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92" r:id="rId5"/>
    <p:sldId id="259" r:id="rId6"/>
    <p:sldId id="281" r:id="rId7"/>
    <p:sldId id="282" r:id="rId8"/>
    <p:sldId id="283" r:id="rId9"/>
    <p:sldId id="284" r:id="rId10"/>
    <p:sldId id="286" r:id="rId11"/>
    <p:sldId id="287" r:id="rId12"/>
    <p:sldId id="288" r:id="rId13"/>
    <p:sldId id="291" r:id="rId14"/>
    <p:sldId id="293" r:id="rId15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8"/>
    </p:embeddedFont>
  </p:embeddedFontLst>
  <p:defaultTextStyle>
    <a:defPPr>
      <a:defRPr lang="it-IT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66CCFF"/>
    <a:srgbClr val="800080"/>
    <a:srgbClr val="00FF00"/>
    <a:srgbClr val="9933FF"/>
    <a:srgbClr val="00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9828" autoAdjust="0"/>
  </p:normalViewPr>
  <p:slideViewPr>
    <p:cSldViewPr>
      <p:cViewPr varScale="1">
        <p:scale>
          <a:sx n="92" d="100"/>
          <a:sy n="92" d="100"/>
        </p:scale>
        <p:origin x="25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0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DE4E3972-7E99-40A4-BA49-F409E3FA107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82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B6E89D7D-1D7C-410B-B084-360A44F7260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1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82638" y="739775"/>
            <a:ext cx="7656512" cy="5089525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882650" y="835025"/>
            <a:ext cx="7435850" cy="4897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743075" y="3387725"/>
            <a:ext cx="5641975" cy="2014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88900">
            <a:solidFill>
              <a:srgbClr val="00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1800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63638" y="904875"/>
            <a:ext cx="6850062" cy="1997075"/>
          </a:xfrm>
        </p:spPr>
        <p:txBody>
          <a:bodyPr anchor="ctr" anchorCtr="1"/>
          <a:lstStyle>
            <a:lvl1pPr algn="ctr">
              <a:defRPr sz="3500" i="1">
                <a:solidFill>
                  <a:srgbClr val="000099"/>
                </a:solidFill>
              </a:defRPr>
            </a:lvl1pPr>
          </a:lstStyle>
          <a:p>
            <a:pPr lvl="0"/>
            <a:r>
              <a:rPr lang="it-IT" noProof="0"/>
              <a:t>Fare clic per modificare lo stile del titolo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672" cy="1677988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3100584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93143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93749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2621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85391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6196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6196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7551238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237925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14739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3045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93934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1743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86204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76295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261096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168275" y="228600"/>
            <a:ext cx="8823325" cy="6440488"/>
            <a:chOff x="106" y="144"/>
            <a:chExt cx="5558" cy="3840"/>
          </a:xfrm>
        </p:grpSpPr>
        <p:sp>
          <p:nvSpPr>
            <p:cNvPr id="1029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1030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87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088" r:id="rId14"/>
  </p:sldLayoutIdLst>
  <p:transition>
    <p:dissolve/>
    <p:sndAc>
      <p:stSnd>
        <p:snd r:embed="rId16" name="click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Unità di apprendimento 1</a:t>
            </a:r>
          </a:p>
        </p:txBody>
      </p:sp>
      <p:sp>
        <p:nvSpPr>
          <p:cNvPr id="1433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altLang="it-IT" dirty="0"/>
              <a:t>La rappresentazione delle informazioni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1341671-BE54-8A78-B5E6-C7BDB4E9F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463" y="5956705"/>
            <a:ext cx="655073" cy="82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5FF22A-9D9E-FD50-D272-46D58C325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237312"/>
            <a:ext cx="192958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da esadecimale reale a base decimale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FA439AE-5F3B-8941-2276-7C913C0F0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2" y="2231960"/>
            <a:ext cx="8295932" cy="28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9420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da esadecimale a decimale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060848"/>
            <a:ext cx="866628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74936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da esadecimale reale a base decimale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E5EE40E-3FC1-B9E5-458D-E13834966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53" y="1905000"/>
            <a:ext cx="8459093" cy="268666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02826F2-5D43-28C7-992E-D2752E054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819344"/>
            <a:ext cx="70866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4936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CCE700-8A84-5669-8B6A-2D0D8A5C7B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87"/>
          <a:stretch/>
        </p:blipFill>
        <p:spPr>
          <a:xfrm>
            <a:off x="296333" y="548680"/>
            <a:ext cx="8551334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0822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E38BAC-E454-E4F3-1EBB-74F27A81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C93B27-AC50-DBAB-EEDF-C34DE5DA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B8E550-77F6-6668-18B8-67FE45536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908720"/>
            <a:ext cx="8048043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4043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Unità di apprendimento 1</a:t>
            </a:r>
            <a:br>
              <a:rPr lang="it-IT" altLang="it-IT" dirty="0"/>
            </a:br>
            <a:r>
              <a:rPr lang="it-IT" altLang="it-IT" dirty="0">
                <a:solidFill>
                  <a:srgbClr val="FF6600"/>
                </a:solidFill>
              </a:rPr>
              <a:t>Lezione 4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altLang="it-IT" dirty="0"/>
              <a:t>Conversione di numeri reali </a:t>
            </a:r>
          </a:p>
          <a:p>
            <a:r>
              <a:rPr lang="it-IT" altLang="it-IT" dirty="0"/>
              <a:t>In  basi differenti</a:t>
            </a: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In questa lezione impareremo: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905000"/>
            <a:ext cx="8496944" cy="4619625"/>
          </a:xfrm>
        </p:spPr>
        <p:txBody>
          <a:bodyPr/>
          <a:lstStyle/>
          <a:p>
            <a:pPr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la conversione da base 2, 8, 16 a base 10 di numeri reali</a:t>
            </a:r>
          </a:p>
          <a:p>
            <a:pPr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la conversione da base 10 a base 2, 8, 16 di numeri interi</a:t>
            </a:r>
          </a:p>
          <a:p>
            <a:pPr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la conversione da base 10 a base 2, 8, 16 di numeri reali 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39860-30EF-1892-DDA2-C4F20193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33400"/>
            <a:ext cx="8640960" cy="879376"/>
          </a:xfrm>
        </p:spPr>
        <p:txBody>
          <a:bodyPr/>
          <a:lstStyle/>
          <a:p>
            <a:r>
              <a:rPr lang="it-IT" dirty="0"/>
              <a:t>Introduzione alle conversioni di 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5FEC0B-3B4E-C7AB-481A-04AC0DC05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905000"/>
            <a:ext cx="8856984" cy="4619625"/>
          </a:xfrm>
        </p:spPr>
        <p:txBody>
          <a:bodyPr/>
          <a:lstStyle/>
          <a:p>
            <a:r>
              <a:rPr lang="it-IT" sz="2400" b="0" i="0" dirty="0">
                <a:solidFill>
                  <a:srgbClr val="242021"/>
                </a:solidFill>
                <a:effectLst/>
              </a:rPr>
              <a:t>Il sistema di numerazione </a:t>
            </a:r>
            <a:r>
              <a:rPr lang="it-IT" sz="2400" b="1" i="0" dirty="0">
                <a:solidFill>
                  <a:srgbClr val="00898A"/>
                </a:solidFill>
                <a:effectLst/>
              </a:rPr>
              <a:t>binario </a:t>
            </a:r>
            <a:r>
              <a:rPr lang="it-IT" sz="2400" b="0" i="0" dirty="0">
                <a:solidFill>
                  <a:srgbClr val="242021"/>
                </a:solidFill>
                <a:effectLst/>
              </a:rPr>
              <a:t>(sistema di numerazione in base 2) utilizza i due simboli (o cifre) 0 e 1 denominati </a:t>
            </a:r>
            <a:r>
              <a:rPr lang="it-IT" sz="2400" b="1" i="0" dirty="0">
                <a:solidFill>
                  <a:srgbClr val="00898A"/>
                </a:solidFill>
                <a:effectLst/>
              </a:rPr>
              <a:t>bit </a:t>
            </a:r>
            <a:r>
              <a:rPr lang="it-IT" sz="2400" b="0" i="0" dirty="0">
                <a:solidFill>
                  <a:srgbClr val="242021"/>
                </a:solidFill>
                <a:effectLst/>
              </a:rPr>
              <a:t>(</a:t>
            </a:r>
            <a:r>
              <a:rPr lang="it-IT" sz="2400" b="1" i="0" dirty="0" err="1">
                <a:solidFill>
                  <a:srgbClr val="00898A"/>
                </a:solidFill>
                <a:effectLst/>
              </a:rPr>
              <a:t>bi</a:t>
            </a:r>
            <a:r>
              <a:rPr lang="it-IT" sz="2400" b="0" i="0" dirty="0" err="1">
                <a:solidFill>
                  <a:srgbClr val="242021"/>
                </a:solidFill>
                <a:effectLst/>
              </a:rPr>
              <a:t>nary</a:t>
            </a:r>
            <a:r>
              <a:rPr lang="it-IT" sz="2400" b="0" i="0" dirty="0">
                <a:solidFill>
                  <a:srgbClr val="242021"/>
                </a:solidFill>
                <a:effectLst/>
              </a:rPr>
              <a:t> dig</a:t>
            </a:r>
            <a:r>
              <a:rPr lang="it-IT" sz="2400" b="1" i="0" dirty="0">
                <a:solidFill>
                  <a:srgbClr val="00898A"/>
                </a:solidFill>
                <a:effectLst/>
              </a:rPr>
              <a:t>it</a:t>
            </a:r>
            <a:r>
              <a:rPr lang="it-IT" sz="2400" b="0" i="0" dirty="0">
                <a:solidFill>
                  <a:srgbClr val="242021"/>
                </a:solidFill>
                <a:effectLst/>
              </a:rPr>
              <a:t>).</a:t>
            </a:r>
          </a:p>
          <a:p>
            <a:r>
              <a:rPr lang="it-IT" sz="2400" b="0" i="0" dirty="0">
                <a:solidFill>
                  <a:srgbClr val="242021"/>
                </a:solidFill>
                <a:effectLst/>
              </a:rPr>
              <a:t>Per rappresentare i valori diversi da 0 e 1 si ricorre a una configurazione formata da più cifre binarie (configurazione binaria) e i bit “estremi” sono denominati:</a:t>
            </a:r>
          </a:p>
          <a:p>
            <a:pPr lvl="1"/>
            <a:r>
              <a:rPr lang="it-IT" sz="2400" b="0" i="0" dirty="0">
                <a:solidFill>
                  <a:srgbClr val="242021"/>
                </a:solidFill>
                <a:effectLst/>
              </a:rPr>
              <a:t>il bit più a destra </a:t>
            </a:r>
            <a:r>
              <a:rPr lang="it-IT" sz="2400" b="1" i="0" dirty="0">
                <a:solidFill>
                  <a:srgbClr val="00898A"/>
                </a:solidFill>
                <a:effectLst/>
              </a:rPr>
              <a:t>LSB </a:t>
            </a:r>
          </a:p>
          <a:p>
            <a:pPr lvl="2"/>
            <a:r>
              <a:rPr lang="it-IT" sz="2000" b="1" i="0" dirty="0">
                <a:solidFill>
                  <a:srgbClr val="00898A"/>
                </a:solidFill>
                <a:effectLst/>
              </a:rPr>
              <a:t>(</a:t>
            </a:r>
            <a:r>
              <a:rPr lang="it-IT" sz="2000" b="1" i="0" dirty="0" err="1">
                <a:solidFill>
                  <a:srgbClr val="00898A"/>
                </a:solidFill>
                <a:effectLst/>
              </a:rPr>
              <a:t>Least</a:t>
            </a:r>
            <a:r>
              <a:rPr lang="it-IT" sz="2000" b="1" i="0" dirty="0">
                <a:solidFill>
                  <a:srgbClr val="00898A"/>
                </a:solidFill>
                <a:effectLst/>
              </a:rPr>
              <a:t> </a:t>
            </a:r>
            <a:r>
              <a:rPr lang="it-IT" sz="2000" b="1" i="0" dirty="0" err="1">
                <a:solidFill>
                  <a:srgbClr val="00898A"/>
                </a:solidFill>
                <a:effectLst/>
              </a:rPr>
              <a:t>Significant</a:t>
            </a:r>
            <a:r>
              <a:rPr lang="it-IT" sz="2000" b="1" i="0" dirty="0">
                <a:solidFill>
                  <a:srgbClr val="00898A"/>
                </a:solidFill>
                <a:effectLst/>
              </a:rPr>
              <a:t> Bit</a:t>
            </a:r>
            <a:r>
              <a:rPr lang="it-IT" sz="2000" b="0" i="0" dirty="0">
                <a:solidFill>
                  <a:srgbClr val="242021"/>
                </a:solidFill>
                <a:effectLst/>
              </a:rPr>
              <a:t>), o bit meno significativo;</a:t>
            </a:r>
            <a:endParaRPr lang="it-IT" sz="2000" dirty="0">
              <a:solidFill>
                <a:srgbClr val="242021"/>
              </a:solidFill>
            </a:endParaRPr>
          </a:p>
          <a:p>
            <a:pPr lvl="1"/>
            <a:r>
              <a:rPr lang="it-IT" sz="2400" b="0" i="0" dirty="0">
                <a:solidFill>
                  <a:srgbClr val="242021"/>
                </a:solidFill>
                <a:effectLst/>
              </a:rPr>
              <a:t>il bit più a sinistra </a:t>
            </a:r>
            <a:r>
              <a:rPr lang="it-IT" sz="2400" b="1" i="0" dirty="0">
                <a:solidFill>
                  <a:srgbClr val="00898A"/>
                </a:solidFill>
                <a:effectLst/>
              </a:rPr>
              <a:t>MSB</a:t>
            </a:r>
          </a:p>
          <a:p>
            <a:pPr lvl="2"/>
            <a:r>
              <a:rPr lang="it-IT" sz="2000" b="1" i="0" dirty="0">
                <a:solidFill>
                  <a:srgbClr val="00898A"/>
                </a:solidFill>
                <a:effectLst/>
              </a:rPr>
              <a:t> </a:t>
            </a:r>
            <a:r>
              <a:rPr lang="it-IT" sz="2000" b="0" i="0" dirty="0">
                <a:solidFill>
                  <a:srgbClr val="242021"/>
                </a:solidFill>
                <a:effectLst/>
              </a:rPr>
              <a:t>(</a:t>
            </a:r>
            <a:r>
              <a:rPr lang="it-IT" sz="2000" b="1" i="0" dirty="0" err="1">
                <a:solidFill>
                  <a:srgbClr val="00898A"/>
                </a:solidFill>
                <a:effectLst/>
              </a:rPr>
              <a:t>Most</a:t>
            </a:r>
            <a:r>
              <a:rPr lang="it-IT" sz="2000" b="1" i="0" dirty="0">
                <a:solidFill>
                  <a:srgbClr val="00898A"/>
                </a:solidFill>
                <a:effectLst/>
              </a:rPr>
              <a:t> </a:t>
            </a:r>
            <a:r>
              <a:rPr lang="it-IT" sz="2000" b="1" i="0" dirty="0" err="1">
                <a:solidFill>
                  <a:srgbClr val="00898A"/>
                </a:solidFill>
                <a:effectLst/>
              </a:rPr>
              <a:t>Significant</a:t>
            </a:r>
            <a:r>
              <a:rPr lang="it-IT" sz="2000" b="1" i="0" dirty="0">
                <a:solidFill>
                  <a:srgbClr val="00898A"/>
                </a:solidFill>
                <a:effectLst/>
              </a:rPr>
              <a:t> Bit</a:t>
            </a:r>
            <a:r>
              <a:rPr lang="it-IT" sz="2000" b="0" i="0" dirty="0">
                <a:solidFill>
                  <a:srgbClr val="242021"/>
                </a:solidFill>
                <a:effectLst/>
              </a:rPr>
              <a:t>), o bit più significativo.</a:t>
            </a:r>
            <a:r>
              <a:rPr lang="it-IT" sz="2000" dirty="0"/>
              <a:t> </a:t>
            </a:r>
            <a:br>
              <a:rPr lang="it-IT" sz="1500" dirty="0"/>
            </a:br>
            <a:endParaRPr lang="it-IT" sz="15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CAA64C-CAA6-360E-B7B2-4193E7537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286"/>
          <a:stretch/>
        </p:blipFill>
        <p:spPr>
          <a:xfrm>
            <a:off x="2215122" y="1988840"/>
            <a:ext cx="478576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73484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Introduzione alle conversioni di base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Nei sistemi di </a:t>
            </a:r>
            <a:r>
              <a:rPr lang="it-IT" dirty="0">
                <a:solidFill>
                  <a:srgbClr val="0000CC"/>
                </a:solidFill>
              </a:rPr>
              <a:t>numerazione posizionale </a:t>
            </a:r>
            <a:r>
              <a:rPr lang="it-IT" dirty="0"/>
              <a:t>data una cifra in </a:t>
            </a:r>
            <a:r>
              <a:rPr lang="it-IT" b="1" dirty="0"/>
              <a:t>una qualunque base </a:t>
            </a:r>
            <a:r>
              <a:rPr lang="it-IT" dirty="0"/>
              <a:t>è possibile determinarne direttamente il </a:t>
            </a:r>
            <a:r>
              <a:rPr lang="it-IT" b="1" dirty="0"/>
              <a:t>valore decimale </a:t>
            </a:r>
            <a:r>
              <a:rPr lang="it-IT" dirty="0"/>
              <a:t>con una semplice operazione di addizione.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602163"/>
            <a:ext cx="81311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da binario reale a decimale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7F048B2-CB74-ACF1-2232-DE193070C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2780928"/>
            <a:ext cx="79629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8024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da binario a decimale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166A3D-C4C0-A08A-9342-F9B70F928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99016"/>
            <a:ext cx="8424936" cy="30599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3F9B81B-7EE1-EA39-F95A-2AEB81661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5010057"/>
            <a:ext cx="80962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2409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da ottale reale a base decimale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74F12A-F008-57A5-AB8C-F9B1568C9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1" y="2132856"/>
            <a:ext cx="8705177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5954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da ottale a decimale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9AF812-70FC-E540-A874-90A7975F9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46356"/>
            <a:ext cx="8496944" cy="26849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D4E5E83-21A0-E9B5-C16A-5A8EA297A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09" y="4524375"/>
            <a:ext cx="7863417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5781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slides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829</TotalTime>
  <Words>246</Words>
  <Application>Microsoft Office PowerPoint</Application>
  <PresentationFormat>Presentazione su schermo (4:3)</PresentationFormat>
  <Paragraphs>25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Wingdings</vt:lpstr>
      <vt:lpstr>Arial Black</vt:lpstr>
      <vt:lpstr>slides</vt:lpstr>
      <vt:lpstr>Unità di apprendimento 1</vt:lpstr>
      <vt:lpstr>Unità di apprendimento 1 Lezione 4</vt:lpstr>
      <vt:lpstr>In questa lezione impareremo:</vt:lpstr>
      <vt:lpstr>Introduzione alle conversioni di base</vt:lpstr>
      <vt:lpstr>Introduzione alle conversioni di base</vt:lpstr>
      <vt:lpstr>Conversione da binario reale a decimale</vt:lpstr>
      <vt:lpstr>Conversione da binario a decimale</vt:lpstr>
      <vt:lpstr>Conversione da ottale reale a base decimale</vt:lpstr>
      <vt:lpstr>Conversione da ottale a decimale</vt:lpstr>
      <vt:lpstr>Conversione da esadecimale reale a base decimale</vt:lpstr>
      <vt:lpstr>Conversione da esadecimale a decimale</vt:lpstr>
      <vt:lpstr>Conversione da esadecimale reale a base decimale</vt:lpstr>
      <vt:lpstr>Presentazione standard di PowerPoint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MODULO1</dc:title>
  <dc:creator>.</dc:creator>
  <cp:lastModifiedBy>Gloria Camagni</cp:lastModifiedBy>
  <cp:revision>312</cp:revision>
  <dcterms:created xsi:type="dcterms:W3CDTF">2007-11-01T08:11:31Z</dcterms:created>
  <dcterms:modified xsi:type="dcterms:W3CDTF">2022-12-26T10:31:22Z</dcterms:modified>
</cp:coreProperties>
</file>