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99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4" r:id="rId15"/>
    <p:sldId id="275" r:id="rId16"/>
    <p:sldId id="278" r:id="rId17"/>
    <p:sldId id="279" r:id="rId18"/>
    <p:sldId id="271" r:id="rId19"/>
    <p:sldId id="276" r:id="rId20"/>
    <p:sldId id="282" r:id="rId21"/>
    <p:sldId id="283" r:id="rId22"/>
    <p:sldId id="284" r:id="rId23"/>
    <p:sldId id="286" r:id="rId24"/>
    <p:sldId id="285" r:id="rId25"/>
    <p:sldId id="287" r:id="rId26"/>
    <p:sldId id="288" r:id="rId27"/>
    <p:sldId id="289" r:id="rId28"/>
    <p:sldId id="281" r:id="rId29"/>
    <p:sldId id="291" r:id="rId30"/>
    <p:sldId id="290" r:id="rId31"/>
    <p:sldId id="292" r:id="rId32"/>
    <p:sldId id="293" r:id="rId33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36"/>
    </p:embeddedFont>
  </p:embeddedFontLst>
  <p:defaultTextStyle>
    <a:defPPr>
      <a:defRPr lang="it-IT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66CCFF"/>
    <a:srgbClr val="800080"/>
    <a:srgbClr val="00FF00"/>
    <a:srgbClr val="9933FF"/>
    <a:srgbClr val="00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9828" autoAdjust="0"/>
  </p:normalViewPr>
  <p:slideViewPr>
    <p:cSldViewPr>
      <p:cViewPr varScale="1">
        <p:scale>
          <a:sx n="92" d="100"/>
          <a:sy n="92" d="100"/>
        </p:scale>
        <p:origin x="25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0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DE4E3972-7E99-40A4-BA49-F409E3FA107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82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B6E89D7D-1D7C-410B-B084-360A44F7260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1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782638" y="739775"/>
            <a:ext cx="7656512" cy="5089525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882650" y="835025"/>
            <a:ext cx="7435850" cy="4897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743075" y="3387725"/>
            <a:ext cx="5641975" cy="2014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88900">
            <a:solidFill>
              <a:srgbClr val="00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1800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63638" y="904875"/>
            <a:ext cx="6850062" cy="1997075"/>
          </a:xfrm>
        </p:spPr>
        <p:txBody>
          <a:bodyPr anchor="ctr" anchorCtr="1"/>
          <a:lstStyle>
            <a:lvl1pPr algn="ctr">
              <a:defRPr sz="3500" i="1">
                <a:solidFill>
                  <a:srgbClr val="000099"/>
                </a:solidFill>
              </a:defRPr>
            </a:lvl1pPr>
          </a:lstStyle>
          <a:p>
            <a:pPr lvl="0"/>
            <a:r>
              <a:rPr lang="it-IT" noProof="0"/>
              <a:t>Fare clic per modificare lo stile del titolo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672" cy="1677988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3100584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93143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93749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2621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85391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6196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6196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7551238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237925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14739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3045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293934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1743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86204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76295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261096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168275" y="228600"/>
            <a:ext cx="8823325" cy="6440488"/>
            <a:chOff x="106" y="144"/>
            <a:chExt cx="5558" cy="3840"/>
          </a:xfrm>
        </p:grpSpPr>
        <p:sp>
          <p:nvSpPr>
            <p:cNvPr id="1029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1030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87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088" r:id="rId14"/>
  </p:sldLayoutIdLst>
  <p:transition>
    <p:dissolve/>
    <p:sndAc>
      <p:stSnd>
        <p:snd r:embed="rId16" name="click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Unità di apprendimento 1</a:t>
            </a:r>
          </a:p>
        </p:txBody>
      </p:sp>
      <p:sp>
        <p:nvSpPr>
          <p:cNvPr id="14339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altLang="it-IT" dirty="0"/>
              <a:t>La rappresentazione </a:t>
            </a:r>
          </a:p>
          <a:p>
            <a:r>
              <a:rPr lang="it-IT" altLang="it-IT" dirty="0"/>
              <a:t>delle informazioni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D83650A-EA75-64D1-9C66-2100DAFA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463" y="5956705"/>
            <a:ext cx="655073" cy="82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635003-37E5-7147-3589-864C9EAB5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237312"/>
            <a:ext cx="192958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Conversione da decimale a binario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Vediamo un secondo esempio convertendo il numero </a:t>
            </a:r>
            <a:r>
              <a:rPr lang="it-IT" dirty="0">
                <a:solidFill>
                  <a:srgbClr val="0000CC"/>
                </a:solidFill>
              </a:rPr>
              <a:t>43</a:t>
            </a:r>
            <a:r>
              <a:rPr lang="it-IT" baseline="-25000" dirty="0">
                <a:solidFill>
                  <a:srgbClr val="0000CC"/>
                </a:solidFill>
              </a:rPr>
              <a:t>10</a:t>
            </a:r>
            <a:r>
              <a:rPr lang="it-IT" dirty="0"/>
              <a:t> in base 2</a:t>
            </a:r>
            <a:endParaRPr lang="it-IT" altLang="it-IT" b="1" baseline="-25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924175"/>
            <a:ext cx="6551612" cy="34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Conversione da decimale a binario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Conversione del numero </a:t>
            </a:r>
            <a:r>
              <a:rPr lang="it-IT" dirty="0">
                <a:solidFill>
                  <a:srgbClr val="0000CC"/>
                </a:solidFill>
              </a:rPr>
              <a:t>43</a:t>
            </a:r>
            <a:r>
              <a:rPr lang="it-IT" baseline="-25000" dirty="0">
                <a:solidFill>
                  <a:srgbClr val="0000CC"/>
                </a:solidFill>
              </a:rPr>
              <a:t>10</a:t>
            </a:r>
            <a:r>
              <a:rPr lang="it-IT" dirty="0"/>
              <a:t> in base 2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I resti ottenuti sono 1 1 0 1 0 1</a:t>
            </a:r>
          </a:p>
          <a:p>
            <a:pPr>
              <a:defRPr/>
            </a:pPr>
            <a:r>
              <a:rPr lang="it-IT" dirty="0"/>
              <a:t>“rigirando” tali valori si ottiene 101011, che identifica il valore binario di 43.</a:t>
            </a:r>
            <a:endParaRPr lang="it-IT" altLang="it-IT" b="1" baseline="-25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4868863"/>
            <a:ext cx="5465763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Conversione da decimale a ottale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L’algoritmo è il medesimo, dove ora il </a:t>
            </a:r>
            <a:r>
              <a:rPr lang="it-IT" dirty="0">
                <a:solidFill>
                  <a:srgbClr val="FF0000"/>
                </a:solidFill>
              </a:rPr>
              <a:t>divisore</a:t>
            </a:r>
            <a:r>
              <a:rPr lang="it-IT" dirty="0"/>
              <a:t> è il numero </a:t>
            </a:r>
            <a:r>
              <a:rPr lang="it-IT" dirty="0">
                <a:solidFill>
                  <a:srgbClr val="FF0000"/>
                </a:solidFill>
              </a:rPr>
              <a:t>8.</a:t>
            </a:r>
          </a:p>
          <a:p>
            <a:pPr>
              <a:defRPr/>
            </a:pPr>
            <a:r>
              <a:rPr lang="it-IT" dirty="0"/>
              <a:t>Convertiamo il numero </a:t>
            </a:r>
            <a:r>
              <a:rPr lang="it-IT" dirty="0">
                <a:solidFill>
                  <a:srgbClr val="0000CC"/>
                </a:solidFill>
              </a:rPr>
              <a:t>3157</a:t>
            </a:r>
            <a:r>
              <a:rPr lang="it-IT" baseline="-25000" dirty="0">
                <a:solidFill>
                  <a:srgbClr val="0000CC"/>
                </a:solidFill>
              </a:rPr>
              <a:t>10 </a:t>
            </a:r>
            <a:r>
              <a:rPr lang="it-IT" dirty="0"/>
              <a:t>in base </a:t>
            </a:r>
            <a:r>
              <a:rPr lang="it-IT" dirty="0">
                <a:solidFill>
                  <a:srgbClr val="FF0000"/>
                </a:solidFill>
              </a:rPr>
              <a:t>8.</a:t>
            </a:r>
            <a:endParaRPr lang="it-IT" altLang="it-IT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716338"/>
            <a:ext cx="4824413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0ECDC78-5735-BE97-7BBF-E6207D5DB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24" y="5517232"/>
            <a:ext cx="8711952" cy="796521"/>
          </a:xfrm>
          <a:prstGeom prst="rect">
            <a:avLst/>
          </a:prstGeom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672" y="333375"/>
            <a:ext cx="8110178" cy="1143000"/>
          </a:xfrm>
        </p:spPr>
        <p:txBody>
          <a:bodyPr/>
          <a:lstStyle/>
          <a:p>
            <a:pPr eaLnBrk="1" hangingPunct="1"/>
            <a:r>
              <a:rPr lang="it-IT" altLang="it-IT" dirty="0"/>
              <a:t>Conversione da decimale a ottale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341672" y="1905001"/>
            <a:ext cx="8460656" cy="2388096"/>
          </a:xfrm>
        </p:spPr>
        <p:txBody>
          <a:bodyPr/>
          <a:lstStyle/>
          <a:p>
            <a:pPr>
              <a:defRPr/>
            </a:pPr>
            <a:r>
              <a:rPr lang="it-IT" dirty="0"/>
              <a:t>Convertiamo il numero </a:t>
            </a:r>
            <a:r>
              <a:rPr lang="it-IT" dirty="0">
                <a:solidFill>
                  <a:srgbClr val="0000CC"/>
                </a:solidFill>
              </a:rPr>
              <a:t>3157</a:t>
            </a:r>
            <a:r>
              <a:rPr lang="it-IT" baseline="-25000" dirty="0">
                <a:solidFill>
                  <a:srgbClr val="0000CC"/>
                </a:solidFill>
              </a:rPr>
              <a:t>10 </a:t>
            </a:r>
            <a:r>
              <a:rPr lang="it-IT" dirty="0"/>
              <a:t>in base </a:t>
            </a:r>
            <a:r>
              <a:rPr lang="it-IT" dirty="0">
                <a:solidFill>
                  <a:srgbClr val="FF0000"/>
                </a:solidFill>
              </a:rPr>
              <a:t>8</a:t>
            </a:r>
            <a:endParaRPr lang="it-IT" altLang="it-IT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defRPr/>
            </a:pPr>
            <a:endParaRPr lang="it-IT" sz="1800" dirty="0"/>
          </a:p>
          <a:p>
            <a:pPr>
              <a:defRPr/>
            </a:pPr>
            <a:r>
              <a:rPr lang="it-IT" dirty="0"/>
              <a:t>Ripetiamo il procedimento descritto in precedenza in modo da ottenere la seguente tabella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625747-95F2-0D0E-A5E8-E5F3DA446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437112"/>
            <a:ext cx="8334784" cy="1800200"/>
          </a:xfrm>
          <a:prstGeom prst="rect">
            <a:avLst/>
          </a:prstGeom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8064822" cy="1143000"/>
          </a:xfrm>
        </p:spPr>
        <p:txBody>
          <a:bodyPr/>
          <a:lstStyle/>
          <a:p>
            <a:pPr eaLnBrk="1" hangingPunct="1"/>
            <a:r>
              <a:rPr lang="it-IT" altLang="it-IT" dirty="0"/>
              <a:t>Conversione da decimale a ottale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Convertiamo il numero </a:t>
            </a:r>
            <a:r>
              <a:rPr lang="it-IT" dirty="0">
                <a:solidFill>
                  <a:srgbClr val="0000CC"/>
                </a:solidFill>
              </a:rPr>
              <a:t>3157</a:t>
            </a:r>
            <a:r>
              <a:rPr lang="it-IT" baseline="-25000" dirty="0">
                <a:solidFill>
                  <a:srgbClr val="0000CC"/>
                </a:solidFill>
              </a:rPr>
              <a:t>10 </a:t>
            </a:r>
            <a:r>
              <a:rPr lang="it-IT" dirty="0"/>
              <a:t>in base </a:t>
            </a:r>
            <a:r>
              <a:rPr lang="it-IT" dirty="0">
                <a:solidFill>
                  <a:srgbClr val="FF0000"/>
                </a:solidFill>
              </a:rPr>
              <a:t>8</a:t>
            </a:r>
            <a:endParaRPr lang="it-IT" altLang="it-IT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defRPr/>
            </a:pPr>
            <a:endParaRPr lang="it-IT" sz="1800" dirty="0"/>
          </a:p>
          <a:p>
            <a:pPr>
              <a:defRPr/>
            </a:pPr>
            <a:r>
              <a:rPr lang="it-IT" dirty="0"/>
              <a:t>Ottenuto </a:t>
            </a:r>
            <a:r>
              <a:rPr lang="it-IT" dirty="0">
                <a:solidFill>
                  <a:srgbClr val="0000CC"/>
                </a:solidFill>
              </a:rPr>
              <a:t>0</a:t>
            </a:r>
            <a:r>
              <a:rPr lang="it-IT" dirty="0"/>
              <a:t> come quoziente la divisione termina e prendendo i resti dall’ultimo al primo (dal basso verso l’alto) si ottiene: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pt-BR" b="1" dirty="0"/>
              <a:t>N</a:t>
            </a:r>
            <a:r>
              <a:rPr lang="pt-BR" b="1" baseline="-25000" dirty="0"/>
              <a:t>8 </a:t>
            </a:r>
            <a:r>
              <a:rPr lang="pt-BR" b="1" dirty="0"/>
              <a:t>= 6 1 2 5</a:t>
            </a:r>
          </a:p>
          <a:p>
            <a:pPr>
              <a:defRPr/>
            </a:pPr>
            <a:r>
              <a:rPr lang="it-IT" dirty="0"/>
              <a:t>Quindi</a:t>
            </a:r>
          </a:p>
          <a:p>
            <a:pPr marL="0" indent="0" algn="ctr">
              <a:buFont typeface="Wingdings" pitchFamily="2" charset="2"/>
              <a:buNone/>
              <a:defRPr/>
            </a:pP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2EE7BFB-2EBD-A76E-5569-433A1AB55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5157192"/>
            <a:ext cx="3528392" cy="1170857"/>
          </a:xfrm>
          <a:prstGeom prst="rect">
            <a:avLst/>
          </a:prstGeom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3375"/>
            <a:ext cx="8056314" cy="1143000"/>
          </a:xfrm>
        </p:spPr>
        <p:txBody>
          <a:bodyPr/>
          <a:lstStyle/>
          <a:p>
            <a:pPr eaLnBrk="1" hangingPunct="1"/>
            <a:r>
              <a:rPr lang="it-IT" altLang="it-IT" dirty="0"/>
              <a:t>Conversione da decimale a ottale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/>
              <a:t>Convertiamo il numero </a:t>
            </a:r>
            <a:r>
              <a:rPr lang="it-IT" altLang="it-IT" dirty="0">
                <a:solidFill>
                  <a:srgbClr val="0000CC"/>
                </a:solidFill>
              </a:rPr>
              <a:t>7043</a:t>
            </a:r>
            <a:r>
              <a:rPr lang="it-IT" altLang="it-IT" baseline="-25000" dirty="0">
                <a:solidFill>
                  <a:srgbClr val="0000CC"/>
                </a:solidFill>
              </a:rPr>
              <a:t>10</a:t>
            </a:r>
            <a:r>
              <a:rPr lang="it-IT" altLang="it-IT" dirty="0"/>
              <a:t> in base </a:t>
            </a:r>
            <a:r>
              <a:rPr lang="it-IT" altLang="it-IT" dirty="0">
                <a:solidFill>
                  <a:srgbClr val="FF0000"/>
                </a:solidFill>
              </a:rPr>
              <a:t>8</a:t>
            </a:r>
          </a:p>
          <a:p>
            <a:endParaRPr lang="it-IT" altLang="it-IT" dirty="0">
              <a:solidFill>
                <a:srgbClr val="FF0000"/>
              </a:solidFill>
            </a:endParaRPr>
          </a:p>
          <a:p>
            <a:endParaRPr lang="it-IT" altLang="it-IT" dirty="0">
              <a:solidFill>
                <a:srgbClr val="FF0000"/>
              </a:solidFill>
            </a:endParaRPr>
          </a:p>
          <a:p>
            <a:endParaRPr lang="it-IT" altLang="it-IT" dirty="0">
              <a:solidFill>
                <a:srgbClr val="FF0000"/>
              </a:solidFill>
            </a:endParaRPr>
          </a:p>
          <a:p>
            <a:endParaRPr lang="it-IT" altLang="it-IT" dirty="0">
              <a:solidFill>
                <a:srgbClr val="FF0000"/>
              </a:solidFill>
            </a:endParaRPr>
          </a:p>
          <a:p>
            <a:endParaRPr lang="it-IT" altLang="it-IT" sz="2000" dirty="0">
              <a:solidFill>
                <a:srgbClr val="FF0000"/>
              </a:solidFill>
            </a:endParaRPr>
          </a:p>
          <a:p>
            <a:r>
              <a:rPr lang="it-IT" altLang="it-IT" dirty="0"/>
              <a:t>Rigirando” tali valori si ottiene 15603</a:t>
            </a:r>
            <a:endParaRPr lang="it-IT" altLang="it-IT" dirty="0">
              <a:solidFill>
                <a:srgbClr val="FF0000"/>
              </a:solidFill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530475"/>
            <a:ext cx="3998912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5732463"/>
            <a:ext cx="424815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Conversione da decimale a esadecimale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7913688" cy="4619625"/>
          </a:xfrm>
        </p:spPr>
        <p:txBody>
          <a:bodyPr/>
          <a:lstStyle/>
          <a:p>
            <a:pPr>
              <a:defRPr/>
            </a:pPr>
            <a:r>
              <a:rPr lang="it-IT" dirty="0"/>
              <a:t>L’algoritmo è il medesimo, dove ora il </a:t>
            </a:r>
            <a:r>
              <a:rPr lang="it-IT" dirty="0">
                <a:solidFill>
                  <a:srgbClr val="FF0000"/>
                </a:solidFill>
              </a:rPr>
              <a:t>divisore</a:t>
            </a:r>
            <a:r>
              <a:rPr lang="it-IT" dirty="0"/>
              <a:t> è il numero </a:t>
            </a:r>
            <a:r>
              <a:rPr lang="it-IT" dirty="0">
                <a:solidFill>
                  <a:srgbClr val="FF0000"/>
                </a:solidFill>
              </a:rPr>
              <a:t>16.</a:t>
            </a:r>
          </a:p>
          <a:p>
            <a:pPr>
              <a:defRPr/>
            </a:pPr>
            <a:r>
              <a:rPr lang="it-IT" dirty="0"/>
              <a:t>Convertiamo il numero </a:t>
            </a:r>
            <a:r>
              <a:rPr lang="it-IT" dirty="0">
                <a:solidFill>
                  <a:srgbClr val="0000CC"/>
                </a:solidFill>
              </a:rPr>
              <a:t>3157</a:t>
            </a:r>
            <a:r>
              <a:rPr lang="it-IT" baseline="-25000" dirty="0">
                <a:solidFill>
                  <a:srgbClr val="0000CC"/>
                </a:solidFill>
              </a:rPr>
              <a:t>10 </a:t>
            </a:r>
            <a:r>
              <a:rPr lang="it-IT" dirty="0"/>
              <a:t>in base </a:t>
            </a:r>
            <a:r>
              <a:rPr lang="it-IT" dirty="0">
                <a:solidFill>
                  <a:srgbClr val="FF0000"/>
                </a:solidFill>
              </a:rPr>
              <a:t>16.</a:t>
            </a:r>
            <a:endParaRPr lang="it-IT" altLang="it-IT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644900"/>
            <a:ext cx="4522787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934E27A-88A9-8683-CE01-A62A37340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2" y="5636054"/>
            <a:ext cx="8349307" cy="718220"/>
          </a:xfrm>
          <a:prstGeom prst="rect">
            <a:avLst/>
          </a:prstGeom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Conversione da decimale a esadecimale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905000"/>
            <a:ext cx="8892480" cy="4619625"/>
          </a:xfrm>
        </p:spPr>
        <p:txBody>
          <a:bodyPr/>
          <a:lstStyle/>
          <a:p>
            <a:pPr>
              <a:defRPr/>
            </a:pPr>
            <a:r>
              <a:rPr lang="it-IT" dirty="0"/>
              <a:t>Convertiamo il numero </a:t>
            </a:r>
            <a:r>
              <a:rPr lang="it-IT" dirty="0">
                <a:solidFill>
                  <a:srgbClr val="0000CC"/>
                </a:solidFill>
              </a:rPr>
              <a:t>3157</a:t>
            </a:r>
            <a:r>
              <a:rPr lang="it-IT" baseline="-25000" dirty="0">
                <a:solidFill>
                  <a:srgbClr val="0000CC"/>
                </a:solidFill>
              </a:rPr>
              <a:t>10 </a:t>
            </a:r>
            <a:r>
              <a:rPr lang="it-IT" dirty="0"/>
              <a:t>in base </a:t>
            </a:r>
            <a:r>
              <a:rPr lang="it-IT" dirty="0">
                <a:solidFill>
                  <a:srgbClr val="FF0000"/>
                </a:solidFill>
              </a:rPr>
              <a:t>16</a:t>
            </a:r>
          </a:p>
          <a:p>
            <a:pPr>
              <a:defRPr/>
            </a:pPr>
            <a:endParaRPr lang="it-IT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it-IT" dirty="0"/>
              <a:t>Ripetiamo il procedimento descritto in precedenza in modo da ottenere la seguente tabella:</a:t>
            </a:r>
            <a:endParaRPr lang="it-IT" altLang="it-IT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C3981DB-A92E-27CA-F8D8-D7890BC22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4941168"/>
            <a:ext cx="8763000" cy="1552575"/>
          </a:xfrm>
          <a:prstGeom prst="rect">
            <a:avLst/>
          </a:prstGeom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Conversione da decimale a esadecimale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905000"/>
            <a:ext cx="8496944" cy="4619625"/>
          </a:xfrm>
        </p:spPr>
        <p:txBody>
          <a:bodyPr/>
          <a:lstStyle/>
          <a:p>
            <a:pPr>
              <a:defRPr/>
            </a:pPr>
            <a:r>
              <a:rPr lang="it-IT" dirty="0"/>
              <a:t>Convertiamo il numero </a:t>
            </a:r>
            <a:r>
              <a:rPr lang="it-IT" dirty="0">
                <a:solidFill>
                  <a:srgbClr val="0000CC"/>
                </a:solidFill>
              </a:rPr>
              <a:t>3157</a:t>
            </a:r>
            <a:r>
              <a:rPr lang="it-IT" baseline="-25000" dirty="0">
                <a:solidFill>
                  <a:srgbClr val="0000CC"/>
                </a:solidFill>
              </a:rPr>
              <a:t>10 </a:t>
            </a:r>
            <a:r>
              <a:rPr lang="it-IT" dirty="0"/>
              <a:t>in base </a:t>
            </a:r>
            <a:r>
              <a:rPr lang="it-IT" dirty="0">
                <a:solidFill>
                  <a:srgbClr val="FF0000"/>
                </a:solidFill>
              </a:rPr>
              <a:t>16</a:t>
            </a:r>
          </a:p>
          <a:p>
            <a:pPr>
              <a:defRPr/>
            </a:pPr>
            <a:endParaRPr lang="it-IT" altLang="it-IT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defRPr/>
            </a:pPr>
            <a:r>
              <a:rPr lang="it-IT" dirty="0"/>
              <a:t>Ottenuto </a:t>
            </a:r>
            <a:r>
              <a:rPr lang="it-IT" dirty="0">
                <a:solidFill>
                  <a:srgbClr val="0000CC"/>
                </a:solidFill>
              </a:rPr>
              <a:t>0</a:t>
            </a:r>
            <a:r>
              <a:rPr lang="it-IT" dirty="0"/>
              <a:t> come quoziente la divisione termina e prendendo i resti dall’ultimo al primo (dal basso verso l’alto) si ottiene: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it-IT" b="1" dirty="0"/>
              <a:t>N</a:t>
            </a:r>
            <a:r>
              <a:rPr lang="it-IT" b="1" baseline="-25000" dirty="0"/>
              <a:t>16</a:t>
            </a:r>
            <a:r>
              <a:rPr lang="it-IT" b="1" dirty="0"/>
              <a:t> = C 5 5</a:t>
            </a:r>
          </a:p>
          <a:p>
            <a:pPr>
              <a:defRPr/>
            </a:pPr>
            <a:r>
              <a:rPr lang="it-IT" dirty="0"/>
              <a:t>Quindi</a:t>
            </a:r>
          </a:p>
          <a:p>
            <a:pPr marL="0" indent="0" algn="ctr">
              <a:buFont typeface="Wingdings" pitchFamily="2" charset="2"/>
              <a:buNone/>
              <a:defRPr/>
            </a:pPr>
            <a:endParaRPr lang="it-IT" altLang="it-IT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it-IT" altLang="it-IT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8D8D018-5C65-E1D7-D1F6-5B0094BE6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5301208"/>
            <a:ext cx="3673376" cy="938572"/>
          </a:xfrm>
          <a:prstGeom prst="rect">
            <a:avLst/>
          </a:prstGeom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Conversione da decimale a esadecimale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63738"/>
            <a:ext cx="7993063" cy="4619625"/>
          </a:xfrm>
        </p:spPr>
        <p:txBody>
          <a:bodyPr/>
          <a:lstStyle/>
          <a:p>
            <a:r>
              <a:rPr lang="it-IT" altLang="it-IT"/>
              <a:t>Convertiamo il numero </a:t>
            </a:r>
            <a:r>
              <a:rPr lang="it-IT" altLang="it-IT">
                <a:solidFill>
                  <a:srgbClr val="0000CC"/>
                </a:solidFill>
              </a:rPr>
              <a:t>44157</a:t>
            </a:r>
            <a:r>
              <a:rPr lang="it-IT" altLang="it-IT" baseline="-25000">
                <a:solidFill>
                  <a:srgbClr val="0000CC"/>
                </a:solidFill>
              </a:rPr>
              <a:t>10</a:t>
            </a:r>
            <a:r>
              <a:rPr lang="it-IT" altLang="it-IT"/>
              <a:t> in base 16</a:t>
            </a:r>
          </a:p>
          <a:p>
            <a:endParaRPr lang="it-IT" altLang="it-IT"/>
          </a:p>
          <a:p>
            <a:endParaRPr lang="it-IT" altLang="it-IT"/>
          </a:p>
          <a:p>
            <a:endParaRPr lang="it-IT" altLang="it-IT"/>
          </a:p>
          <a:p>
            <a:endParaRPr lang="it-IT" altLang="it-IT"/>
          </a:p>
          <a:p>
            <a:r>
              <a:rPr lang="it-IT" altLang="it-IT"/>
              <a:t>Quindi 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708275"/>
            <a:ext cx="4538662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865813"/>
            <a:ext cx="864235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4868863"/>
            <a:ext cx="380682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Unità di apprendimento 1</a:t>
            </a:r>
            <a:br>
              <a:rPr lang="it-IT" altLang="it-IT" dirty="0"/>
            </a:br>
            <a:r>
              <a:rPr lang="it-IT" altLang="it-IT" dirty="0">
                <a:solidFill>
                  <a:srgbClr val="FF6600"/>
                </a:solidFill>
              </a:rPr>
              <a:t>Lezione 4b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altLang="it-IT" dirty="0"/>
              <a:t>Conversione da decimale intero alle diverse basi</a:t>
            </a: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Conversione da decimale frazionale alle diverse basi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844824"/>
            <a:ext cx="7704856" cy="4527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98230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Conversione da decimale frazionale alle diverse basi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AD4CB29-A9A7-E9D3-AD19-275C155F9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974" y="1988840"/>
            <a:ext cx="7920880" cy="79208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6E2CA48-F68C-AF81-B8D5-58703CF683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67" b="10000"/>
          <a:stretch/>
        </p:blipFill>
        <p:spPr>
          <a:xfrm>
            <a:off x="3419872" y="2492896"/>
            <a:ext cx="390316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7764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Conversione da decimale frazionale alle diverse basi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A33633A-868F-8A29-A7F1-048D26CAC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76264"/>
            <a:ext cx="8509037" cy="30963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8387D9C-7AB0-F526-BAFD-9D6A81FD6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81" y="5072608"/>
            <a:ext cx="8509037" cy="12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77641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Conversione da decimale frazionale alle diverse basi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A4C36DA-BBFE-1737-2495-3B903A9A3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483" y="447417"/>
            <a:ext cx="8324809" cy="187870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6438760-B2D2-EE11-3A5E-0EFF2E48F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59" y="2285426"/>
            <a:ext cx="7990656" cy="241603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030215B-934C-2E56-5077-768091DDA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988" y="4701463"/>
            <a:ext cx="6000750" cy="8001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C7DAFB6-F755-4D94-1558-912FE8A44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988" y="5649984"/>
            <a:ext cx="52578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4772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Conversione da decimale frazionale alle diverse basi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33ABF55-FEEA-1852-A5C1-AB80B0D5C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90712"/>
            <a:ext cx="8423739" cy="333848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48263AF-E887-BD02-BE9F-3E17E0556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5277565"/>
            <a:ext cx="4176464" cy="126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30271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Conversione da decimale frazionale alle diverse basi</a:t>
            </a: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47" y="5671045"/>
            <a:ext cx="5442465" cy="62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D0C055B-9DEC-3F75-00D7-012706874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907269"/>
            <a:ext cx="77438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50938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Conversione da decimale a ottale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A6BC80E-A140-1142-7C74-D5ECF78AC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047875"/>
            <a:ext cx="7705725" cy="27622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481B34F-66E0-EB01-2D5D-C30F04D39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952999"/>
            <a:ext cx="4968552" cy="12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95234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Conversione da decimale a esadecimale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34FD48D-CE18-14F1-99DE-A1120D14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905000"/>
            <a:ext cx="7791450" cy="21431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7C3A33F-3045-392B-497A-8DD125F17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288232"/>
            <a:ext cx="6859823" cy="150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93198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4EB7701-E748-2CB8-A01E-B16C0A1BB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33400"/>
            <a:ext cx="8260183" cy="54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6640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94356-75B6-B5A6-513A-EB4EEDEC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8E1922-B0A3-5926-7F97-3218DFC1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45E82EA-EB35-F5D7-8BB2-D5EFEA1F8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24744"/>
            <a:ext cx="8462841" cy="438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5567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Introduzione alle conversioni di base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472266" y="1917041"/>
            <a:ext cx="8348205" cy="4619625"/>
          </a:xfrm>
        </p:spPr>
        <p:txBody>
          <a:bodyPr/>
          <a:lstStyle/>
          <a:p>
            <a:pPr>
              <a:defRPr/>
            </a:pPr>
            <a:r>
              <a:rPr lang="it-IT" dirty="0"/>
              <a:t>Nei sistemi di </a:t>
            </a:r>
            <a:r>
              <a:rPr lang="it-IT" dirty="0">
                <a:solidFill>
                  <a:srgbClr val="0000CC"/>
                </a:solidFill>
              </a:rPr>
              <a:t>numerazione posizionale </a:t>
            </a:r>
            <a:r>
              <a:rPr lang="it-IT" dirty="0"/>
              <a:t>data una cifra in </a:t>
            </a:r>
            <a:r>
              <a:rPr lang="it-IT" b="1" dirty="0"/>
              <a:t>una qualunque base </a:t>
            </a:r>
            <a:r>
              <a:rPr lang="it-IT" dirty="0"/>
              <a:t>è possibile determinarne direttamente il </a:t>
            </a:r>
            <a:r>
              <a:rPr lang="it-IT" b="1" dirty="0"/>
              <a:t>valore decimale </a:t>
            </a:r>
            <a:r>
              <a:rPr lang="it-IT" dirty="0"/>
              <a:t>con una semplice operazione di addizione.</a:t>
            </a: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602163"/>
            <a:ext cx="813117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41E479-FF63-2D46-E081-53EBD6DB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4CFF3F-35BC-0502-39A2-56D9CC93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E398C0-D8F2-090B-5DBA-79EE18570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836712"/>
            <a:ext cx="8479191" cy="484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6456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A1ECDC-791A-2276-54FA-03818C58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01525AD-B07F-446A-15D2-A91899E73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1489" y="836712"/>
            <a:ext cx="8515030" cy="5073223"/>
          </a:xfrm>
        </p:spPr>
      </p:pic>
    </p:spTree>
    <p:extLst>
      <p:ext uri="{BB962C8B-B14F-4D97-AF65-F5344CB8AC3E}">
        <p14:creationId xmlns:p14="http://schemas.microsoft.com/office/powerpoint/2010/main" val="43163594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6BFF26-615F-BFBA-07B9-D1BD5B4D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CA8DD6-8310-58B2-1645-C453FC05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11C62B9-1789-E34A-D93C-AC85965468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61"/>
          <a:stretch/>
        </p:blipFill>
        <p:spPr>
          <a:xfrm>
            <a:off x="611560" y="705669"/>
            <a:ext cx="7496864" cy="581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831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Introduzione alle conversioni di base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05000"/>
            <a:ext cx="8424862" cy="4619625"/>
          </a:xfrm>
        </p:spPr>
        <p:txBody>
          <a:bodyPr/>
          <a:lstStyle/>
          <a:p>
            <a:pPr>
              <a:defRPr/>
            </a:pPr>
            <a:r>
              <a:rPr lang="it-IT" dirty="0"/>
              <a:t>Non è così immediato il problema opposto, cioè passare da un numero espresso in </a:t>
            </a:r>
            <a:r>
              <a:rPr lang="it-IT" dirty="0">
                <a:solidFill>
                  <a:srgbClr val="FF0000"/>
                </a:solidFill>
              </a:rPr>
              <a:t>base decimale </a:t>
            </a:r>
            <a:r>
              <a:rPr lang="it-IT" dirty="0"/>
              <a:t>al numero espresso nelle diverse basi:</a:t>
            </a:r>
          </a:p>
          <a:p>
            <a:pPr lvl="1">
              <a:defRPr/>
            </a:pPr>
            <a:r>
              <a:rPr lang="it-IT" sz="3100" dirty="0">
                <a:solidFill>
                  <a:srgbClr val="FF0000"/>
                </a:solidFill>
              </a:rPr>
              <a:t>binaria</a:t>
            </a:r>
          </a:p>
          <a:p>
            <a:pPr lvl="1">
              <a:defRPr/>
            </a:pPr>
            <a:r>
              <a:rPr lang="it-IT" sz="3100" dirty="0">
                <a:solidFill>
                  <a:srgbClr val="FF0000"/>
                </a:solidFill>
              </a:rPr>
              <a:t>ottale </a:t>
            </a:r>
          </a:p>
          <a:p>
            <a:pPr lvl="1">
              <a:defRPr/>
            </a:pPr>
            <a:r>
              <a:rPr lang="it-IT" sz="3100" dirty="0">
                <a:solidFill>
                  <a:srgbClr val="FF0000"/>
                </a:solidFill>
              </a:rPr>
              <a:t>esadecimale</a:t>
            </a:r>
          </a:p>
          <a:p>
            <a:pPr>
              <a:defRPr/>
            </a:pPr>
            <a:r>
              <a:rPr lang="it-IT" dirty="0"/>
              <a:t>Si applica l’</a:t>
            </a:r>
            <a:r>
              <a:rPr lang="it-IT" dirty="0">
                <a:solidFill>
                  <a:srgbClr val="0000CC"/>
                </a:solidFill>
              </a:rPr>
              <a:t>algoritmo della divisione ripetuta</a:t>
            </a:r>
            <a:endParaRPr lang="it-IT" altLang="it-IT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Introduzione alle conversioni di base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761999" y="1905000"/>
            <a:ext cx="8113713" cy="4619625"/>
          </a:xfrm>
        </p:spPr>
        <p:txBody>
          <a:bodyPr/>
          <a:lstStyle/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sz="2800" dirty="0"/>
              <a:t>Questo algoritmo è applicabile per la conversione dalla base decimale a tutte le altre basi, modificando volta per volta il </a:t>
            </a:r>
            <a:r>
              <a:rPr lang="it-IT" sz="2800" dirty="0">
                <a:solidFill>
                  <a:srgbClr val="0000CC"/>
                </a:solidFill>
              </a:rPr>
              <a:t>divisore</a:t>
            </a:r>
            <a:r>
              <a:rPr lang="it-IT" sz="2800" dirty="0"/>
              <a:t>, prendendo cioè come divisore la </a:t>
            </a:r>
            <a:r>
              <a:rPr lang="it-IT" sz="2800" dirty="0">
                <a:solidFill>
                  <a:srgbClr val="0000CC"/>
                </a:solidFill>
              </a:rPr>
              <a:t>base di destinazione</a:t>
            </a:r>
            <a:r>
              <a:rPr lang="it-IT" sz="2800" dirty="0"/>
              <a:t>.</a:t>
            </a:r>
            <a:endParaRPr lang="it-IT" altLang="it-IT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16113"/>
            <a:ext cx="848042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Conversione da decimale a binario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solidFill>
                  <a:srgbClr val="0000CC"/>
                </a:solidFill>
              </a:rPr>
              <a:t>Convertiamo il numero N = (59)</a:t>
            </a:r>
            <a:r>
              <a:rPr lang="it-IT" baseline="-25000" dirty="0">
                <a:solidFill>
                  <a:srgbClr val="0000CC"/>
                </a:solidFill>
              </a:rPr>
              <a:t>10</a:t>
            </a:r>
          </a:p>
          <a:p>
            <a:pPr>
              <a:defRPr/>
            </a:pPr>
            <a:r>
              <a:rPr lang="it-IT" dirty="0"/>
              <a:t>dividiamo il numero 59 per 2, ottenendo il quoziente (29) e il resto (1)</a:t>
            </a:r>
          </a:p>
          <a:p>
            <a:pPr>
              <a:defRPr/>
            </a:pPr>
            <a:endParaRPr lang="it-IT" altLang="it-IT" b="1" baseline="-25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defRPr/>
            </a:pPr>
            <a:endParaRPr lang="it-IT" altLang="it-IT" b="1" baseline="-25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defRPr/>
            </a:pPr>
            <a:endParaRPr lang="it-IT" altLang="it-IT" b="1" baseline="-25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defRPr/>
            </a:pPr>
            <a:r>
              <a:rPr lang="it-IT" dirty="0"/>
              <a:t>mettiamo i valori ottenuti in una tabella:</a:t>
            </a:r>
            <a:endParaRPr lang="it-IT" altLang="it-IT" b="1" baseline="-25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565400"/>
            <a:ext cx="627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519488"/>
            <a:ext cx="3097212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5373688"/>
            <a:ext cx="6616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Conversione da decimale a binario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sostituiamo al valore (59) il quoziente (29) e ripetiamo la divisione per 2:</a:t>
            </a:r>
            <a:endParaRPr lang="it-IT" altLang="it-IT" b="1" baseline="-25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defRPr/>
            </a:pPr>
            <a:endParaRPr lang="it-IT" altLang="it-IT" b="1" baseline="-25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defRPr/>
            </a:pPr>
            <a:endParaRPr lang="it-IT" altLang="it-IT" b="1" baseline="-25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defRPr/>
            </a:pPr>
            <a:endParaRPr lang="it-IT" altLang="it-IT" b="1" baseline="-25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defRPr/>
            </a:pPr>
            <a:r>
              <a:rPr lang="it-IT" dirty="0"/>
              <a:t>aggiungiamo una riga nella tabella:</a:t>
            </a:r>
            <a:endParaRPr lang="it-IT" altLang="it-IT" b="1" baseline="-25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89138"/>
            <a:ext cx="5365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967038"/>
            <a:ext cx="3444875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797425"/>
            <a:ext cx="7240587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Conversione da decimale a binario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905000"/>
            <a:ext cx="8568952" cy="4619625"/>
          </a:xfrm>
        </p:spPr>
        <p:txBody>
          <a:bodyPr/>
          <a:lstStyle/>
          <a:p>
            <a:pPr>
              <a:defRPr/>
            </a:pPr>
            <a:r>
              <a:rPr lang="it-IT" dirty="0"/>
              <a:t>Continuiamo a ripetere questo procedimento fino a che il quoziente diviene 0</a:t>
            </a:r>
            <a:endParaRPr lang="it-IT" altLang="it-IT" b="1" baseline="-25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327E410-26B0-4AE4-FAFF-D0C35003D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54" y="3071812"/>
            <a:ext cx="7745185" cy="2877468"/>
          </a:xfrm>
          <a:prstGeom prst="rect">
            <a:avLst/>
          </a:prstGeom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Conversione da decimale a binario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Alla sesta iterazione il quoziente vale 0, quindi l’algoritmo termina.</a:t>
            </a:r>
          </a:p>
          <a:p>
            <a:r>
              <a:rPr lang="it-IT" altLang="it-IT"/>
              <a:t>Ora leggiamo il risultato prendendo i resti «a rovescio», cioè dall’ultimo al primo:  </a:t>
            </a:r>
            <a:r>
              <a:rPr lang="it-IT" altLang="it-IT" b="1"/>
              <a:t>1 1 1 0 1 1</a:t>
            </a:r>
          </a:p>
          <a:p>
            <a:r>
              <a:rPr lang="it-IT" altLang="it-IT"/>
              <a:t>Abbiamo ottenuto quindi: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B77DBD5-91F6-43AB-74D4-E6F6B1092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7" y="5085184"/>
            <a:ext cx="4006897" cy="1080120"/>
          </a:xfrm>
          <a:prstGeom prst="rect">
            <a:avLst/>
          </a:prstGeom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theme/theme1.xml><?xml version="1.0" encoding="utf-8"?>
<a:theme xmlns:a="http://schemas.openxmlformats.org/drawingml/2006/main" name="slides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839</TotalTime>
  <Words>583</Words>
  <Application>Microsoft Office PowerPoint</Application>
  <PresentationFormat>Presentazione su schermo (4:3)</PresentationFormat>
  <Paragraphs>94</Paragraphs>
  <Slides>32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7" baseType="lpstr">
      <vt:lpstr>Arial</vt:lpstr>
      <vt:lpstr>Times New Roman</vt:lpstr>
      <vt:lpstr>Wingdings</vt:lpstr>
      <vt:lpstr>Arial Black</vt:lpstr>
      <vt:lpstr>slides</vt:lpstr>
      <vt:lpstr>Unità di apprendimento 1</vt:lpstr>
      <vt:lpstr>Unità di apprendimento 1 Lezione 4b</vt:lpstr>
      <vt:lpstr>Introduzione alle conversioni di base</vt:lpstr>
      <vt:lpstr>Introduzione alle conversioni di base</vt:lpstr>
      <vt:lpstr>Introduzione alle conversioni di base</vt:lpstr>
      <vt:lpstr>Conversione da decimale a binario</vt:lpstr>
      <vt:lpstr>Conversione da decimale a binario</vt:lpstr>
      <vt:lpstr>Conversione da decimale a binario</vt:lpstr>
      <vt:lpstr>Conversione da decimale a binario</vt:lpstr>
      <vt:lpstr>Conversione da decimale a binario</vt:lpstr>
      <vt:lpstr>Conversione da decimale a binario</vt:lpstr>
      <vt:lpstr>Conversione da decimale a ottale</vt:lpstr>
      <vt:lpstr>Conversione da decimale a ottale</vt:lpstr>
      <vt:lpstr>Conversione da decimale a ottale</vt:lpstr>
      <vt:lpstr>Conversione da decimale a ottale</vt:lpstr>
      <vt:lpstr>Conversione da decimale a esadecimale</vt:lpstr>
      <vt:lpstr>Conversione da decimale a esadecimale</vt:lpstr>
      <vt:lpstr>Conversione da decimale a esadecimale</vt:lpstr>
      <vt:lpstr>Conversione da decimale a esadecimale</vt:lpstr>
      <vt:lpstr>Conversione da decimale frazionale alle diverse basi</vt:lpstr>
      <vt:lpstr>Conversione da decimale frazionale alle diverse basi</vt:lpstr>
      <vt:lpstr>Conversione da decimale frazionale alle diverse basi</vt:lpstr>
      <vt:lpstr>Conversione da decimale frazionale alle diverse basi</vt:lpstr>
      <vt:lpstr>Conversione da decimale frazionale alle diverse basi</vt:lpstr>
      <vt:lpstr>Conversione da decimale frazionale alle diverse basi</vt:lpstr>
      <vt:lpstr>Conversione da decimale a ottale</vt:lpstr>
      <vt:lpstr>Conversione da decimale a esadecimale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MODULO1</dc:title>
  <dc:creator>.</dc:creator>
  <cp:lastModifiedBy>Gloria Camagni</cp:lastModifiedBy>
  <cp:revision>313</cp:revision>
  <dcterms:created xsi:type="dcterms:W3CDTF">2007-11-01T08:11:31Z</dcterms:created>
  <dcterms:modified xsi:type="dcterms:W3CDTF">2022-12-26T10:30:45Z</dcterms:modified>
</cp:coreProperties>
</file>