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99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8" r:id="rId11"/>
    <p:sldId id="269" r:id="rId12"/>
    <p:sldId id="267" r:id="rId13"/>
    <p:sldId id="270" r:id="rId14"/>
    <p:sldId id="271" r:id="rId15"/>
    <p:sldId id="272" r:id="rId16"/>
    <p:sldId id="293" r:id="rId17"/>
    <p:sldId id="294" r:id="rId18"/>
    <p:sldId id="273" r:id="rId19"/>
    <p:sldId id="274" r:id="rId20"/>
    <p:sldId id="276" r:id="rId21"/>
    <p:sldId id="277" r:id="rId22"/>
    <p:sldId id="278" r:id="rId23"/>
    <p:sldId id="286" r:id="rId24"/>
    <p:sldId id="281" r:id="rId25"/>
    <p:sldId id="295" r:id="rId26"/>
    <p:sldId id="284" r:id="rId27"/>
    <p:sldId id="283" r:id="rId28"/>
    <p:sldId id="296" r:id="rId29"/>
    <p:sldId id="289" r:id="rId30"/>
    <p:sldId id="287" r:id="rId31"/>
    <p:sldId id="298" r:id="rId32"/>
    <p:sldId id="288" r:id="rId33"/>
    <p:sldId id="297" r:id="rId34"/>
    <p:sldId id="299" r:id="rId35"/>
    <p:sldId id="300" r:id="rId36"/>
    <p:sldId id="301" r:id="rId37"/>
    <p:sldId id="302" r:id="rId38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41"/>
    </p:embeddedFont>
  </p:embeddedFontLst>
  <p:defaultTextStyle>
    <a:defPPr>
      <a:defRPr lang="it-IT"/>
    </a:defPPr>
    <a:lvl1pPr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CC99"/>
    <a:srgbClr val="000099"/>
    <a:srgbClr val="66CCFF"/>
    <a:srgbClr val="800080"/>
    <a:srgbClr val="00FF00"/>
    <a:srgbClr val="9933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9828" autoAdjust="0"/>
  </p:normalViewPr>
  <p:slideViewPr>
    <p:cSldViewPr>
      <p:cViewPr varScale="1">
        <p:scale>
          <a:sx n="66" d="100"/>
          <a:sy n="66" d="100"/>
        </p:scale>
        <p:origin x="62" y="6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0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B523B871-A458-4FDD-A8CE-9D36374C60B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277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A1271DBA-71E5-47B6-9BEA-817EAB21903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7936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782638" y="739775"/>
            <a:ext cx="7656512" cy="5089525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882650" y="835025"/>
            <a:ext cx="7435850" cy="4897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743075" y="3387725"/>
            <a:ext cx="5641975" cy="20145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88900">
            <a:solidFill>
              <a:srgbClr val="00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1800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63638" y="904875"/>
            <a:ext cx="6850062" cy="1997075"/>
          </a:xfrm>
        </p:spPr>
        <p:txBody>
          <a:bodyPr anchor="ctr" anchorCtr="1"/>
          <a:lstStyle>
            <a:lvl1pPr algn="ctr">
              <a:defRPr sz="3500" i="1">
                <a:solidFill>
                  <a:srgbClr val="000099"/>
                </a:solidFill>
              </a:defRPr>
            </a:lvl1pPr>
          </a:lstStyle>
          <a:p>
            <a:pPr lvl="0"/>
            <a:r>
              <a:rPr lang="it-IT" noProof="0"/>
              <a:t>Fare clic per modificare lo stile del titolo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672" cy="1677988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54903143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74159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339013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108628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15614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1_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6196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6196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14982461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51411247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2801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66047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2885637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8732584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4515947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02498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525256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168275" y="228600"/>
            <a:ext cx="8823325" cy="6440488"/>
            <a:chOff x="106" y="144"/>
            <a:chExt cx="5558" cy="3840"/>
          </a:xfrm>
        </p:grpSpPr>
        <p:sp>
          <p:nvSpPr>
            <p:cNvPr id="1029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1030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3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6" r:id="rId13"/>
    <p:sldLayoutId id="2147484114" r:id="rId14"/>
  </p:sldLayoutIdLst>
  <p:transition>
    <p:dissolve/>
    <p:sndAc>
      <p:stSnd>
        <p:snd r:embed="rId16" name="click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Unità di apprendimento 1</a:t>
            </a:r>
          </a:p>
        </p:txBody>
      </p:sp>
      <p:sp>
        <p:nvSpPr>
          <p:cNvPr id="14339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altLang="it-IT" dirty="0"/>
              <a:t>La rappresentazione delle informazioni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BFF5B1C-F76E-9EF8-96F6-7492DBFCD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463" y="5956705"/>
            <a:ext cx="655073" cy="82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4F0A38-B7EC-4C72-04B4-F97664053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237312"/>
            <a:ext cx="192958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Conversione tra binari e ottali</a:t>
            </a:r>
            <a:endParaRPr lang="it-IT" altLang="it-IT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988840"/>
            <a:ext cx="8568952" cy="3527723"/>
          </a:xfrm>
        </p:spPr>
        <p:txBody>
          <a:bodyPr/>
          <a:lstStyle/>
          <a:p>
            <a:r>
              <a:rPr lang="it-IT" sz="2800" b="0" i="0" dirty="0">
                <a:solidFill>
                  <a:srgbClr val="242021"/>
                </a:solidFill>
                <a:effectLst/>
              </a:rPr>
              <a:t>Possiamo fare due osservazioni:</a:t>
            </a:r>
          </a:p>
          <a:p>
            <a:pPr lvl="1"/>
            <a:r>
              <a:rPr lang="it-IT" sz="2800" b="0" i="0" dirty="0">
                <a:solidFill>
                  <a:srgbClr val="242021"/>
                </a:solidFill>
                <a:effectLst/>
              </a:rPr>
              <a:t>la </a:t>
            </a:r>
            <a:r>
              <a:rPr lang="it-IT" sz="2800" b="0" i="0" dirty="0">
                <a:solidFill>
                  <a:srgbClr val="CD171C"/>
                </a:solidFill>
                <a:effectLst/>
              </a:rPr>
              <a:t>codifica ottale </a:t>
            </a:r>
            <a:r>
              <a:rPr lang="it-IT" sz="2800" b="0" i="0" dirty="0">
                <a:solidFill>
                  <a:srgbClr val="242021"/>
                </a:solidFill>
                <a:effectLst/>
              </a:rPr>
              <a:t>coincide con i primi otto elementi della </a:t>
            </a:r>
            <a:r>
              <a:rPr lang="it-IT" sz="2800" b="0" i="0" dirty="0">
                <a:solidFill>
                  <a:srgbClr val="CD171C"/>
                </a:solidFill>
                <a:effectLst/>
              </a:rPr>
              <a:t>codifica decimale</a:t>
            </a:r>
            <a:r>
              <a:rPr lang="it-IT" sz="2800" b="0" i="0" dirty="0">
                <a:solidFill>
                  <a:srgbClr val="242021"/>
                </a:solidFill>
                <a:effectLst/>
              </a:rPr>
              <a:t>;</a:t>
            </a:r>
            <a:endParaRPr lang="it-IT" sz="2800" dirty="0">
              <a:solidFill>
                <a:srgbClr val="242021"/>
              </a:solidFill>
            </a:endParaRPr>
          </a:p>
          <a:p>
            <a:pPr lvl="1"/>
            <a:r>
              <a:rPr lang="it-IT" sz="2800" b="0" i="0" dirty="0">
                <a:solidFill>
                  <a:srgbClr val="242021"/>
                </a:solidFill>
                <a:effectLst/>
              </a:rPr>
              <a:t>tutte le otto cifre sono codificate in binario con stringhe di </a:t>
            </a:r>
            <a:r>
              <a:rPr lang="it-IT" sz="2800" b="0" i="0" dirty="0">
                <a:solidFill>
                  <a:srgbClr val="CD171C"/>
                </a:solidFill>
                <a:effectLst/>
              </a:rPr>
              <a:t>3 bit</a:t>
            </a:r>
            <a:r>
              <a:rPr lang="it-IT" sz="2800" b="0" i="0" dirty="0">
                <a:solidFill>
                  <a:srgbClr val="242021"/>
                </a:solidFill>
                <a:effectLst/>
              </a:rPr>
              <a:t>, dato che </a:t>
            </a:r>
            <a:r>
              <a:rPr lang="it-IT" sz="2800" dirty="0">
                <a:solidFill>
                  <a:srgbClr val="0000CC"/>
                </a:solidFill>
              </a:rPr>
              <a:t>2</a:t>
            </a:r>
            <a:r>
              <a:rPr lang="it-IT" sz="2800" baseline="30000" dirty="0">
                <a:solidFill>
                  <a:srgbClr val="FF0000"/>
                </a:solidFill>
              </a:rPr>
              <a:t>3</a:t>
            </a:r>
            <a:r>
              <a:rPr lang="it-IT" sz="2800" b="0" i="0" dirty="0">
                <a:solidFill>
                  <a:srgbClr val="242021"/>
                </a:solidFill>
                <a:effectLst/>
              </a:rPr>
              <a:t> = 8.</a:t>
            </a:r>
            <a:r>
              <a:rPr lang="it-IT" sz="2800" dirty="0"/>
              <a:t> </a:t>
            </a:r>
            <a:br>
              <a:rPr lang="it-IT" sz="2800" dirty="0"/>
            </a:br>
            <a:endParaRPr lang="it-IT" altLang="it-IT" sz="2800" dirty="0"/>
          </a:p>
          <a:p>
            <a:r>
              <a:rPr lang="it-IT" altLang="it-IT" sz="2800" dirty="0"/>
              <a:t>Per passare dalla </a:t>
            </a:r>
            <a:r>
              <a:rPr lang="it-IT" altLang="it-IT" sz="2800" dirty="0">
                <a:solidFill>
                  <a:srgbClr val="0000CC"/>
                </a:solidFill>
              </a:rPr>
              <a:t>codifica binaria </a:t>
            </a:r>
            <a:r>
              <a:rPr lang="it-IT" altLang="it-IT" sz="2800" dirty="0"/>
              <a:t>a quella </a:t>
            </a:r>
            <a:r>
              <a:rPr lang="it-IT" altLang="it-IT" sz="2800" dirty="0">
                <a:solidFill>
                  <a:srgbClr val="FF0000"/>
                </a:solidFill>
              </a:rPr>
              <a:t>ottale </a:t>
            </a:r>
            <a:r>
              <a:rPr lang="it-IT" altLang="it-IT" sz="2800" dirty="0"/>
              <a:t>raggruppiamo le </a:t>
            </a:r>
            <a:r>
              <a:rPr lang="it-IT" altLang="it-IT" sz="2800" dirty="0">
                <a:solidFill>
                  <a:srgbClr val="FF0000"/>
                </a:solidFill>
              </a:rPr>
              <a:t>cifre binarie </a:t>
            </a:r>
            <a:r>
              <a:rPr lang="it-IT" altLang="it-IT" sz="2800" dirty="0"/>
              <a:t>a gruppi </a:t>
            </a:r>
            <a:r>
              <a:rPr lang="it-IT" altLang="it-IT" sz="2800" dirty="0">
                <a:solidFill>
                  <a:srgbClr val="0000CC"/>
                </a:solidFill>
              </a:rPr>
              <a:t>di 3</a:t>
            </a:r>
            <a:r>
              <a:rPr lang="it-IT" altLang="it-IT" sz="2800" dirty="0"/>
              <a:t> e sostituiamole con la corrispondente cifra del sistema ottale.</a:t>
            </a:r>
            <a:endParaRPr lang="it-IT" altLang="it-IT" sz="2800" dirty="0">
              <a:solidFill>
                <a:srgbClr val="FF0000"/>
              </a:solidFill>
            </a:endParaRPr>
          </a:p>
          <a:p>
            <a:endParaRPr lang="it-IT" altLang="it-IT" sz="2800" dirty="0"/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Conversione tra binari e ottali</a:t>
            </a:r>
            <a:endParaRPr lang="it-IT" altLang="it-IT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t-IT" altLang="it-IT" sz="2800"/>
          </a:p>
          <a:p>
            <a:r>
              <a:rPr lang="it-IT" altLang="it-IT" sz="2800"/>
              <a:t>Convertiamo il numero </a:t>
            </a:r>
            <a:r>
              <a:rPr lang="it-IT" altLang="it-IT" sz="2800">
                <a:solidFill>
                  <a:srgbClr val="FF0000"/>
                </a:solidFill>
              </a:rPr>
              <a:t>binario</a:t>
            </a:r>
            <a:r>
              <a:rPr lang="it-IT" altLang="it-IT" sz="2800"/>
              <a:t> </a:t>
            </a:r>
            <a:r>
              <a:rPr lang="it-IT" altLang="it-IT" sz="2800">
                <a:solidFill>
                  <a:srgbClr val="FF0000"/>
                </a:solidFill>
              </a:rPr>
              <a:t>110111</a:t>
            </a:r>
            <a:r>
              <a:rPr lang="it-IT" altLang="it-IT" sz="2800" baseline="-25000">
                <a:solidFill>
                  <a:srgbClr val="FF0000"/>
                </a:solidFill>
              </a:rPr>
              <a:t>2</a:t>
            </a:r>
          </a:p>
          <a:p>
            <a:r>
              <a:rPr lang="it-IT" altLang="it-IT" sz="2800"/>
              <a:t>Per prima cosa separiamo i bit a gruppi di 3:</a:t>
            </a:r>
          </a:p>
          <a:p>
            <a:endParaRPr lang="it-IT" altLang="it-IT" sz="2800" baseline="-25000"/>
          </a:p>
          <a:p>
            <a:endParaRPr lang="it-IT" altLang="it-IT" sz="2800" baseline="-25000"/>
          </a:p>
          <a:p>
            <a:r>
              <a:rPr lang="it-IT" altLang="it-IT" sz="2800"/>
              <a:t>Convertiamo in </a:t>
            </a:r>
            <a:r>
              <a:rPr lang="it-IT" altLang="it-IT" sz="2800">
                <a:solidFill>
                  <a:srgbClr val="FF0000"/>
                </a:solidFill>
              </a:rPr>
              <a:t>ottale</a:t>
            </a:r>
            <a:r>
              <a:rPr lang="it-IT" altLang="it-IT" sz="2800"/>
              <a:t> ogni gruppo di 3 cifre:</a:t>
            </a:r>
            <a:endParaRPr lang="it-IT" altLang="it-IT" sz="2800" baseline="-2500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16113"/>
            <a:ext cx="794543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429000"/>
            <a:ext cx="22796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868863"/>
            <a:ext cx="54768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Conversione tra binari e ottali</a:t>
            </a:r>
            <a:endParaRPr lang="it-IT" altLang="it-IT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z="2800"/>
              <a:t>Quindi il numero ottale risultante è:</a:t>
            </a:r>
          </a:p>
          <a:p>
            <a:endParaRPr lang="it-IT" altLang="it-IT" sz="2800"/>
          </a:p>
          <a:p>
            <a:endParaRPr lang="it-IT" altLang="it-IT" sz="2800"/>
          </a:p>
          <a:p>
            <a:r>
              <a:rPr lang="it-IT" altLang="it-IT" sz="2800"/>
              <a:t>Sinteticamente si può effettuare l’operazione con lo schema seguente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498725"/>
            <a:ext cx="3671888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4076700"/>
            <a:ext cx="2592388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Conversione tra binari e ottali</a:t>
            </a:r>
            <a:endParaRPr lang="it-IT" altLang="it-IT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t-IT" altLang="it-IT" sz="2800"/>
          </a:p>
          <a:p>
            <a:r>
              <a:rPr lang="it-IT" altLang="it-IT" sz="2800"/>
              <a:t>convertiamo 101100</a:t>
            </a:r>
            <a:r>
              <a:rPr lang="it-IT" altLang="it-IT" sz="2800" baseline="-25000"/>
              <a:t>2 </a:t>
            </a:r>
            <a:r>
              <a:rPr lang="it-IT" altLang="it-IT" sz="2800"/>
              <a:t> applicando lo schema:</a:t>
            </a:r>
          </a:p>
          <a:p>
            <a:endParaRPr lang="it-IT" altLang="it-IT" sz="2800"/>
          </a:p>
          <a:p>
            <a:endParaRPr lang="it-IT" altLang="it-IT" sz="2800"/>
          </a:p>
          <a:p>
            <a:endParaRPr lang="it-IT" altLang="it-IT" sz="2800"/>
          </a:p>
          <a:p>
            <a:endParaRPr lang="it-IT" altLang="it-IT" sz="2800"/>
          </a:p>
          <a:p>
            <a:endParaRPr lang="it-IT" altLang="it-IT" sz="2800"/>
          </a:p>
          <a:p>
            <a:r>
              <a:rPr lang="it-IT" altLang="it-IT" sz="2800"/>
              <a:t>Si ottiene </a:t>
            </a: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16113"/>
            <a:ext cx="81851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068638"/>
            <a:ext cx="2376487" cy="23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5713413"/>
            <a:ext cx="305117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Conversione tra binari e ottali</a:t>
            </a:r>
            <a:endParaRPr lang="it-IT" altLang="it-IT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t-IT" altLang="it-IT" sz="2800" dirty="0"/>
          </a:p>
          <a:p>
            <a:r>
              <a:rPr lang="it-IT" altLang="it-IT" sz="2800" dirty="0"/>
              <a:t>in questo caso il numero binario non è costituito da un multiplo di 3</a:t>
            </a:r>
          </a:p>
          <a:p>
            <a:r>
              <a:rPr lang="it-IT" altLang="it-IT" sz="2800" dirty="0"/>
              <a:t>bisogna aggiungere a sinistra i bit mancanti, naturalmente con valore 0</a:t>
            </a:r>
          </a:p>
          <a:p>
            <a:endParaRPr lang="it-IT" altLang="it-IT" sz="2800" dirty="0"/>
          </a:p>
          <a:p>
            <a:endParaRPr lang="it-IT" altLang="it-IT" sz="2800" dirty="0"/>
          </a:p>
          <a:p>
            <a:endParaRPr lang="it-IT" altLang="it-IT" sz="2800" dirty="0"/>
          </a:p>
          <a:p>
            <a:r>
              <a:rPr lang="it-IT" altLang="it-IT" sz="2800" dirty="0"/>
              <a:t>Quindi </a:t>
            </a:r>
          </a:p>
          <a:p>
            <a:endParaRPr lang="it-IT" altLang="it-IT" sz="2800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16113"/>
            <a:ext cx="79327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933825"/>
            <a:ext cx="2808288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5876925"/>
            <a:ext cx="310991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Conversione tra binari e ottali</a:t>
            </a:r>
            <a:endParaRPr lang="it-IT" altLang="it-IT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905000"/>
            <a:ext cx="8352928" cy="4619625"/>
          </a:xfrm>
        </p:spPr>
        <p:txBody>
          <a:bodyPr/>
          <a:lstStyle/>
          <a:p>
            <a:endParaRPr lang="it-IT" altLang="it-IT" sz="2800" dirty="0"/>
          </a:p>
          <a:p>
            <a:r>
              <a:rPr lang="it-IT" altLang="it-IT" sz="2800" dirty="0"/>
              <a:t>Per prima cosa separiamo i bit a gruppi di tre partendo da destra</a:t>
            </a:r>
          </a:p>
          <a:p>
            <a:r>
              <a:rPr lang="it-IT" altLang="it-IT" sz="2800" dirty="0"/>
              <a:t>Completiamo le terne aggiungendo a sinistra il numero di 0 mancanti:</a:t>
            </a:r>
          </a:p>
          <a:p>
            <a:r>
              <a:rPr lang="it-IT" altLang="it-IT" sz="2800" dirty="0"/>
              <a:t>Solo ora possiamo procedere con la conversione: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89138"/>
            <a:ext cx="66579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914650"/>
            <a:ext cx="16573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3956050"/>
            <a:ext cx="18383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4868863"/>
            <a:ext cx="25527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388" y="5945188"/>
            <a:ext cx="20574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CFF8F7-95FC-D0CE-16E3-BB916167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Conversione tra binari e ottali numeri frazionari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D3C746-BAF7-2597-F65A-7E176B59C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905001"/>
            <a:ext cx="8568952" cy="1307976"/>
          </a:xfrm>
        </p:spPr>
        <p:txBody>
          <a:bodyPr/>
          <a:lstStyle/>
          <a:p>
            <a:r>
              <a:rPr lang="it-IT" sz="2400" b="0" i="0" dirty="0">
                <a:solidFill>
                  <a:srgbClr val="242021"/>
                </a:solidFill>
                <a:effectLst/>
              </a:rPr>
              <a:t>Anche per i numeri reali si deve fare attenzione a rendere raggruppabili a terzetti i bit  aggiungendo eventualmente</a:t>
            </a:r>
          </a:p>
          <a:p>
            <a:pPr lvl="1"/>
            <a:r>
              <a:rPr lang="it-IT" sz="1900" b="0" i="0" dirty="0">
                <a:solidFill>
                  <a:srgbClr val="242021"/>
                </a:solidFill>
                <a:effectLst/>
              </a:rPr>
              <a:t>uno o più zeri come </a:t>
            </a:r>
            <a:r>
              <a:rPr lang="it-IT" sz="1900" b="0" i="0" dirty="0">
                <a:solidFill>
                  <a:srgbClr val="CD171C"/>
                </a:solidFill>
                <a:effectLst/>
              </a:rPr>
              <a:t>cifra più significativa per la parte intera </a:t>
            </a:r>
          </a:p>
          <a:p>
            <a:pPr lvl="1"/>
            <a:r>
              <a:rPr lang="it-IT" sz="1900" b="0" i="0" dirty="0">
                <a:solidFill>
                  <a:srgbClr val="242021"/>
                </a:solidFill>
                <a:effectLst/>
              </a:rPr>
              <a:t>uno o più zeri come </a:t>
            </a:r>
            <a:r>
              <a:rPr lang="it-IT" sz="1900" b="0" i="0" dirty="0">
                <a:solidFill>
                  <a:srgbClr val="CD171C"/>
                </a:solidFill>
                <a:effectLst/>
              </a:rPr>
              <a:t>cifra meno significativa per la parte frazionaria</a:t>
            </a:r>
            <a:r>
              <a:rPr lang="it-IT" sz="1900" b="0" i="0" dirty="0">
                <a:solidFill>
                  <a:srgbClr val="242021"/>
                </a:solidFill>
                <a:effectLst/>
              </a:rPr>
              <a:t>.</a:t>
            </a:r>
            <a:r>
              <a:rPr lang="it-IT" sz="1900" dirty="0"/>
              <a:t> </a:t>
            </a:r>
            <a:br>
              <a:rPr lang="it-IT" dirty="0"/>
            </a:b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4D6EC0-8ED1-78CB-3551-488EC26B3861}"/>
              </a:ext>
            </a:extLst>
          </p:cNvPr>
          <p:cNvSpPr txBox="1"/>
          <p:nvPr/>
        </p:nvSpPr>
        <p:spPr>
          <a:xfrm>
            <a:off x="539552" y="3665699"/>
            <a:ext cx="5922404" cy="2813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0" i="0" dirty="0">
                <a:solidFill>
                  <a:srgbClr val="242021"/>
                </a:solidFill>
                <a:effectLst/>
                <a:latin typeface="+mn-lt"/>
              </a:rPr>
              <a:t>Convertiamo 1011010.11</a:t>
            </a:r>
            <a:r>
              <a:rPr lang="it-IT" sz="800" b="0" i="0" dirty="0">
                <a:solidFill>
                  <a:srgbClr val="242021"/>
                </a:solidFill>
                <a:effectLst/>
                <a:latin typeface="+mn-lt"/>
              </a:rPr>
              <a:t>2</a:t>
            </a:r>
          </a:p>
          <a:p>
            <a:endParaRPr lang="it-IT" sz="800" dirty="0">
              <a:solidFill>
                <a:srgbClr val="242021"/>
              </a:solidFill>
              <a:latin typeface="+mn-lt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it-IT" sz="1800" b="0" i="0" dirty="0">
                <a:solidFill>
                  <a:srgbClr val="242021"/>
                </a:solidFill>
                <a:effectLst/>
                <a:latin typeface="+mn-lt"/>
              </a:rPr>
              <a:t>aggiungiamo gli zeri mancanti:</a:t>
            </a:r>
          </a:p>
          <a:p>
            <a:pPr lvl="1">
              <a:tabLst>
                <a:tab pos="3948113" algn="l"/>
              </a:tabLst>
            </a:pPr>
            <a:r>
              <a:rPr lang="it-IT" sz="1800" b="0" i="0" dirty="0">
                <a:solidFill>
                  <a:srgbClr val="242021"/>
                </a:solidFill>
                <a:effectLst/>
                <a:latin typeface="+mn-lt"/>
              </a:rPr>
              <a:t>parte intera: </a:t>
            </a:r>
            <a:r>
              <a:rPr lang="it-IT" sz="1800" b="1" i="0" dirty="0">
                <a:solidFill>
                  <a:srgbClr val="EE1D25"/>
                </a:solidFill>
                <a:effectLst/>
                <a:latin typeface="+mn-lt"/>
              </a:rPr>
              <a:t>00</a:t>
            </a:r>
            <a:r>
              <a:rPr lang="it-IT" sz="1800" b="0" i="0" dirty="0">
                <a:solidFill>
                  <a:srgbClr val="242021"/>
                </a:solidFill>
                <a:effectLst/>
                <a:latin typeface="+mn-lt"/>
              </a:rPr>
              <a:t>1 011 010</a:t>
            </a:r>
            <a:r>
              <a:rPr lang="it-IT" sz="1100" b="0" i="0" dirty="0">
                <a:solidFill>
                  <a:srgbClr val="242021"/>
                </a:solidFill>
                <a:effectLst/>
                <a:latin typeface="+mn-lt"/>
              </a:rPr>
              <a:t>2</a:t>
            </a:r>
            <a:br>
              <a:rPr lang="it-IT" sz="1800" b="0" i="0" dirty="0">
                <a:solidFill>
                  <a:srgbClr val="242021"/>
                </a:solidFill>
                <a:effectLst/>
                <a:latin typeface="+mn-lt"/>
              </a:rPr>
            </a:br>
            <a:r>
              <a:rPr lang="it-IT" sz="1800" b="0" i="0" dirty="0">
                <a:solidFill>
                  <a:srgbClr val="242021"/>
                </a:solidFill>
                <a:effectLst/>
                <a:latin typeface="+mn-lt"/>
              </a:rPr>
              <a:t>parte frazionaria: </a:t>
            </a:r>
            <a:r>
              <a:rPr lang="it-IT" sz="1800" b="0" i="0" dirty="0">
                <a:solidFill>
                  <a:srgbClr val="4BB747"/>
                </a:solidFill>
                <a:effectLst/>
                <a:latin typeface="+mn-lt"/>
              </a:rPr>
              <a:t>11</a:t>
            </a:r>
            <a:r>
              <a:rPr lang="it-IT" sz="1800" b="1" i="0" dirty="0">
                <a:solidFill>
                  <a:srgbClr val="EE1D25"/>
                </a:solidFill>
                <a:effectLst/>
                <a:latin typeface="+mn-lt"/>
              </a:rPr>
              <a:t>0</a:t>
            </a:r>
            <a:r>
              <a:rPr lang="it-IT" sz="1100" b="0" i="0" dirty="0">
                <a:solidFill>
                  <a:srgbClr val="242021"/>
                </a:solidFill>
                <a:effectLst/>
                <a:latin typeface="+mn-lt"/>
              </a:rPr>
              <a:t>2</a:t>
            </a:r>
            <a:r>
              <a:rPr lang="it-IT" sz="1400" dirty="0">
                <a:latin typeface="+mn-lt"/>
              </a:rPr>
              <a:t> </a:t>
            </a:r>
            <a:br>
              <a:rPr lang="it-IT" sz="1400" dirty="0"/>
            </a:br>
            <a:br>
              <a:rPr lang="it-IT" sz="1800" b="0" i="0" dirty="0">
                <a:solidFill>
                  <a:srgbClr val="242021"/>
                </a:solidFill>
                <a:effectLst/>
                <a:latin typeface="AlrightSans-Regular"/>
              </a:rPr>
            </a:br>
            <a:r>
              <a:rPr lang="it-IT" sz="1800" b="0" i="0" dirty="0">
                <a:solidFill>
                  <a:srgbClr val="242021"/>
                </a:solidFill>
                <a:effectLst/>
                <a:latin typeface="AlrightSans-Regular"/>
              </a:rPr>
              <a:t> </a:t>
            </a:r>
            <a:br>
              <a:rPr lang="it-IT" dirty="0"/>
            </a:br>
            <a:r>
              <a:rPr lang="it-IT" dirty="0"/>
              <a:t> </a:t>
            </a:r>
            <a:br>
              <a:rPr lang="it-IT" dirty="0"/>
            </a:b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77442B8-193A-1DD5-49D8-5224657F5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048" y="4005064"/>
            <a:ext cx="387181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7656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CFF8F7-95FC-D0CE-16E3-BB916167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Conversione tra binari e ottali numeri frazionari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D3C746-BAF7-2597-F65A-7E176B59C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905001"/>
            <a:ext cx="8568952" cy="1307976"/>
          </a:xfrm>
        </p:spPr>
        <p:txBody>
          <a:bodyPr/>
          <a:lstStyle/>
          <a:p>
            <a:r>
              <a:rPr lang="it-IT" dirty="0"/>
              <a:t>Convertiamo 11111010.1</a:t>
            </a:r>
            <a:r>
              <a:rPr lang="it-IT" sz="2000" dirty="0"/>
              <a:t>2</a:t>
            </a:r>
            <a:r>
              <a:rPr lang="it-IT" dirty="0"/>
              <a:t> in base 8. </a:t>
            </a:r>
          </a:p>
          <a:p>
            <a:r>
              <a:rPr lang="it-IT" dirty="0"/>
              <a:t>Per prima cosa separiamo la parte intera da quella frazionaria:</a:t>
            </a:r>
          </a:p>
          <a:p>
            <a:pPr lvl="1">
              <a:tabLst>
                <a:tab pos="2868613" algn="l"/>
              </a:tabLst>
            </a:pPr>
            <a:r>
              <a:rPr lang="it-IT" sz="2800" dirty="0"/>
              <a:t>parte intera: 11111010</a:t>
            </a:r>
            <a:r>
              <a:rPr lang="it-IT" sz="1800" dirty="0"/>
              <a:t>2</a:t>
            </a:r>
            <a:r>
              <a:rPr lang="it-IT" sz="2800" dirty="0"/>
              <a:t> </a:t>
            </a:r>
          </a:p>
          <a:p>
            <a:pPr lvl="1">
              <a:tabLst>
                <a:tab pos="2868613" algn="l"/>
              </a:tabLst>
            </a:pPr>
            <a:r>
              <a:rPr lang="it-IT" sz="2800" dirty="0"/>
              <a:t>parte frazionaria: 1</a:t>
            </a:r>
            <a:r>
              <a:rPr lang="it-IT" sz="2000" dirty="0"/>
              <a:t>2 </a:t>
            </a:r>
          </a:p>
          <a:p>
            <a:pPr>
              <a:tabLst>
                <a:tab pos="2868613" algn="l"/>
              </a:tabLst>
            </a:pPr>
            <a:r>
              <a:rPr lang="it-IT" dirty="0"/>
              <a:t>aggiungiamo gli zeri mancanti:</a:t>
            </a:r>
            <a:br>
              <a:rPr lang="it-IT" dirty="0"/>
            </a:br>
            <a:r>
              <a:rPr lang="it-IT" sz="2800" dirty="0"/>
              <a:t>parte intera: </a:t>
            </a:r>
            <a:r>
              <a:rPr lang="it-IT" sz="2800" dirty="0">
                <a:solidFill>
                  <a:srgbClr val="FF0000"/>
                </a:solidFill>
              </a:rPr>
              <a:t>0</a:t>
            </a:r>
            <a:r>
              <a:rPr lang="it-IT" sz="2800" dirty="0"/>
              <a:t>11 111 010</a:t>
            </a:r>
            <a:r>
              <a:rPr lang="it-IT" sz="2000" dirty="0"/>
              <a:t>2</a:t>
            </a:r>
            <a:br>
              <a:rPr lang="it-IT" sz="2800" dirty="0"/>
            </a:br>
            <a:r>
              <a:rPr lang="it-IT" sz="2800" dirty="0"/>
              <a:t>parte frazionaria: 1</a:t>
            </a:r>
            <a:r>
              <a:rPr lang="it-IT" sz="2800" dirty="0">
                <a:solidFill>
                  <a:srgbClr val="FF0000"/>
                </a:solidFill>
              </a:rPr>
              <a:t>00</a:t>
            </a:r>
            <a:r>
              <a:rPr lang="it-IT" sz="1800" dirty="0"/>
              <a:t>2</a:t>
            </a:r>
            <a:r>
              <a:rPr lang="it-IT" sz="2800" dirty="0"/>
              <a:t> </a:t>
            </a:r>
            <a:br>
              <a:rPr lang="it-IT" sz="2800" dirty="0"/>
            </a:br>
            <a:br>
              <a:rPr lang="it-IT" sz="2800" dirty="0"/>
            </a:br>
            <a:br>
              <a:rPr lang="it-IT" dirty="0"/>
            </a:b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8551F83-26D6-79EE-B796-4A13E27D2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516" y="4224844"/>
            <a:ext cx="3777948" cy="175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12121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Conversione tra ottali e binari </a:t>
            </a:r>
            <a:endParaRPr lang="it-IT" altLang="it-IT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905000"/>
            <a:ext cx="8424936" cy="4619625"/>
          </a:xfrm>
        </p:spPr>
        <p:txBody>
          <a:bodyPr/>
          <a:lstStyle/>
          <a:p>
            <a:pPr>
              <a:defRPr/>
            </a:pPr>
            <a:r>
              <a:rPr lang="it-IT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 ottale a binario</a:t>
            </a:r>
          </a:p>
          <a:p>
            <a:pPr>
              <a:defRPr/>
            </a:pPr>
            <a:r>
              <a:rPr lang="it-IT" sz="2800" dirty="0"/>
              <a:t>Per passare dalla </a:t>
            </a:r>
            <a:r>
              <a:rPr lang="it-IT" sz="2800" dirty="0">
                <a:solidFill>
                  <a:srgbClr val="FF0000"/>
                </a:solidFill>
              </a:rPr>
              <a:t>codifica ottale </a:t>
            </a:r>
            <a:r>
              <a:rPr lang="it-IT" sz="2800" dirty="0"/>
              <a:t>a quella </a:t>
            </a:r>
            <a:r>
              <a:rPr lang="it-IT" sz="2800" dirty="0">
                <a:solidFill>
                  <a:srgbClr val="FF0000"/>
                </a:solidFill>
              </a:rPr>
              <a:t>binaria</a:t>
            </a:r>
            <a:r>
              <a:rPr lang="it-IT" sz="2800" dirty="0"/>
              <a:t>, a ogni </a:t>
            </a:r>
            <a:r>
              <a:rPr lang="it-IT" sz="2800" dirty="0">
                <a:solidFill>
                  <a:srgbClr val="FF0000"/>
                </a:solidFill>
              </a:rPr>
              <a:t>cifra ottale </a:t>
            </a:r>
            <a:r>
              <a:rPr lang="it-IT" sz="2800" dirty="0"/>
              <a:t>sostituiamo la corrispondente cifra </a:t>
            </a:r>
            <a:r>
              <a:rPr lang="it-IT" sz="2800" dirty="0">
                <a:solidFill>
                  <a:srgbClr val="FF0000"/>
                </a:solidFill>
              </a:rPr>
              <a:t>codificata in binario</a:t>
            </a:r>
            <a:r>
              <a:rPr lang="it-IT" sz="2800" dirty="0"/>
              <a:t>.</a:t>
            </a:r>
          </a:p>
          <a:p>
            <a:pPr>
              <a:defRPr/>
            </a:pPr>
            <a:endParaRPr lang="it-IT" altLang="it-IT" sz="2800" dirty="0"/>
          </a:p>
          <a:p>
            <a:pPr>
              <a:defRPr/>
            </a:pPr>
            <a:endParaRPr lang="it-IT" altLang="it-IT" sz="2800" dirty="0"/>
          </a:p>
          <a:p>
            <a:pPr>
              <a:defRPr/>
            </a:pPr>
            <a:endParaRPr lang="it-IT" altLang="it-IT" sz="2800" dirty="0"/>
          </a:p>
          <a:p>
            <a:pPr>
              <a:defRPr/>
            </a:pPr>
            <a:endParaRPr lang="it-IT" altLang="it-IT" sz="2800" dirty="0"/>
          </a:p>
          <a:p>
            <a:pPr>
              <a:defRPr/>
            </a:pPr>
            <a:r>
              <a:rPr lang="it-IT" altLang="it-IT" sz="2800" dirty="0"/>
              <a:t>Quindi 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789363"/>
            <a:ext cx="76803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63" y="4365625"/>
            <a:ext cx="17335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5918200"/>
            <a:ext cx="21764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Conversione tra ottali e binari</a:t>
            </a:r>
            <a:endParaRPr lang="it-IT" altLang="it-IT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t-IT" altLang="it-IT" sz="2800"/>
          </a:p>
          <a:p>
            <a:r>
              <a:rPr lang="it-IT" altLang="it-IT" sz="2800"/>
              <a:t>Convertiamo il numero ottale 126</a:t>
            </a:r>
            <a:r>
              <a:rPr lang="it-IT" altLang="it-IT" sz="2800" baseline="-25000"/>
              <a:t>8</a:t>
            </a:r>
            <a:r>
              <a:rPr lang="it-IT" altLang="it-IT" sz="2800"/>
              <a:t> in binario:</a:t>
            </a:r>
          </a:p>
          <a:p>
            <a:endParaRPr lang="it-IT" altLang="it-IT" sz="2800"/>
          </a:p>
          <a:p>
            <a:endParaRPr lang="it-IT" altLang="it-IT" sz="2800"/>
          </a:p>
          <a:p>
            <a:endParaRPr lang="it-IT" altLang="it-IT" sz="2800"/>
          </a:p>
          <a:p>
            <a:r>
              <a:rPr lang="it-IT" altLang="it-IT" sz="2800"/>
              <a:t>Otteniamo</a:t>
            </a:r>
          </a:p>
          <a:p>
            <a:endParaRPr lang="it-IT" altLang="it-IT" sz="1600"/>
          </a:p>
          <a:p>
            <a:r>
              <a:rPr lang="it-IT" altLang="it-IT" sz="2800"/>
              <a:t>Gli zeri a sinistra possono anche essere eliminati</a:t>
            </a:r>
          </a:p>
          <a:p>
            <a:endParaRPr lang="it-IT" altLang="it-IT" sz="2800"/>
          </a:p>
          <a:p>
            <a:endParaRPr lang="it-IT" altLang="it-IT" sz="280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44675"/>
            <a:ext cx="73453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924175"/>
            <a:ext cx="26098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4560888"/>
            <a:ext cx="3290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5732463"/>
            <a:ext cx="2519362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Unità di apprendimento 1</a:t>
            </a:r>
            <a:br>
              <a:rPr lang="it-IT" altLang="it-IT" dirty="0"/>
            </a:br>
            <a:r>
              <a:rPr lang="it-IT" altLang="it-IT">
                <a:solidFill>
                  <a:srgbClr val="FF6600"/>
                </a:solidFill>
              </a:rPr>
              <a:t>Lezione 5</a:t>
            </a:r>
            <a:endParaRPr lang="it-IT" altLang="it-IT" dirty="0">
              <a:solidFill>
                <a:srgbClr val="FF66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altLang="it-IT"/>
              <a:t>Conversione tra le basi binarie</a:t>
            </a: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Conversione tra binari e esadecimali</a:t>
            </a:r>
            <a:endParaRPr lang="it-IT" altLang="it-IT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916113"/>
            <a:ext cx="7696200" cy="4619625"/>
          </a:xfrm>
        </p:spPr>
        <p:txBody>
          <a:bodyPr/>
          <a:lstStyle/>
          <a:p>
            <a:pPr>
              <a:defRPr/>
            </a:pPr>
            <a:r>
              <a:rPr lang="it-IT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Premessa</a:t>
            </a:r>
          </a:p>
          <a:p>
            <a:pPr>
              <a:defRPr/>
            </a:pPr>
            <a:r>
              <a:rPr lang="it-IT" sz="2800" dirty="0"/>
              <a:t>Il sistema ottale viene usato principalmente come rappresentazione intermedia per la comunicazione con le macchine digitali</a:t>
            </a:r>
          </a:p>
          <a:p>
            <a:pPr>
              <a:defRPr/>
            </a:pPr>
            <a:r>
              <a:rPr lang="it-IT" sz="2800" dirty="0"/>
              <a:t>Nella tabella seguente riportiamo la codifica nelle tre basi </a:t>
            </a:r>
            <a:r>
              <a:rPr lang="it-IT" sz="2800" dirty="0">
                <a:solidFill>
                  <a:srgbClr val="FF0000"/>
                </a:solidFill>
              </a:rPr>
              <a:t>esadecimale</a:t>
            </a:r>
            <a:r>
              <a:rPr lang="it-IT" sz="2800" dirty="0"/>
              <a:t>, </a:t>
            </a:r>
            <a:r>
              <a:rPr lang="it-IT" sz="2800" dirty="0">
                <a:solidFill>
                  <a:srgbClr val="FF0000"/>
                </a:solidFill>
              </a:rPr>
              <a:t>decimale</a:t>
            </a:r>
            <a:r>
              <a:rPr lang="it-IT" sz="2800" dirty="0"/>
              <a:t> e </a:t>
            </a:r>
            <a:r>
              <a:rPr lang="it-IT" sz="2800" dirty="0">
                <a:solidFill>
                  <a:srgbClr val="FF0000"/>
                </a:solidFill>
              </a:rPr>
              <a:t>binaria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210175"/>
            <a:ext cx="825500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Conversione tra binari e esadecimali</a:t>
            </a:r>
            <a:endParaRPr lang="it-IT" altLang="it-IT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916113"/>
            <a:ext cx="7848600" cy="4681537"/>
          </a:xfrm>
        </p:spPr>
        <p:txBody>
          <a:bodyPr/>
          <a:lstStyle/>
          <a:p>
            <a:r>
              <a:rPr lang="it-IT" altLang="it-IT" sz="2800"/>
              <a:t>Essa viene usata come rappresentazione intermedia per la comunicazione con le macchine digitali:</a:t>
            </a:r>
          </a:p>
          <a:p>
            <a:pPr lvl="1"/>
            <a:r>
              <a:rPr lang="it-IT" altLang="it-IT" sz="2300"/>
              <a:t>essendo ogni byte composto da 8 bit, viene suddiviso in due gruppi da 4 bit (</a:t>
            </a:r>
            <a:r>
              <a:rPr lang="it-IT" altLang="it-IT" sz="2300">
                <a:solidFill>
                  <a:srgbClr val="FF0000"/>
                </a:solidFill>
              </a:rPr>
              <a:t>nibble</a:t>
            </a:r>
            <a:r>
              <a:rPr lang="it-IT" altLang="it-IT" sz="2300"/>
              <a:t>)</a:t>
            </a:r>
          </a:p>
          <a:p>
            <a:pPr lvl="1"/>
            <a:r>
              <a:rPr lang="it-IT" altLang="it-IT" sz="2300"/>
              <a:t>ciascuno di essi è codificato mediante il sistema esadecimale.</a:t>
            </a:r>
          </a:p>
          <a:p>
            <a:r>
              <a:rPr lang="it-IT" altLang="it-IT" sz="2800"/>
              <a:t>Per passare dalla </a:t>
            </a:r>
            <a:r>
              <a:rPr lang="it-IT" altLang="it-IT" sz="2800">
                <a:solidFill>
                  <a:srgbClr val="0000CC"/>
                </a:solidFill>
              </a:rPr>
              <a:t>codifica binaria </a:t>
            </a:r>
            <a:r>
              <a:rPr lang="it-IT" altLang="it-IT" sz="2800"/>
              <a:t>a quella </a:t>
            </a:r>
            <a:r>
              <a:rPr lang="it-IT" altLang="it-IT" sz="2800">
                <a:solidFill>
                  <a:srgbClr val="FF0000"/>
                </a:solidFill>
              </a:rPr>
              <a:t>esadecimale </a:t>
            </a:r>
            <a:r>
              <a:rPr lang="it-IT" altLang="it-IT" sz="2800"/>
              <a:t>raggruppiamo le </a:t>
            </a:r>
            <a:r>
              <a:rPr lang="it-IT" altLang="it-IT" sz="2800">
                <a:solidFill>
                  <a:srgbClr val="FF0000"/>
                </a:solidFill>
              </a:rPr>
              <a:t>cifre binarie </a:t>
            </a:r>
            <a:r>
              <a:rPr lang="it-IT" altLang="it-IT" sz="2800"/>
              <a:t>a gruppi </a:t>
            </a:r>
            <a:r>
              <a:rPr lang="it-IT" altLang="it-IT" sz="2800">
                <a:solidFill>
                  <a:srgbClr val="0000CC"/>
                </a:solidFill>
              </a:rPr>
              <a:t>di 4</a:t>
            </a:r>
            <a:r>
              <a:rPr lang="it-IT" altLang="it-IT" sz="2800"/>
              <a:t> e sostituiamole con la corrispondente cifra del sistema </a:t>
            </a:r>
            <a:r>
              <a:rPr lang="it-IT" altLang="it-IT" sz="2800">
                <a:solidFill>
                  <a:srgbClr val="FF0000"/>
                </a:solidFill>
              </a:rPr>
              <a:t>esadecimale</a:t>
            </a:r>
          </a:p>
          <a:p>
            <a:endParaRPr lang="it-IT" altLang="it-IT" sz="2800"/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Conversione tra binari e esadecimali</a:t>
            </a:r>
            <a:endParaRPr lang="it-IT" altLang="it-IT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t-IT" altLang="it-IT" sz="2800"/>
          </a:p>
          <a:p>
            <a:r>
              <a:rPr lang="it-IT" altLang="it-IT" sz="2800"/>
              <a:t>Convertiamo il numero binario </a:t>
            </a:r>
            <a:r>
              <a:rPr lang="it-IT" altLang="it-IT" sz="2800">
                <a:solidFill>
                  <a:srgbClr val="FF0000"/>
                </a:solidFill>
              </a:rPr>
              <a:t>10101110</a:t>
            </a:r>
            <a:r>
              <a:rPr lang="it-IT" altLang="it-IT" sz="2800" baseline="-25000">
                <a:solidFill>
                  <a:srgbClr val="FF0000"/>
                </a:solidFill>
              </a:rPr>
              <a:t>2</a:t>
            </a:r>
          </a:p>
          <a:p>
            <a:r>
              <a:rPr lang="it-IT" altLang="it-IT" sz="2800"/>
              <a:t>Per prima cosa separiamo i bit a gruppi di 3:</a:t>
            </a:r>
          </a:p>
          <a:p>
            <a:endParaRPr lang="it-IT" altLang="it-IT" sz="2800" baseline="-25000"/>
          </a:p>
          <a:p>
            <a:endParaRPr lang="it-IT" altLang="it-IT" sz="2800" baseline="-25000"/>
          </a:p>
          <a:p>
            <a:r>
              <a:rPr lang="it-IT" altLang="it-IT" sz="2800"/>
              <a:t>Convertiamo in ottale ogni gruppo di 4 cifre:</a:t>
            </a:r>
            <a:endParaRPr lang="it-IT" altLang="it-IT" sz="2800" baseline="-2500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47863"/>
            <a:ext cx="80645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3467100"/>
            <a:ext cx="24479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797425"/>
            <a:ext cx="48990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Conversione tra binari e esadecimali</a:t>
            </a:r>
            <a:endParaRPr lang="it-IT" altLang="it-IT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t-IT" altLang="it-IT" sz="2800"/>
          </a:p>
          <a:p>
            <a:r>
              <a:rPr lang="it-IT" altLang="it-IT" sz="2800"/>
              <a:t>Convertiamo il numero binario </a:t>
            </a:r>
            <a:r>
              <a:rPr lang="it-IT" altLang="it-IT" sz="2800">
                <a:solidFill>
                  <a:srgbClr val="FF0000"/>
                </a:solidFill>
              </a:rPr>
              <a:t>10101110</a:t>
            </a:r>
            <a:r>
              <a:rPr lang="it-IT" altLang="it-IT" sz="2800" baseline="-25000">
                <a:solidFill>
                  <a:srgbClr val="FF0000"/>
                </a:solidFill>
              </a:rPr>
              <a:t>2</a:t>
            </a:r>
          </a:p>
          <a:p>
            <a:r>
              <a:rPr lang="it-IT" altLang="it-IT" sz="2800"/>
              <a:t>Sinteticamente si può effettuare l’operazione con lo schema seguente, simile a quello utilizzato per la conversione in ottale:</a:t>
            </a:r>
            <a:endParaRPr lang="it-IT" altLang="it-IT" sz="2800" baseline="-25000">
              <a:solidFill>
                <a:srgbClr val="FF0000"/>
              </a:solidFill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47863"/>
            <a:ext cx="80645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437063"/>
            <a:ext cx="24003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Conversione tra binari e esadecimali</a:t>
            </a:r>
            <a:endParaRPr lang="it-IT" altLang="it-IT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t-IT" altLang="it-IT" sz="2800"/>
          </a:p>
          <a:p>
            <a:r>
              <a:rPr lang="it-IT" altLang="it-IT" sz="2800"/>
              <a:t>Convertiamo 111001</a:t>
            </a:r>
            <a:r>
              <a:rPr lang="it-IT" altLang="it-IT" sz="2800" baseline="-25000"/>
              <a:t>2 </a:t>
            </a:r>
            <a:r>
              <a:rPr lang="it-IT" altLang="it-IT" sz="2800"/>
              <a:t>applicando lo schema:</a:t>
            </a:r>
          </a:p>
          <a:p>
            <a:endParaRPr lang="it-IT" altLang="it-IT" sz="2800"/>
          </a:p>
          <a:p>
            <a:endParaRPr lang="it-IT" altLang="it-IT" sz="2800"/>
          </a:p>
          <a:p>
            <a:endParaRPr lang="it-IT" altLang="it-IT" sz="2800"/>
          </a:p>
          <a:p>
            <a:endParaRPr lang="it-IT" altLang="it-IT" sz="2800"/>
          </a:p>
          <a:p>
            <a:endParaRPr lang="it-IT" altLang="it-IT" sz="2800"/>
          </a:p>
          <a:p>
            <a:r>
              <a:rPr lang="it-IT" altLang="it-IT" sz="2800"/>
              <a:t>si ottiene 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44675"/>
            <a:ext cx="871378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86100"/>
            <a:ext cx="202406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5373688"/>
            <a:ext cx="2592387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92214D-21EA-5E39-715E-90471A17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Conversione tra binari e esadecimali frazionari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186931-F68E-A624-AE75-03394464E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905000"/>
            <a:ext cx="8712968" cy="4619625"/>
          </a:xfrm>
        </p:spPr>
        <p:txBody>
          <a:bodyPr/>
          <a:lstStyle/>
          <a:p>
            <a:r>
              <a:rPr lang="it-IT" sz="2400" b="0" i="0" dirty="0">
                <a:solidFill>
                  <a:srgbClr val="242021"/>
                </a:solidFill>
                <a:effectLst/>
              </a:rPr>
              <a:t>Convertiamo un numero binario reale frazionario, 111010.1</a:t>
            </a:r>
            <a:r>
              <a:rPr lang="it-IT" sz="1600" b="0" i="0" dirty="0">
                <a:solidFill>
                  <a:srgbClr val="242021"/>
                </a:solidFill>
                <a:effectLst/>
              </a:rPr>
              <a:t>2</a:t>
            </a:r>
            <a:r>
              <a:rPr lang="it-IT" sz="2400" b="0" i="0" dirty="0">
                <a:solidFill>
                  <a:srgbClr val="242021"/>
                </a:solidFill>
                <a:effectLst/>
              </a:rPr>
              <a:t>.</a:t>
            </a:r>
          </a:p>
          <a:p>
            <a:r>
              <a:rPr lang="it-IT" sz="2400" b="0" i="0" dirty="0">
                <a:solidFill>
                  <a:srgbClr val="242021"/>
                </a:solidFill>
                <a:effectLst/>
              </a:rPr>
              <a:t>Completiamo il numero con gli zeri mancanti per definire i singoli </a:t>
            </a:r>
            <a:r>
              <a:rPr lang="it-IT" sz="2400" b="1" i="0" dirty="0" err="1">
                <a:solidFill>
                  <a:srgbClr val="00898A"/>
                </a:solidFill>
                <a:effectLst/>
              </a:rPr>
              <a:t>nibble</a:t>
            </a:r>
            <a:r>
              <a:rPr lang="it-IT" sz="2400" b="0" i="0" dirty="0">
                <a:solidFill>
                  <a:srgbClr val="242021"/>
                </a:solidFill>
                <a:effectLst/>
              </a:rPr>
              <a:t>:</a:t>
            </a:r>
          </a:p>
          <a:p>
            <a:endParaRPr lang="it-IT" sz="2400" dirty="0">
              <a:solidFill>
                <a:srgbClr val="242021"/>
              </a:solidFill>
            </a:endParaRPr>
          </a:p>
          <a:p>
            <a:endParaRPr lang="it-IT" sz="2400" b="0" i="0" dirty="0">
              <a:solidFill>
                <a:srgbClr val="242021"/>
              </a:solidFill>
              <a:effectLst/>
            </a:endParaRPr>
          </a:p>
          <a:p>
            <a:endParaRPr lang="it-IT" sz="2400" dirty="0">
              <a:solidFill>
                <a:srgbClr val="242021"/>
              </a:solidFill>
            </a:endParaRPr>
          </a:p>
          <a:p>
            <a:endParaRPr lang="it-IT" sz="2400" b="0" i="0" dirty="0">
              <a:solidFill>
                <a:srgbClr val="242021"/>
              </a:solidFill>
              <a:effectLst/>
            </a:endParaRPr>
          </a:p>
          <a:p>
            <a:r>
              <a:rPr lang="it-IT" sz="2400" b="0" i="0" dirty="0">
                <a:solidFill>
                  <a:srgbClr val="242021"/>
                </a:solidFill>
                <a:effectLst/>
              </a:rPr>
              <a:t>La conversione in esadecimale risultante è la seguente:</a:t>
            </a:r>
            <a:br>
              <a:rPr lang="it-IT" sz="2400" b="0" i="0" dirty="0">
                <a:solidFill>
                  <a:srgbClr val="242021"/>
                </a:solidFill>
                <a:effectLst/>
              </a:rPr>
            </a:br>
            <a:r>
              <a:rPr lang="it-IT" sz="2400" b="0" i="0" dirty="0">
                <a:solidFill>
                  <a:srgbClr val="242021"/>
                </a:solidFill>
                <a:effectLst/>
              </a:rPr>
              <a:t>			</a:t>
            </a:r>
            <a:r>
              <a:rPr lang="it-IT" sz="3200" b="0" i="0" dirty="0">
                <a:solidFill>
                  <a:srgbClr val="242021"/>
                </a:solidFill>
                <a:effectLst/>
              </a:rPr>
              <a:t>111010.1</a:t>
            </a:r>
            <a:r>
              <a:rPr lang="it-IT" sz="2000" b="0" i="0" dirty="0">
                <a:solidFill>
                  <a:srgbClr val="242021"/>
                </a:solidFill>
                <a:effectLst/>
              </a:rPr>
              <a:t>2</a:t>
            </a:r>
            <a:r>
              <a:rPr lang="it-IT" sz="3200" b="0" i="0" dirty="0">
                <a:solidFill>
                  <a:srgbClr val="242021"/>
                </a:solidFill>
                <a:effectLst/>
              </a:rPr>
              <a:t> = 3A.8</a:t>
            </a:r>
            <a:r>
              <a:rPr lang="it-IT" sz="2000" b="0" i="0" dirty="0">
                <a:solidFill>
                  <a:srgbClr val="242021"/>
                </a:solidFill>
                <a:effectLst/>
              </a:rPr>
              <a:t>H</a:t>
            </a:r>
            <a:r>
              <a:rPr lang="it-IT" sz="3200" dirty="0"/>
              <a:t> </a:t>
            </a:r>
            <a:br>
              <a:rPr lang="it-IT" sz="2400" dirty="0"/>
            </a:br>
            <a:endParaRPr lang="it-IT" sz="24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EDBD823-6965-6663-88DC-AC35CB16C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212975"/>
            <a:ext cx="3528392" cy="18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8230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3375"/>
            <a:ext cx="8712968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Conversione tra binari e esadecimali</a:t>
            </a:r>
            <a:endParaRPr lang="it-IT" altLang="it-IT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905000"/>
            <a:ext cx="8134672" cy="4619625"/>
          </a:xfrm>
        </p:spPr>
        <p:txBody>
          <a:bodyPr/>
          <a:lstStyle/>
          <a:p>
            <a:pPr>
              <a:defRPr/>
            </a:pPr>
            <a:r>
              <a:rPr lang="it-IT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 esadecimali</a:t>
            </a:r>
            <a:r>
              <a:rPr lang="it-IT" sz="2800" dirty="0"/>
              <a:t> </a:t>
            </a:r>
            <a:r>
              <a:rPr lang="it-IT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binario</a:t>
            </a:r>
          </a:p>
          <a:p>
            <a:pPr>
              <a:defRPr/>
            </a:pPr>
            <a:r>
              <a:rPr lang="it-IT" sz="2800" dirty="0"/>
              <a:t>Per passare dalla </a:t>
            </a:r>
            <a:r>
              <a:rPr lang="it-IT" sz="2800" dirty="0">
                <a:solidFill>
                  <a:srgbClr val="FF0000"/>
                </a:solidFill>
              </a:rPr>
              <a:t>codifica esadecimale </a:t>
            </a:r>
            <a:r>
              <a:rPr lang="it-IT" sz="2800" dirty="0"/>
              <a:t>a quella </a:t>
            </a:r>
            <a:r>
              <a:rPr lang="it-IT" sz="2800" dirty="0">
                <a:solidFill>
                  <a:srgbClr val="FF0000"/>
                </a:solidFill>
              </a:rPr>
              <a:t>binaria</a:t>
            </a:r>
            <a:r>
              <a:rPr lang="it-IT" sz="2800" dirty="0"/>
              <a:t>, a ogni </a:t>
            </a:r>
            <a:r>
              <a:rPr lang="it-IT" sz="2800" dirty="0">
                <a:solidFill>
                  <a:srgbClr val="FF0000"/>
                </a:solidFill>
              </a:rPr>
              <a:t>cifra esadecimale </a:t>
            </a:r>
            <a:r>
              <a:rPr lang="it-IT" sz="2800" dirty="0"/>
              <a:t>sostituiamo la corrispondente cifra </a:t>
            </a:r>
            <a:r>
              <a:rPr lang="it-IT" sz="2800" dirty="0">
                <a:solidFill>
                  <a:srgbClr val="FF0000"/>
                </a:solidFill>
              </a:rPr>
              <a:t>codificata in binario</a:t>
            </a:r>
            <a:r>
              <a:rPr lang="it-IT" sz="2800" dirty="0"/>
              <a:t>.</a:t>
            </a:r>
          </a:p>
          <a:p>
            <a:pPr>
              <a:defRPr/>
            </a:pPr>
            <a:endParaRPr lang="it-IT" altLang="it-IT" sz="2800" dirty="0"/>
          </a:p>
          <a:p>
            <a:pPr>
              <a:defRPr/>
            </a:pPr>
            <a:endParaRPr lang="it-IT" altLang="it-IT" sz="2800" dirty="0"/>
          </a:p>
          <a:p>
            <a:pPr>
              <a:defRPr/>
            </a:pPr>
            <a:endParaRPr lang="it-IT" altLang="it-IT" sz="2800" dirty="0"/>
          </a:p>
          <a:p>
            <a:pPr>
              <a:defRPr/>
            </a:pPr>
            <a:endParaRPr lang="it-IT" altLang="it-IT" sz="2800" dirty="0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221163"/>
            <a:ext cx="76327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806950"/>
            <a:ext cx="16097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5335588"/>
            <a:ext cx="35972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3375"/>
            <a:ext cx="864483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Conversione tra binari e esadecimali</a:t>
            </a:r>
            <a:endParaRPr lang="it-IT" altLang="it-IT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t-IT" altLang="it-IT" sz="280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81407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609850"/>
            <a:ext cx="2520950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5157788"/>
            <a:ext cx="425291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40473D-C94E-5D5D-44CD-50F0D866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33400"/>
            <a:ext cx="8640960" cy="1143000"/>
          </a:xfrm>
        </p:spPr>
        <p:txBody>
          <a:bodyPr/>
          <a:lstStyle/>
          <a:p>
            <a:r>
              <a:rPr lang="it-IT" dirty="0"/>
              <a:t>Conversione tra binari e esadecimali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CD1536-19E5-7ABB-42F0-11C35D504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905000"/>
            <a:ext cx="8206680" cy="4619625"/>
          </a:xfrm>
        </p:spPr>
        <p:txBody>
          <a:bodyPr/>
          <a:lstStyle/>
          <a:p>
            <a:r>
              <a:rPr lang="it-IT" sz="2800" b="0" i="0" dirty="0">
                <a:solidFill>
                  <a:srgbClr val="242021"/>
                </a:solidFill>
                <a:effectLst/>
              </a:rPr>
              <a:t>Convertiamo il numero 1F.4</a:t>
            </a:r>
            <a:r>
              <a:rPr lang="it-IT" sz="1800" b="0" i="0" dirty="0">
                <a:solidFill>
                  <a:srgbClr val="242021"/>
                </a:solidFill>
                <a:effectLst/>
              </a:rPr>
              <a:t>H</a:t>
            </a:r>
            <a:r>
              <a:rPr lang="it-IT" sz="2800" b="0" i="0" dirty="0">
                <a:solidFill>
                  <a:srgbClr val="242021"/>
                </a:solidFill>
                <a:effectLst/>
              </a:rPr>
              <a:t> in binario.</a:t>
            </a:r>
          </a:p>
          <a:p>
            <a:endParaRPr lang="it-IT" sz="2800" dirty="0">
              <a:solidFill>
                <a:srgbClr val="242021"/>
              </a:solidFill>
            </a:endParaRPr>
          </a:p>
          <a:p>
            <a:endParaRPr lang="it-IT" sz="2800" b="0" i="0" dirty="0">
              <a:solidFill>
                <a:srgbClr val="242021"/>
              </a:solidFill>
              <a:effectLst/>
            </a:endParaRPr>
          </a:p>
          <a:p>
            <a:endParaRPr lang="it-IT" sz="2800" dirty="0">
              <a:solidFill>
                <a:srgbClr val="242021"/>
              </a:solidFill>
            </a:endParaRPr>
          </a:p>
          <a:p>
            <a:endParaRPr lang="it-IT" sz="2800" b="0" i="0" dirty="0">
              <a:solidFill>
                <a:srgbClr val="242021"/>
              </a:solidFill>
              <a:effectLst/>
            </a:endParaRPr>
          </a:p>
          <a:p>
            <a:r>
              <a:rPr lang="it-IT" sz="2800" b="0" i="0" dirty="0">
                <a:solidFill>
                  <a:srgbClr val="242021"/>
                </a:solidFill>
                <a:effectLst/>
              </a:rPr>
              <a:t>Il risultato è 1F.4</a:t>
            </a:r>
            <a:r>
              <a:rPr lang="it-IT" sz="1800" b="0" i="0" dirty="0">
                <a:solidFill>
                  <a:srgbClr val="242021"/>
                </a:solidFill>
                <a:effectLst/>
              </a:rPr>
              <a:t>H</a:t>
            </a:r>
            <a:r>
              <a:rPr lang="it-IT" sz="2800" b="0" i="0" dirty="0">
                <a:solidFill>
                  <a:srgbClr val="242021"/>
                </a:solidFill>
                <a:effectLst/>
              </a:rPr>
              <a:t> = 0001 1111.0100</a:t>
            </a:r>
            <a:r>
              <a:rPr lang="it-IT" sz="1800" b="0" i="0" dirty="0">
                <a:solidFill>
                  <a:srgbClr val="242021"/>
                </a:solidFill>
                <a:effectLst/>
              </a:rPr>
              <a:t>2</a:t>
            </a:r>
            <a:r>
              <a:rPr lang="it-IT" sz="2800" b="0" i="0" dirty="0">
                <a:solidFill>
                  <a:srgbClr val="242021"/>
                </a:solidFill>
                <a:effectLst/>
              </a:rPr>
              <a:t> </a:t>
            </a:r>
          </a:p>
          <a:p>
            <a:r>
              <a:rPr lang="it-IT" sz="2800" b="0" i="0" dirty="0">
                <a:solidFill>
                  <a:srgbClr val="242021"/>
                </a:solidFill>
                <a:effectLst/>
              </a:rPr>
              <a:t>dopo aver eliminato gli zeri “superflui”, diventa:</a:t>
            </a:r>
            <a:br>
              <a:rPr lang="it-IT" sz="2800" b="0" i="0" dirty="0">
                <a:solidFill>
                  <a:srgbClr val="242021"/>
                </a:solidFill>
                <a:effectLst/>
              </a:rPr>
            </a:br>
            <a:r>
              <a:rPr lang="it-IT" sz="2800" b="0" i="0" dirty="0">
                <a:solidFill>
                  <a:srgbClr val="242021"/>
                </a:solidFill>
                <a:effectLst/>
              </a:rPr>
              <a:t>			1F.4</a:t>
            </a:r>
            <a:r>
              <a:rPr lang="it-IT" sz="1800" b="0" i="0" dirty="0">
                <a:solidFill>
                  <a:srgbClr val="242021"/>
                </a:solidFill>
                <a:effectLst/>
              </a:rPr>
              <a:t>H</a:t>
            </a:r>
            <a:r>
              <a:rPr lang="it-IT" sz="2800" b="0" i="0" dirty="0">
                <a:solidFill>
                  <a:srgbClr val="242021"/>
                </a:solidFill>
                <a:effectLst/>
              </a:rPr>
              <a:t> = 11111.01</a:t>
            </a:r>
            <a:r>
              <a:rPr lang="it-IT" sz="1800" b="0" i="0" dirty="0">
                <a:solidFill>
                  <a:srgbClr val="242021"/>
                </a:solidFill>
                <a:effectLst/>
              </a:rPr>
              <a:t>2</a:t>
            </a:r>
            <a:r>
              <a:rPr lang="it-IT" sz="2800" dirty="0"/>
              <a:t> </a:t>
            </a:r>
            <a:br>
              <a:rPr lang="it-IT" dirty="0"/>
            </a:b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BFB9C61-5D6F-E13D-A6D3-F257C539B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420888"/>
            <a:ext cx="3096344" cy="186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5290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Conversione tra ottale e esadecimali</a:t>
            </a:r>
            <a:endParaRPr lang="it-IT" altLang="it-IT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905000"/>
            <a:ext cx="7918648" cy="4619625"/>
          </a:xfrm>
        </p:spPr>
        <p:txBody>
          <a:bodyPr/>
          <a:lstStyle/>
          <a:p>
            <a:endParaRPr lang="it-IT" altLang="it-IT" sz="3200" dirty="0"/>
          </a:p>
          <a:p>
            <a:r>
              <a:rPr lang="it-IT" altLang="it-IT" sz="3200" dirty="0"/>
              <a:t>Il metodo più veloce per passare dal </a:t>
            </a:r>
            <a:r>
              <a:rPr lang="it-IT" altLang="it-IT" sz="3200" dirty="0">
                <a:solidFill>
                  <a:srgbClr val="FF0000"/>
                </a:solidFill>
              </a:rPr>
              <a:t>sistema ottale</a:t>
            </a:r>
            <a:r>
              <a:rPr lang="it-IT" altLang="it-IT" sz="3200" dirty="0"/>
              <a:t> all’</a:t>
            </a:r>
            <a:r>
              <a:rPr lang="it-IT" altLang="it-IT" sz="3200" dirty="0">
                <a:solidFill>
                  <a:srgbClr val="FF0000"/>
                </a:solidFill>
              </a:rPr>
              <a:t>esadecimale</a:t>
            </a:r>
            <a:r>
              <a:rPr lang="it-IT" altLang="it-IT" sz="3200" dirty="0"/>
              <a:t> </a:t>
            </a:r>
          </a:p>
          <a:p>
            <a:pPr marL="0" indent="0">
              <a:buNone/>
            </a:pPr>
            <a:r>
              <a:rPr lang="it-IT" altLang="it-IT" sz="3200" dirty="0"/>
              <a:t>			o viceversa </a:t>
            </a:r>
          </a:p>
          <a:p>
            <a:r>
              <a:rPr lang="it-IT" altLang="it-IT" sz="3200" dirty="0"/>
              <a:t>è quello di passare attraverso il</a:t>
            </a:r>
          </a:p>
          <a:p>
            <a:pPr marL="0" indent="0">
              <a:buNone/>
            </a:pPr>
            <a:r>
              <a:rPr lang="it-IT" altLang="it-IT" sz="3200" dirty="0"/>
              <a:t>		 </a:t>
            </a:r>
            <a:r>
              <a:rPr lang="it-IT" altLang="it-IT" sz="3200" dirty="0">
                <a:solidFill>
                  <a:srgbClr val="FF0000"/>
                </a:solidFill>
                <a:highlight>
                  <a:srgbClr val="FFFF00"/>
                </a:highlight>
              </a:rPr>
              <a:t>sistema binario</a:t>
            </a:r>
            <a:r>
              <a:rPr lang="it-IT" altLang="it-IT" sz="3200" dirty="0">
                <a:highlight>
                  <a:srgbClr val="FFFF00"/>
                </a:highlight>
              </a:rPr>
              <a:t>.</a:t>
            </a: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In questa lezione impareremo: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844675"/>
            <a:ext cx="7696200" cy="4619625"/>
          </a:xfrm>
        </p:spPr>
        <p:txBody>
          <a:bodyPr/>
          <a:lstStyle/>
          <a:p>
            <a:pPr>
              <a:defRPr/>
            </a:pP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la conversione tra binario e ottale</a:t>
            </a:r>
          </a:p>
          <a:p>
            <a:pPr>
              <a:defRPr/>
            </a:pP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la conversione tra binario ed esadecimale</a:t>
            </a:r>
          </a:p>
          <a:p>
            <a:pPr>
              <a:defRPr/>
            </a:pP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la conversione tra ottale ed esadecimale</a:t>
            </a: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3375"/>
            <a:ext cx="8784976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Conversione tra ottale e esadecimale</a:t>
            </a:r>
            <a:endParaRPr lang="it-IT" altLang="it-IT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t-IT" altLang="it-IT" sz="2800"/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1989138"/>
            <a:ext cx="698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781300"/>
            <a:ext cx="28384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50" y="5589588"/>
            <a:ext cx="4897438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3375"/>
            <a:ext cx="8784976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Conversione tra ottale e esadecimale</a:t>
            </a:r>
            <a:endParaRPr lang="it-IT" altLang="it-IT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905000"/>
            <a:ext cx="8206680" cy="4619625"/>
          </a:xfrm>
        </p:spPr>
        <p:txBody>
          <a:bodyPr/>
          <a:lstStyle/>
          <a:p>
            <a:r>
              <a:rPr lang="it-IT" sz="2400" b="0" i="0" dirty="0">
                <a:solidFill>
                  <a:srgbClr val="242021"/>
                </a:solidFill>
                <a:effectLst/>
              </a:rPr>
              <a:t>Convertiamo il numero ottale (743)</a:t>
            </a:r>
            <a:r>
              <a:rPr lang="it-IT" sz="1800" b="0" i="0" dirty="0">
                <a:solidFill>
                  <a:srgbClr val="242021"/>
                </a:solidFill>
                <a:effectLst/>
              </a:rPr>
              <a:t>8</a:t>
            </a:r>
            <a:r>
              <a:rPr lang="it-IT" sz="2400" b="0" i="0" dirty="0">
                <a:solidFill>
                  <a:srgbClr val="242021"/>
                </a:solidFill>
                <a:effectLst/>
              </a:rPr>
              <a:t> in esadecimale:</a:t>
            </a:r>
            <a:r>
              <a:rPr lang="it-IT" sz="2000" dirty="0"/>
              <a:t> </a:t>
            </a:r>
            <a:br>
              <a:rPr lang="it-IT" sz="2000" dirty="0"/>
            </a:br>
            <a:endParaRPr lang="it-IT" altLang="it-IT" sz="3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F541C05-2911-2B2F-93AA-7F319F267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492895"/>
            <a:ext cx="3672408" cy="307734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228A888-13ED-C191-BF4A-0A207B231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5828690"/>
            <a:ext cx="6048672" cy="79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58852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33375"/>
            <a:ext cx="8856984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Conversione tra esadecimale e ottale</a:t>
            </a:r>
            <a:endParaRPr lang="it-IT" altLang="it-IT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it-IT" altLang="it-IT" sz="280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844675"/>
            <a:ext cx="7550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420938"/>
            <a:ext cx="22574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445125"/>
            <a:ext cx="6965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579A91-0D95-44AD-A078-D3EDCB0D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33400"/>
            <a:ext cx="8784976" cy="951384"/>
          </a:xfrm>
        </p:spPr>
        <p:txBody>
          <a:bodyPr/>
          <a:lstStyle/>
          <a:p>
            <a:r>
              <a:rPr lang="it-IT" dirty="0"/>
              <a:t>Conversione tra esadecimale e ottale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D05568-C526-085B-C3E5-07E162D81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905000"/>
            <a:ext cx="8640960" cy="4619625"/>
          </a:xfrm>
        </p:spPr>
        <p:txBody>
          <a:bodyPr/>
          <a:lstStyle/>
          <a:p>
            <a:r>
              <a:rPr lang="it-IT" sz="2800" b="0" i="0" dirty="0">
                <a:solidFill>
                  <a:srgbClr val="242021"/>
                </a:solidFill>
                <a:effectLst/>
              </a:rPr>
              <a:t>Convertiamo il numero esadecimale (2AC)</a:t>
            </a:r>
            <a:r>
              <a:rPr lang="it-IT" sz="2000" b="0" i="0" dirty="0">
                <a:solidFill>
                  <a:srgbClr val="242021"/>
                </a:solidFill>
                <a:effectLst/>
              </a:rPr>
              <a:t>H</a:t>
            </a:r>
            <a:r>
              <a:rPr lang="it-IT" sz="2800" b="0" i="0" dirty="0">
                <a:solidFill>
                  <a:srgbClr val="242021"/>
                </a:solidFill>
                <a:effectLst/>
              </a:rPr>
              <a:t> </a:t>
            </a:r>
            <a:br>
              <a:rPr lang="it-IT" dirty="0"/>
            </a:b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1A3E8C9-D476-E55A-2111-C62D4D816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870" y="2509900"/>
            <a:ext cx="3499251" cy="307934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E48AAC7-C53E-E541-6975-D86F452BE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5877272"/>
            <a:ext cx="7922046" cy="72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89903"/>
      </p:ext>
    </p:extLst>
  </p:cSld>
  <p:clrMapOvr>
    <a:masterClrMapping/>
  </p:clrMapOvr>
  <p:transition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DC514F-56F4-DE98-EC2B-07923E4A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A4A764-38EB-48E9-13BB-4B776807C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33C51BE-F686-C6B5-C086-5D5B9CEC9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80" y="614761"/>
            <a:ext cx="8549451" cy="526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0193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82CE67-1EE3-F01A-90A6-4361B4A6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57238D-AC67-7299-13A8-22D59E5B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25E5CFA-443E-E290-3295-9C9D21EBE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640191"/>
            <a:ext cx="8219574" cy="567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2155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1A853A-00B6-ACA7-507B-609217C9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5BF53B-E80D-D26F-6B63-A404FC45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F8E77C5-ECDA-1A76-5F81-99E72C842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04" y="764704"/>
            <a:ext cx="8100392" cy="499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29143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07A4CD-A559-F126-E0E7-8C50A8C1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B10412-130B-2398-5F45-66D15FEBF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C7679E0-2B35-170E-A481-0341A8696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42" y="533400"/>
            <a:ext cx="8401916" cy="357547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9B096B8-54FC-A08E-B708-28BF2A8C4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42" y="4336581"/>
            <a:ext cx="81724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4358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Introduzione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Affronteremo </a:t>
            </a:r>
            <a:r>
              <a:rPr lang="it-IT" dirty="0">
                <a:solidFill>
                  <a:srgbClr val="0000CC"/>
                </a:solidFill>
              </a:rPr>
              <a:t>casi particolari </a:t>
            </a:r>
            <a:r>
              <a:rPr lang="it-IT" dirty="0"/>
              <a:t>che permettono di sfruttare alcune proprietà “matematiche” per passare tra basi con caratteristiche comuni.</a:t>
            </a:r>
          </a:p>
          <a:p>
            <a:pPr>
              <a:defRPr/>
            </a:pPr>
            <a:r>
              <a:rPr lang="it-IT" altLang="it-IT" dirty="0">
                <a:solidFill>
                  <a:srgbClr val="000099"/>
                </a:solidFill>
                <a:cs typeface="Times New Roman" pitchFamily="18" charset="0"/>
              </a:rPr>
              <a:t>Consideriamo</a:t>
            </a:r>
          </a:p>
          <a:p>
            <a:pPr lvl="1">
              <a:defRPr/>
            </a:pPr>
            <a:r>
              <a:rPr lang="it-IT" dirty="0"/>
              <a:t>sistema </a:t>
            </a:r>
            <a:r>
              <a:rPr lang="it-IT" dirty="0">
                <a:solidFill>
                  <a:srgbClr val="FF0000"/>
                </a:solidFill>
              </a:rPr>
              <a:t>binario</a:t>
            </a:r>
            <a:r>
              <a:rPr lang="it-IT" dirty="0"/>
              <a:t>: b = </a:t>
            </a:r>
            <a:r>
              <a:rPr lang="it-IT" dirty="0">
                <a:solidFill>
                  <a:srgbClr val="FF0000"/>
                </a:solidFill>
              </a:rPr>
              <a:t>2</a:t>
            </a:r>
            <a:r>
              <a:rPr lang="it-IT" baseline="30000" dirty="0"/>
              <a:t>1</a:t>
            </a:r>
            <a:r>
              <a:rPr lang="it-IT" dirty="0"/>
              <a:t> = 2;</a:t>
            </a:r>
          </a:p>
          <a:p>
            <a:pPr lvl="1">
              <a:defRPr/>
            </a:pPr>
            <a:r>
              <a:rPr lang="it-IT" dirty="0"/>
              <a:t>sistema </a:t>
            </a:r>
            <a:r>
              <a:rPr lang="it-IT" dirty="0">
                <a:solidFill>
                  <a:srgbClr val="FF0000"/>
                </a:solidFill>
              </a:rPr>
              <a:t>ottale</a:t>
            </a:r>
            <a:r>
              <a:rPr lang="it-IT" dirty="0"/>
              <a:t>: b = </a:t>
            </a:r>
            <a:r>
              <a:rPr lang="it-IT" dirty="0">
                <a:solidFill>
                  <a:srgbClr val="FF0000"/>
                </a:solidFill>
              </a:rPr>
              <a:t>2</a:t>
            </a:r>
            <a:r>
              <a:rPr lang="it-IT" baseline="30000" dirty="0"/>
              <a:t>3</a:t>
            </a:r>
            <a:r>
              <a:rPr lang="it-IT" dirty="0"/>
              <a:t> = 8;</a:t>
            </a:r>
          </a:p>
          <a:p>
            <a:pPr lvl="1">
              <a:defRPr/>
            </a:pPr>
            <a:r>
              <a:rPr lang="es-ES" dirty="0"/>
              <a:t>sistema </a:t>
            </a:r>
            <a:r>
              <a:rPr lang="es-ES" dirty="0">
                <a:solidFill>
                  <a:srgbClr val="FF0000"/>
                </a:solidFill>
              </a:rPr>
              <a:t>esadecimale</a:t>
            </a:r>
            <a:r>
              <a:rPr lang="es-ES" dirty="0"/>
              <a:t>: b = </a:t>
            </a:r>
            <a:r>
              <a:rPr lang="es-ES" dirty="0">
                <a:solidFill>
                  <a:srgbClr val="FF0000"/>
                </a:solidFill>
              </a:rPr>
              <a:t>2</a:t>
            </a:r>
            <a:r>
              <a:rPr lang="es-ES" baseline="30000" dirty="0"/>
              <a:t>4</a:t>
            </a:r>
            <a:r>
              <a:rPr lang="es-ES" dirty="0"/>
              <a:t> = 16.</a:t>
            </a: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  <a:p>
            <a:pPr>
              <a:defRPr/>
            </a:pP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Introduzione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905000"/>
            <a:ext cx="8424936" cy="4619625"/>
          </a:xfrm>
        </p:spPr>
        <p:txBody>
          <a:bodyPr/>
          <a:lstStyle/>
          <a:p>
            <a:pPr>
              <a:defRPr/>
            </a:pPr>
            <a:r>
              <a:rPr lang="it-IT" sz="2800" dirty="0"/>
              <a:t>Tra di essi esiste un particolare legame tra le basi</a:t>
            </a:r>
          </a:p>
          <a:p>
            <a:pPr>
              <a:defRPr/>
            </a:pPr>
            <a:r>
              <a:rPr lang="it-IT" sz="2800" dirty="0"/>
              <a:t>Sono tra</a:t>
            </a:r>
            <a:r>
              <a:rPr lang="it-IT" sz="2600" dirty="0">
                <a:solidFill>
                  <a:srgbClr val="FF0000"/>
                </a:solidFill>
              </a:rPr>
              <a:t> </a:t>
            </a:r>
            <a:r>
              <a:rPr lang="it-IT" sz="2800" dirty="0"/>
              <a:t>loro legate dalla potenza, cioè la base </a:t>
            </a:r>
            <a:r>
              <a:rPr lang="it-IT" sz="2800" dirty="0">
                <a:solidFill>
                  <a:srgbClr val="FF0000"/>
                </a:solidFill>
              </a:rPr>
              <a:t>ottale</a:t>
            </a:r>
            <a:r>
              <a:rPr lang="it-IT" sz="2800" dirty="0"/>
              <a:t> è </a:t>
            </a:r>
            <a:r>
              <a:rPr lang="it-IT" sz="2800" dirty="0">
                <a:solidFill>
                  <a:srgbClr val="0000CC"/>
                </a:solidFill>
              </a:rPr>
              <a:t>terza potenza </a:t>
            </a:r>
            <a:r>
              <a:rPr lang="it-IT" sz="2800" dirty="0"/>
              <a:t>della base </a:t>
            </a:r>
            <a:r>
              <a:rPr lang="it-IT" sz="2800" dirty="0">
                <a:solidFill>
                  <a:srgbClr val="FF0000"/>
                </a:solidFill>
              </a:rPr>
              <a:t>binaria</a:t>
            </a:r>
            <a:r>
              <a:rPr lang="it-IT" sz="2800" dirty="0"/>
              <a:t> e la base </a:t>
            </a:r>
            <a:r>
              <a:rPr lang="it-IT" sz="2800" dirty="0">
                <a:solidFill>
                  <a:srgbClr val="FF0000"/>
                </a:solidFill>
              </a:rPr>
              <a:t>esadecimale</a:t>
            </a:r>
            <a:r>
              <a:rPr lang="it-IT" sz="2800" dirty="0"/>
              <a:t> è </a:t>
            </a:r>
            <a:r>
              <a:rPr lang="it-IT" sz="2800" dirty="0">
                <a:solidFill>
                  <a:srgbClr val="0000CC"/>
                </a:solidFill>
              </a:rPr>
              <a:t>quarta potenza</a:t>
            </a:r>
            <a:r>
              <a:rPr lang="it-IT" sz="2800" dirty="0"/>
              <a:t> della base </a:t>
            </a:r>
            <a:r>
              <a:rPr lang="it-IT" sz="2800" dirty="0">
                <a:solidFill>
                  <a:srgbClr val="FF0000"/>
                </a:solidFill>
              </a:rPr>
              <a:t>binaria</a:t>
            </a:r>
            <a:r>
              <a:rPr lang="it-IT" sz="2800" dirty="0"/>
              <a:t>. </a:t>
            </a:r>
          </a:p>
          <a:p>
            <a:pPr>
              <a:defRPr/>
            </a:pPr>
            <a:r>
              <a:rPr lang="it-IT" sz="2800" dirty="0"/>
              <a:t>Abbiamo quindi una relazione del tipo </a:t>
            </a:r>
          </a:p>
          <a:p>
            <a:pPr>
              <a:defRPr/>
            </a:pP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633" y="5013176"/>
            <a:ext cx="19907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/>
            <a:r>
              <a:rPr lang="it-IT" altLang="it-IT"/>
              <a:t>Introduzione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905000"/>
            <a:ext cx="8640960" cy="4619625"/>
          </a:xfrm>
        </p:spPr>
        <p:txBody>
          <a:bodyPr/>
          <a:lstStyle/>
          <a:p>
            <a:pPr>
              <a:defRPr/>
            </a:pPr>
            <a:r>
              <a:rPr lang="it-IT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di partenza potenza della base di arrivo</a:t>
            </a:r>
          </a:p>
          <a:p>
            <a:pPr>
              <a:defRPr/>
            </a:pPr>
            <a:r>
              <a:rPr lang="it-IT" sz="2800" dirty="0"/>
              <a:t>Quando tra la base </a:t>
            </a:r>
            <a:r>
              <a:rPr lang="it-IT" sz="2800" dirty="0">
                <a:solidFill>
                  <a:srgbClr val="FF0000"/>
                </a:solidFill>
              </a:rPr>
              <a:t>B1</a:t>
            </a:r>
            <a:r>
              <a:rPr lang="it-IT" sz="2800" dirty="0"/>
              <a:t> e la base </a:t>
            </a:r>
            <a:r>
              <a:rPr lang="it-IT" sz="2800" dirty="0">
                <a:solidFill>
                  <a:srgbClr val="0000CC"/>
                </a:solidFill>
              </a:rPr>
              <a:t>B2</a:t>
            </a:r>
            <a:r>
              <a:rPr lang="it-IT" sz="2800" dirty="0"/>
              <a:t> esiste la corrispondenza del tipo </a:t>
            </a: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it-IT" sz="3200" dirty="0">
                <a:solidFill>
                  <a:srgbClr val="0000CC"/>
                </a:solidFill>
              </a:rPr>
              <a:t>a</a:t>
            </a:r>
            <a:r>
              <a:rPr lang="it-IT" sz="3200" dirty="0"/>
              <a:t> = </a:t>
            </a:r>
            <a:r>
              <a:rPr lang="it-IT" sz="3200" dirty="0" err="1">
                <a:solidFill>
                  <a:srgbClr val="FF0000"/>
                </a:solidFill>
              </a:rPr>
              <a:t>b</a:t>
            </a:r>
            <a:r>
              <a:rPr lang="it-IT" sz="3200" baseline="30000" dirty="0" err="1">
                <a:solidFill>
                  <a:srgbClr val="00CC99"/>
                </a:solidFill>
              </a:rPr>
              <a:t>k</a:t>
            </a:r>
            <a:endParaRPr lang="it-IT" sz="3200" dirty="0">
              <a:solidFill>
                <a:srgbClr val="00CC99"/>
              </a:solidFill>
            </a:endParaRPr>
          </a:p>
          <a:p>
            <a:pPr>
              <a:defRPr/>
            </a:pPr>
            <a:r>
              <a:rPr lang="it-IT" sz="2800" dirty="0"/>
              <a:t>dove la </a:t>
            </a:r>
            <a:r>
              <a:rPr lang="it-IT" sz="2800" dirty="0">
                <a:solidFill>
                  <a:srgbClr val="0000CC"/>
                </a:solidFill>
              </a:rPr>
              <a:t>base di partenza </a:t>
            </a:r>
            <a:r>
              <a:rPr lang="it-IT" sz="2800" dirty="0"/>
              <a:t>è una potenza </a:t>
            </a:r>
            <a:r>
              <a:rPr lang="it-IT" sz="2800" dirty="0">
                <a:solidFill>
                  <a:srgbClr val="00B050"/>
                </a:solidFill>
              </a:rPr>
              <a:t>k-esima</a:t>
            </a:r>
            <a:r>
              <a:rPr lang="it-IT" sz="2800" dirty="0"/>
              <a:t> della </a:t>
            </a:r>
            <a:r>
              <a:rPr lang="it-IT" sz="2800" dirty="0">
                <a:solidFill>
                  <a:srgbClr val="FF0000"/>
                </a:solidFill>
              </a:rPr>
              <a:t>base di arrivo</a:t>
            </a:r>
            <a:r>
              <a:rPr lang="it-IT" sz="2800" dirty="0"/>
              <a:t>, ogni cifra della prima rappresentazione sarà composta da </a:t>
            </a:r>
            <a:r>
              <a:rPr lang="it-IT" sz="2800" dirty="0">
                <a:solidFill>
                  <a:srgbClr val="00B050"/>
                </a:solidFill>
              </a:rPr>
              <a:t>k cifre </a:t>
            </a:r>
            <a:r>
              <a:rPr lang="it-IT" sz="2800" dirty="0"/>
              <a:t>della seconda.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it-IT" alt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>
                <a:solidFill>
                  <a:schemeClr val="accent5">
                    <a:lumMod val="50000"/>
                  </a:schemeClr>
                </a:solidFill>
              </a:rPr>
              <a:t>Introduzione</a:t>
            </a:r>
            <a:endParaRPr lang="it-IT" altLang="it-IT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905000"/>
            <a:ext cx="8062664" cy="4619625"/>
          </a:xfrm>
        </p:spPr>
        <p:txBody>
          <a:bodyPr/>
          <a:lstStyle/>
          <a:p>
            <a:pPr>
              <a:defRPr/>
            </a:pPr>
            <a:r>
              <a:rPr lang="it-IT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di partenza potenza della base di arrivo</a:t>
            </a:r>
          </a:p>
          <a:p>
            <a:pPr>
              <a:defRPr/>
            </a:pPr>
            <a:r>
              <a:rPr lang="it-IT" sz="2800" dirty="0"/>
              <a:t>Quindi:</a:t>
            </a:r>
          </a:p>
          <a:p>
            <a:pPr lvl="1">
              <a:defRPr/>
            </a:pPr>
            <a:r>
              <a:rPr lang="it-IT" sz="2800" dirty="0"/>
              <a:t>tra base ottale e base binaria</a:t>
            </a:r>
          </a:p>
          <a:p>
            <a:pPr marL="400050" lvl="1" indent="0" algn="ctr">
              <a:buFontTx/>
              <a:buNone/>
              <a:defRPr/>
            </a:pPr>
            <a:r>
              <a:rPr lang="it-IT" sz="2800" dirty="0"/>
              <a:t> </a:t>
            </a:r>
            <a:r>
              <a:rPr lang="it-IT" sz="2800" dirty="0">
                <a:solidFill>
                  <a:srgbClr val="FF0000"/>
                </a:solidFill>
              </a:rPr>
              <a:t>B1 = 8 </a:t>
            </a:r>
            <a:r>
              <a:rPr lang="it-IT" sz="2800" dirty="0"/>
              <a:t>e </a:t>
            </a:r>
            <a:r>
              <a:rPr lang="it-IT" sz="2800" dirty="0">
                <a:solidFill>
                  <a:srgbClr val="0000CC"/>
                </a:solidFill>
              </a:rPr>
              <a:t>B2 = 2</a:t>
            </a:r>
          </a:p>
          <a:p>
            <a:pPr lvl="1">
              <a:defRPr/>
            </a:pPr>
            <a:r>
              <a:rPr lang="it-IT" sz="2800" dirty="0"/>
              <a:t>abbiamo </a:t>
            </a:r>
            <a:r>
              <a:rPr lang="it-IT" sz="2800" b="1" dirty="0">
                <a:solidFill>
                  <a:schemeClr val="accent5">
                    <a:lumMod val="50000"/>
                  </a:schemeClr>
                </a:solidFill>
                <a:ea typeface="+mj-ea"/>
                <a:cs typeface="+mj-cs"/>
              </a:rPr>
              <a:t>k = 3 </a:t>
            </a:r>
            <a:r>
              <a:rPr lang="it-IT" sz="2800" dirty="0"/>
              <a:t>dato che </a:t>
            </a:r>
            <a:r>
              <a:rPr lang="it-IT" sz="2800" dirty="0">
                <a:solidFill>
                  <a:srgbClr val="FF0000"/>
                </a:solidFill>
              </a:rPr>
              <a:t>8</a:t>
            </a:r>
            <a:r>
              <a:rPr lang="it-IT" sz="2800" dirty="0"/>
              <a:t> = </a:t>
            </a:r>
            <a:r>
              <a:rPr lang="it-IT" sz="2800" dirty="0">
                <a:solidFill>
                  <a:srgbClr val="0000CC"/>
                </a:solidFill>
              </a:rPr>
              <a:t>2</a:t>
            </a:r>
            <a:r>
              <a:rPr lang="it-IT" sz="2800" baseline="300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it-IT" sz="2800" dirty="0"/>
              <a:t> </a:t>
            </a:r>
          </a:p>
          <a:p>
            <a:pPr lvl="1">
              <a:defRPr/>
            </a:pPr>
            <a:r>
              <a:rPr lang="it-IT" sz="2800" dirty="0"/>
              <a:t>ogni cifra in base </a:t>
            </a:r>
            <a:r>
              <a:rPr lang="it-IT" sz="2800" dirty="0">
                <a:solidFill>
                  <a:srgbClr val="FF0000"/>
                </a:solidFill>
              </a:rPr>
              <a:t>8 </a:t>
            </a:r>
            <a:r>
              <a:rPr lang="it-IT" sz="2800" dirty="0"/>
              <a:t>può essere rappresentata in base </a:t>
            </a:r>
            <a:r>
              <a:rPr lang="it-IT" sz="2800" dirty="0">
                <a:solidFill>
                  <a:srgbClr val="0000CC"/>
                </a:solidFill>
              </a:rPr>
              <a:t>2</a:t>
            </a:r>
            <a:r>
              <a:rPr lang="it-IT" sz="2800" dirty="0"/>
              <a:t> con </a:t>
            </a:r>
            <a:r>
              <a:rPr lang="it-IT" sz="2800" dirty="0">
                <a:solidFill>
                  <a:schemeClr val="accent5">
                    <a:lumMod val="50000"/>
                  </a:schemeClr>
                </a:solidFill>
              </a:rPr>
              <a:t>tre</a:t>
            </a:r>
            <a:r>
              <a:rPr lang="it-IT" sz="2800" dirty="0"/>
              <a:t> cifre</a:t>
            </a: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>
                <a:solidFill>
                  <a:schemeClr val="accent5">
                    <a:lumMod val="50000"/>
                  </a:schemeClr>
                </a:solidFill>
              </a:rPr>
              <a:t>Introduzione</a:t>
            </a:r>
            <a:endParaRPr lang="it-IT" altLang="it-IT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905000"/>
            <a:ext cx="8134672" cy="4619625"/>
          </a:xfrm>
        </p:spPr>
        <p:txBody>
          <a:bodyPr/>
          <a:lstStyle/>
          <a:p>
            <a:pPr>
              <a:defRPr/>
            </a:pPr>
            <a:r>
              <a:rPr lang="it-IT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di partenza potenza della base di arrivo</a:t>
            </a:r>
          </a:p>
          <a:p>
            <a:pPr>
              <a:defRPr/>
            </a:pPr>
            <a:r>
              <a:rPr lang="it-IT" sz="2800" dirty="0"/>
              <a:t>Quindi:</a:t>
            </a:r>
          </a:p>
          <a:p>
            <a:pPr lvl="1">
              <a:defRPr/>
            </a:pPr>
            <a:r>
              <a:rPr lang="it-IT" sz="2800" dirty="0"/>
              <a:t>tra base ottale e base binaria, </a:t>
            </a:r>
          </a:p>
          <a:p>
            <a:pPr marL="400050" lvl="1" indent="0" algn="ctr">
              <a:buFontTx/>
              <a:buNone/>
              <a:defRPr/>
            </a:pPr>
            <a:r>
              <a:rPr lang="it-IT" sz="2800" dirty="0"/>
              <a:t> </a:t>
            </a:r>
            <a:r>
              <a:rPr lang="it-IT" sz="2800" dirty="0">
                <a:solidFill>
                  <a:srgbClr val="FF0000"/>
                </a:solidFill>
              </a:rPr>
              <a:t>B1 = 16 </a:t>
            </a:r>
            <a:r>
              <a:rPr lang="it-IT" sz="2800" dirty="0"/>
              <a:t>e </a:t>
            </a:r>
            <a:r>
              <a:rPr lang="it-IT" sz="2800" dirty="0">
                <a:solidFill>
                  <a:srgbClr val="0000CC"/>
                </a:solidFill>
              </a:rPr>
              <a:t>B2 = 2</a:t>
            </a:r>
          </a:p>
          <a:p>
            <a:pPr lvl="1">
              <a:defRPr/>
            </a:pPr>
            <a:r>
              <a:rPr lang="it-IT" sz="2800" dirty="0"/>
              <a:t>abbiamo </a:t>
            </a:r>
            <a:r>
              <a:rPr lang="it-IT" sz="2800" b="1" dirty="0">
                <a:solidFill>
                  <a:schemeClr val="accent5">
                    <a:lumMod val="50000"/>
                  </a:schemeClr>
                </a:solidFill>
                <a:ea typeface="+mj-ea"/>
                <a:cs typeface="+mj-cs"/>
              </a:rPr>
              <a:t>k = 4 </a:t>
            </a:r>
            <a:r>
              <a:rPr lang="it-IT" sz="2800" dirty="0"/>
              <a:t>dato che </a:t>
            </a:r>
            <a:r>
              <a:rPr lang="it-IT" sz="2800" dirty="0">
                <a:solidFill>
                  <a:srgbClr val="FF0000"/>
                </a:solidFill>
              </a:rPr>
              <a:t>16</a:t>
            </a:r>
            <a:r>
              <a:rPr lang="it-IT" sz="2800" dirty="0"/>
              <a:t> = </a:t>
            </a:r>
            <a:r>
              <a:rPr lang="it-IT" sz="2800" dirty="0">
                <a:solidFill>
                  <a:srgbClr val="0000CC"/>
                </a:solidFill>
              </a:rPr>
              <a:t>2</a:t>
            </a:r>
            <a:r>
              <a:rPr lang="it-IT" sz="2800" baseline="300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it-IT" sz="2800" dirty="0"/>
              <a:t> </a:t>
            </a:r>
          </a:p>
          <a:p>
            <a:pPr lvl="1">
              <a:defRPr/>
            </a:pPr>
            <a:r>
              <a:rPr lang="it-IT" sz="2800" dirty="0"/>
              <a:t>ogni cifra in base </a:t>
            </a:r>
            <a:r>
              <a:rPr lang="it-IT" sz="2800" dirty="0">
                <a:solidFill>
                  <a:srgbClr val="FF0000"/>
                </a:solidFill>
              </a:rPr>
              <a:t>16 </a:t>
            </a:r>
            <a:r>
              <a:rPr lang="it-IT" sz="2800" dirty="0"/>
              <a:t>può essere rappresentata in base </a:t>
            </a:r>
            <a:r>
              <a:rPr lang="it-IT" sz="2800" dirty="0">
                <a:solidFill>
                  <a:srgbClr val="0000CC"/>
                </a:solidFill>
              </a:rPr>
              <a:t>2</a:t>
            </a:r>
            <a:r>
              <a:rPr lang="it-IT" sz="2800" dirty="0"/>
              <a:t> con </a:t>
            </a:r>
            <a:r>
              <a:rPr lang="it-IT" sz="2800" dirty="0">
                <a:solidFill>
                  <a:schemeClr val="accent5">
                    <a:lumMod val="50000"/>
                  </a:schemeClr>
                </a:solidFill>
              </a:rPr>
              <a:t>quattro </a:t>
            </a:r>
            <a:r>
              <a:rPr lang="it-IT" sz="2800" dirty="0"/>
              <a:t>cifre</a:t>
            </a: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Conversione tra binari e ottali</a:t>
            </a:r>
            <a:endParaRPr lang="it-IT" altLang="it-IT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916113"/>
            <a:ext cx="7696200" cy="4619625"/>
          </a:xfrm>
        </p:spPr>
        <p:txBody>
          <a:bodyPr/>
          <a:lstStyle/>
          <a:p>
            <a:pPr>
              <a:defRPr/>
            </a:pPr>
            <a:r>
              <a:rPr lang="it-IT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Premessa</a:t>
            </a:r>
          </a:p>
          <a:p>
            <a:pPr>
              <a:defRPr/>
            </a:pPr>
            <a:r>
              <a:rPr lang="it-IT" sz="2800" dirty="0"/>
              <a:t>Il </a:t>
            </a:r>
            <a:r>
              <a:rPr lang="it-IT" sz="2800" dirty="0">
                <a:solidFill>
                  <a:srgbClr val="FF0000"/>
                </a:solidFill>
              </a:rPr>
              <a:t>sistema ottale </a:t>
            </a:r>
            <a:r>
              <a:rPr lang="it-IT" sz="2800" dirty="0"/>
              <a:t>viene usato principalmente come rappresentazione intermedia per la comunicazione con le macchine digitali.</a:t>
            </a:r>
          </a:p>
          <a:p>
            <a:pPr>
              <a:defRPr/>
            </a:pPr>
            <a:r>
              <a:rPr lang="it-IT" sz="2800" dirty="0"/>
              <a:t>Nella tabella seguente riportiamo la codifica nelle tre basi </a:t>
            </a:r>
            <a:r>
              <a:rPr lang="it-IT" sz="2800" dirty="0">
                <a:solidFill>
                  <a:srgbClr val="FF0000"/>
                </a:solidFill>
              </a:rPr>
              <a:t>ottale</a:t>
            </a:r>
            <a:r>
              <a:rPr lang="it-IT" sz="2800" dirty="0"/>
              <a:t>, </a:t>
            </a:r>
            <a:r>
              <a:rPr lang="it-IT" sz="2800" dirty="0">
                <a:solidFill>
                  <a:srgbClr val="FF0000"/>
                </a:solidFill>
              </a:rPr>
              <a:t>decimale</a:t>
            </a:r>
            <a:r>
              <a:rPr lang="it-IT" sz="2800" dirty="0"/>
              <a:t> e </a:t>
            </a:r>
            <a:r>
              <a:rPr lang="it-IT" sz="2800" dirty="0">
                <a:solidFill>
                  <a:srgbClr val="FF0000"/>
                </a:solidFill>
              </a:rPr>
              <a:t>binaria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797425"/>
            <a:ext cx="72199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theme/theme1.xml><?xml version="1.0" encoding="utf-8"?>
<a:theme xmlns:a="http://schemas.openxmlformats.org/drawingml/2006/main" name="slides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</Template>
  <TotalTime>873</TotalTime>
  <Words>1086</Words>
  <Application>Microsoft Office PowerPoint</Application>
  <PresentationFormat>Presentazione su schermo (4:3)</PresentationFormat>
  <Paragraphs>174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4" baseType="lpstr">
      <vt:lpstr>AlrightSans-Regular</vt:lpstr>
      <vt:lpstr>Symbol</vt:lpstr>
      <vt:lpstr>Arial</vt:lpstr>
      <vt:lpstr>Times New Roman</vt:lpstr>
      <vt:lpstr>Wingdings</vt:lpstr>
      <vt:lpstr>Arial Black</vt:lpstr>
      <vt:lpstr>slides</vt:lpstr>
      <vt:lpstr>Unità di apprendimento 1</vt:lpstr>
      <vt:lpstr>Unità di apprendimento 1 Lezione 5</vt:lpstr>
      <vt:lpstr>In questa lezione impareremo:</vt:lpstr>
      <vt:lpstr>Introduzione</vt:lpstr>
      <vt:lpstr>Introduzione</vt:lpstr>
      <vt:lpstr>Introduzione</vt:lpstr>
      <vt:lpstr>Introduzione</vt:lpstr>
      <vt:lpstr>Introduzione</vt:lpstr>
      <vt:lpstr>Conversione tra binari e ottali</vt:lpstr>
      <vt:lpstr>Conversione tra binari e ottali</vt:lpstr>
      <vt:lpstr>Conversione tra binari e ottali</vt:lpstr>
      <vt:lpstr>Conversione tra binari e ottali</vt:lpstr>
      <vt:lpstr>Conversione tra binari e ottali</vt:lpstr>
      <vt:lpstr>Conversione tra binari e ottali</vt:lpstr>
      <vt:lpstr>Conversione tra binari e ottali</vt:lpstr>
      <vt:lpstr>Conversione tra binari e ottali numeri frazionari</vt:lpstr>
      <vt:lpstr>Conversione tra binari e ottali numeri frazionari</vt:lpstr>
      <vt:lpstr>Conversione tra ottali e binari </vt:lpstr>
      <vt:lpstr>Conversione tra ottali e binari</vt:lpstr>
      <vt:lpstr>Conversione tra binari e esadecimali</vt:lpstr>
      <vt:lpstr>Conversione tra binari e esadecimali</vt:lpstr>
      <vt:lpstr>Conversione tra binari e esadecimali</vt:lpstr>
      <vt:lpstr>Conversione tra binari e esadecimali</vt:lpstr>
      <vt:lpstr>Conversione tra binari e esadecimali</vt:lpstr>
      <vt:lpstr>Conversione tra binari e esadecimali frazionari</vt:lpstr>
      <vt:lpstr>Conversione tra binari e esadecimali</vt:lpstr>
      <vt:lpstr>Conversione tra binari e esadecimali</vt:lpstr>
      <vt:lpstr>Conversione tra binari e esadecimali</vt:lpstr>
      <vt:lpstr>Conversione tra ottale e esadecimali</vt:lpstr>
      <vt:lpstr>Conversione tra ottale e esadecimale</vt:lpstr>
      <vt:lpstr>Conversione tra ottale e esadecimale</vt:lpstr>
      <vt:lpstr>Conversione tra esadecimale e ottale</vt:lpstr>
      <vt:lpstr>Conversione tra esadecimale e ottale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MODULO1</dc:title>
  <dc:creator>.</dc:creator>
  <cp:lastModifiedBy>Gloria Camagni</cp:lastModifiedBy>
  <cp:revision>316</cp:revision>
  <dcterms:created xsi:type="dcterms:W3CDTF">2007-11-01T08:11:31Z</dcterms:created>
  <dcterms:modified xsi:type="dcterms:W3CDTF">2022-12-26T11:19:14Z</dcterms:modified>
</cp:coreProperties>
</file>