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0" r:id="rId5"/>
    <p:sldId id="314" r:id="rId6"/>
    <p:sldId id="297" r:id="rId7"/>
    <p:sldId id="295" r:id="rId8"/>
    <p:sldId id="321" r:id="rId9"/>
    <p:sldId id="296" r:id="rId10"/>
    <p:sldId id="315" r:id="rId11"/>
    <p:sldId id="316" r:id="rId12"/>
    <p:sldId id="298" r:id="rId13"/>
    <p:sldId id="319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8" r:id="rId26"/>
    <p:sldId id="322" r:id="rId27"/>
    <p:sldId id="323" r:id="rId28"/>
    <p:sldId id="324" r:id="rId29"/>
    <p:sldId id="325" r:id="rId3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3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CC99"/>
    <a:srgbClr val="66CCFF"/>
    <a:srgbClr val="800080"/>
    <a:srgbClr val="00FF00"/>
    <a:srgbClr val="9933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99828" autoAdjust="0"/>
  </p:normalViewPr>
  <p:slideViewPr>
    <p:cSldViewPr>
      <p:cViewPr varScale="1">
        <p:scale>
          <a:sx n="92" d="100"/>
          <a:sy n="92" d="100"/>
        </p:scale>
        <p:origin x="57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24C9FE-2B63-FDFB-7F0C-52394EAC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13B55D-E5DD-D081-11DC-BBA5D366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esempio di animazione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60770"/>
            <a:ext cx="6408712" cy="352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95536" y="1988840"/>
            <a:ext cx="8352928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Eadweard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Muybridge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fotografò nel 1878, con successo, </a:t>
            </a:r>
          </a:p>
          <a:p>
            <a:r>
              <a:rPr lang="it-IT" dirty="0"/>
              <a:t>un cavallo in corsa utilizzando 24 fotocamere</a:t>
            </a:r>
          </a:p>
        </p:txBody>
      </p:sp>
    </p:spTree>
    <p:extLst>
      <p:ext uri="{BB962C8B-B14F-4D97-AF65-F5344CB8AC3E}">
        <p14:creationId xmlns:p14="http://schemas.microsoft.com/office/powerpoint/2010/main" val="378323746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Disney: animazione a 24 </a:t>
            </a:r>
            <a:r>
              <a:rPr lang="it-IT" dirty="0" err="1"/>
              <a:t>fps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08234"/>
            <a:ext cx="7545075" cy="421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45674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formato dei filmati digitali</a:t>
            </a:r>
          </a:p>
        </p:txBody>
      </p:sp>
      <p:sp>
        <p:nvSpPr>
          <p:cNvPr id="3" name="Rettangolo 2"/>
          <p:cNvSpPr/>
          <p:nvPr/>
        </p:nvSpPr>
        <p:spPr>
          <a:xfrm>
            <a:off x="467544" y="1916832"/>
            <a:ext cx="835292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Per un filmato di qualità incidono, oltre al numero di frame, le seguenti proprietà: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la dimensione dei fotogrammi;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il numero di colori;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la qualità dell’audio.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67544" y="3948736"/>
            <a:ext cx="8136904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Esistono diversi formati video e i più diffusi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</a:rPr>
              <a:t> AVI (Audio Video Interleave)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</a:rPr>
              <a:t>MPEG1-2 (</a:t>
            </a:r>
            <a:r>
              <a:rPr lang="it-IT" sz="2400" dirty="0" err="1">
                <a:solidFill>
                  <a:srgbClr val="FF0000"/>
                </a:solidFill>
              </a:rPr>
              <a:t>MovingPicture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Experts</a:t>
            </a:r>
            <a:r>
              <a:rPr lang="it-IT" sz="2400" dirty="0">
                <a:solidFill>
                  <a:srgbClr val="FF0000"/>
                </a:solidFill>
              </a:rPr>
              <a:t> Group)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</a:rPr>
              <a:t>MOV (abbreviazione di </a:t>
            </a:r>
            <a:r>
              <a:rPr lang="it-IT" sz="2400" i="1" dirty="0">
                <a:solidFill>
                  <a:srgbClr val="FF0000"/>
                </a:solidFill>
              </a:rPr>
              <a:t>movie</a:t>
            </a:r>
            <a:r>
              <a:rPr lang="it-IT" sz="2400" dirty="0">
                <a:solidFill>
                  <a:srgbClr val="FF0000"/>
                </a:solidFill>
              </a:rPr>
              <a:t>)</a:t>
            </a:r>
          </a:p>
          <a:p>
            <a:r>
              <a:rPr lang="it-IT" sz="2400" dirty="0"/>
              <a:t>si differenziano per la modalità, le caratteristiche di acquisizione e la tecnica di compressione utilizzata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0872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5BA1F-E49A-0BE6-5036-74C51ABE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formato dei filmati digitali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C8AC2-5C19-5C22-A46D-51929CA40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05000"/>
            <a:ext cx="8640960" cy="4619625"/>
          </a:xfrm>
        </p:spPr>
        <p:txBody>
          <a:bodyPr/>
          <a:lstStyle/>
          <a:p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visualizzatori di filmati digitali sono chiamati genericamente </a:t>
            </a:r>
            <a:r>
              <a:rPr lang="it-IT" sz="2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media player</a:t>
            </a:r>
          </a:p>
          <a:p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 poter riprodurre correttamente un video devono avere un </a:t>
            </a:r>
            <a:r>
              <a:rPr lang="it-IT" sz="2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 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grado di supportare i </a:t>
            </a:r>
            <a:r>
              <a:rPr lang="it-IT" sz="2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codec (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programma che effettua la codifica/decodifica)</a:t>
            </a:r>
            <a:r>
              <a:rPr lang="it-IT" sz="2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 i diversi formati audio e video utilizzati</a:t>
            </a:r>
          </a:p>
          <a:p>
            <a:r>
              <a:rPr lang="it-IT" sz="2800" dirty="0">
                <a:solidFill>
                  <a:srgbClr val="24202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 esempio,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AVI 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it-IT" sz="28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MPEG-4 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sono rispettivamente un tipo di </a:t>
            </a:r>
            <a:r>
              <a:rPr lang="it-IT" sz="2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 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un </a:t>
            </a:r>
            <a:r>
              <a:rPr lang="it-IT" sz="2800" dirty="0">
                <a:solidFill>
                  <a:srgbClr val="00B05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codec</a:t>
            </a:r>
            <a:r>
              <a:rPr lang="it-IT" sz="2800" dirty="0">
                <a:solidFill>
                  <a:srgbClr val="24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1384214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</a:t>
            </a:r>
          </a:p>
        </p:txBody>
      </p:sp>
      <p:sp>
        <p:nvSpPr>
          <p:cNvPr id="3" name="Rettangolo 2"/>
          <p:cNvSpPr/>
          <p:nvPr/>
        </p:nvSpPr>
        <p:spPr>
          <a:xfrm>
            <a:off x="467544" y="191683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Il suono è un segnale analogico bidimensionale, cioè ha un’ampiezza in funzione del tempo.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14261"/>
            <a:ext cx="2534641" cy="15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602929" y="4221088"/>
            <a:ext cx="82089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per tradurre un qualunque segnale analogico nel corrispettivo digitale sono necessari i seguenti passaggi: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2" y="5028413"/>
            <a:ext cx="8074296" cy="156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34918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1"/>
            <a:ext cx="3762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53" y="4189564"/>
            <a:ext cx="3676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782843" y="2962501"/>
            <a:ext cx="244169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campionamento</a:t>
            </a:r>
          </a:p>
        </p:txBody>
      </p:sp>
      <p:sp>
        <p:nvSpPr>
          <p:cNvPr id="4" name="Rettangolo 3"/>
          <p:cNvSpPr/>
          <p:nvPr/>
        </p:nvSpPr>
        <p:spPr>
          <a:xfrm>
            <a:off x="755576" y="4725144"/>
            <a:ext cx="273630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livelli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di quantizzazione</a:t>
            </a:r>
          </a:p>
        </p:txBody>
      </p:sp>
    </p:spTree>
    <p:extLst>
      <p:ext uri="{BB962C8B-B14F-4D97-AF65-F5344CB8AC3E}">
        <p14:creationId xmlns:p14="http://schemas.microsoft.com/office/powerpoint/2010/main" val="586581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2" y="2204864"/>
            <a:ext cx="827204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8272042" cy="97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611560" y="3498974"/>
            <a:ext cx="8128026" cy="115416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it-IT" dirty="0"/>
              <a:t>La </a:t>
            </a:r>
            <a:r>
              <a:rPr lang="it-IT" dirty="0">
                <a:solidFill>
                  <a:srgbClr val="FF0000"/>
                </a:solidFill>
              </a:rPr>
              <a:t>frequenza minima di campionamento</a:t>
            </a:r>
            <a:r>
              <a:rPr lang="it-IT" dirty="0"/>
              <a:t>, cioè il numero minimo di “letture” al secondo che permette di non perdere segnale utile, è dettata dai </a:t>
            </a:r>
            <a:r>
              <a:rPr lang="it-IT" dirty="0">
                <a:solidFill>
                  <a:srgbClr val="FF0000"/>
                </a:solidFill>
              </a:rPr>
              <a:t>teoremi di </a:t>
            </a:r>
            <a:r>
              <a:rPr lang="it-IT" dirty="0" err="1">
                <a:solidFill>
                  <a:srgbClr val="FF0000"/>
                </a:solidFill>
              </a:rPr>
              <a:t>Shannon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53470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533400"/>
            <a:ext cx="8062664" cy="1143000"/>
          </a:xfrm>
        </p:spPr>
        <p:txBody>
          <a:bodyPr/>
          <a:lstStyle/>
          <a:p>
            <a:r>
              <a:rPr lang="it-IT" dirty="0"/>
              <a:t>Suoni digitali : il formato WAV</a:t>
            </a:r>
          </a:p>
        </p:txBody>
      </p:sp>
      <p:sp>
        <p:nvSpPr>
          <p:cNvPr id="3" name="Rettangolo 2"/>
          <p:cNvSpPr/>
          <p:nvPr/>
        </p:nvSpPr>
        <p:spPr>
          <a:xfrm>
            <a:off x="395536" y="1988840"/>
            <a:ext cx="8424936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formato </a:t>
            </a:r>
            <a:r>
              <a:rPr lang="it-IT" dirty="0">
                <a:solidFill>
                  <a:srgbClr val="FF0000"/>
                </a:solidFill>
              </a:rPr>
              <a:t>WAV ( </a:t>
            </a:r>
            <a:r>
              <a:rPr lang="it-IT" dirty="0" err="1">
                <a:solidFill>
                  <a:srgbClr val="FF0000"/>
                </a:solidFill>
              </a:rPr>
              <a:t>WAVEform</a:t>
            </a:r>
            <a:r>
              <a:rPr lang="it-IT" dirty="0">
                <a:solidFill>
                  <a:srgbClr val="FF0000"/>
                </a:solidFill>
              </a:rPr>
              <a:t> audio file format</a:t>
            </a:r>
            <a:r>
              <a:rPr lang="it-IT" dirty="0"/>
              <a:t>) è lo standard utilizzato nei CD audio (Compact Disc Digital Audio, CDDA), per la registrazione audio digitale su compact disc: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</a:rPr>
              <a:t>il valore di campionamento è di 44.100 Hz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70C0"/>
                </a:solidFill>
              </a:rPr>
              <a:t>quantizzazione su 16 bit (</a:t>
            </a:r>
            <a:r>
              <a:rPr lang="it-IT" dirty="0"/>
              <a:t>2^16 valori di codifica)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stereofonia si utilizzano due canali audio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per ogni secondo vi sono 88.200 campioni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ognuno richiede 16 bit di codifica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dirty="0"/>
              <a:t>16 × 88.200 = 1.411.200 bit, circa 1.4 </a:t>
            </a:r>
            <a:r>
              <a:rPr lang="it-IT" dirty="0" err="1"/>
              <a:t>Mbit</a:t>
            </a:r>
            <a:r>
              <a:rPr lang="it-IT" dirty="0"/>
              <a:t> per secondo.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59" y="260648"/>
            <a:ext cx="1190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9166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digitali: Mp3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23528" y="1844824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Negli anni novanta venne presentato il formato </a:t>
            </a:r>
            <a:r>
              <a:rPr lang="it-IT" sz="2000" dirty="0">
                <a:solidFill>
                  <a:srgbClr val="0070C0"/>
                </a:solidFill>
              </a:rPr>
              <a:t>Mp3 </a:t>
            </a:r>
            <a:r>
              <a:rPr lang="it-IT" sz="2000" dirty="0"/>
              <a:t>(implementazione del </a:t>
            </a:r>
            <a:r>
              <a:rPr lang="it-IT" sz="2000" dirty="0">
                <a:solidFill>
                  <a:srgbClr val="FF0000"/>
                </a:solidFill>
              </a:rPr>
              <a:t>MPEG-1 Audio </a:t>
            </a:r>
            <a:r>
              <a:rPr lang="it-IT" sz="2000" dirty="0" err="1">
                <a:solidFill>
                  <a:srgbClr val="FF0000"/>
                </a:solidFill>
              </a:rPr>
              <a:t>Layer</a:t>
            </a:r>
            <a:r>
              <a:rPr lang="it-IT" sz="2000" dirty="0">
                <a:solidFill>
                  <a:srgbClr val="FF0000"/>
                </a:solidFill>
              </a:rPr>
              <a:t> III data</a:t>
            </a:r>
            <a:r>
              <a:rPr lang="it-IT" sz="2000" dirty="0"/>
              <a:t>)  -  adatto per i file audio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Successo in Internet in quanto presenta un rapporto di compressione altissimo che </a:t>
            </a:r>
            <a:r>
              <a:rPr lang="it-IT" sz="2000" dirty="0">
                <a:solidFill>
                  <a:srgbClr val="00B050"/>
                </a:solidFill>
              </a:rPr>
              <a:t>riduce di 12 volte l’ingombro </a:t>
            </a:r>
            <a:r>
              <a:rPr lang="it-IT" sz="2000" dirty="0"/>
              <a:t>dei file audio senza alterarne la qualità.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L’algoritmo Mp3 si basa tra gli altri sul concetto di soglia di udibilità: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l’uomo sente i suoni in un determinato spettro di frequenza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al di sotto e al di sopra i suoni non vengono percepiti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si riesce a ottenere un notevole risparmio nella lunghezza dei file eliminando da un brano musicale tali suoni non udibili.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Il </a:t>
            </a:r>
            <a:r>
              <a:rPr lang="it-IT" sz="2000" dirty="0" err="1">
                <a:solidFill>
                  <a:srgbClr val="0000CC"/>
                </a:solidFill>
              </a:rPr>
              <a:t>bitrate</a:t>
            </a:r>
            <a:r>
              <a:rPr lang="it-IT" sz="2000" dirty="0">
                <a:solidFill>
                  <a:srgbClr val="0000CC"/>
                </a:solidFill>
              </a:rPr>
              <a:t> </a:t>
            </a:r>
            <a:r>
              <a:rPr lang="it-IT" sz="2000" dirty="0"/>
              <a:t>di 128 </a:t>
            </a:r>
            <a:r>
              <a:rPr lang="it-IT" sz="2000" dirty="0" err="1"/>
              <a:t>kilobit</a:t>
            </a:r>
            <a:r>
              <a:rPr lang="it-IT" sz="2000" dirty="0"/>
              <a:t> al secondo è ritenuto di qualità accettabile</a:t>
            </a:r>
          </a:p>
          <a:p>
            <a:pPr lvl="1"/>
            <a:r>
              <a:rPr lang="it-IT" sz="2000" dirty="0"/>
              <a:t>	qualità che si avvicina a quella di un CD.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Questo </a:t>
            </a:r>
            <a:r>
              <a:rPr lang="it-IT" sz="2000" dirty="0" err="1">
                <a:solidFill>
                  <a:srgbClr val="0000CC"/>
                </a:solidFill>
              </a:rPr>
              <a:t>bitrate</a:t>
            </a:r>
            <a:r>
              <a:rPr lang="it-IT" sz="2000" dirty="0"/>
              <a:t> è il risultato di un tasso di compressione che si avvicina al rapporto di 11 a 1.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1435"/>
            <a:ext cx="1872208" cy="99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89166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digitali: MIDI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Il </a:t>
            </a:r>
            <a:r>
              <a:rPr lang="it-IT" sz="2800" dirty="0">
                <a:solidFill>
                  <a:srgbClr val="0000CC"/>
                </a:solidFill>
              </a:rPr>
              <a:t>MIDI (Musical </a:t>
            </a:r>
            <a:r>
              <a:rPr lang="it-IT" sz="2800" dirty="0" err="1">
                <a:solidFill>
                  <a:srgbClr val="0000CC"/>
                </a:solidFill>
              </a:rPr>
              <a:t>Instrument</a:t>
            </a:r>
            <a:r>
              <a:rPr lang="it-IT" sz="2800" dirty="0">
                <a:solidFill>
                  <a:srgbClr val="0000CC"/>
                </a:solidFill>
              </a:rPr>
              <a:t> Digital Interface) </a:t>
            </a:r>
            <a:r>
              <a:rPr lang="it-IT" sz="2800" dirty="0"/>
              <a:t>è uno dei formati in cui è possibile salvare la musica in forma digitale </a:t>
            </a:r>
          </a:p>
          <a:p>
            <a:r>
              <a:rPr lang="it-IT" sz="2800" dirty="0"/>
              <a:t>Con questo nome si indica </a:t>
            </a:r>
          </a:p>
          <a:p>
            <a:pPr lvl="1"/>
            <a:r>
              <a:rPr lang="it-IT" sz="2300" dirty="0"/>
              <a:t>sia il protocollo di trasmissione </a:t>
            </a:r>
          </a:p>
          <a:p>
            <a:pPr lvl="1"/>
            <a:r>
              <a:rPr lang="it-IT" sz="2300" dirty="0"/>
              <a:t>sia l’interfaccia hardware che serve a veicolare la trasmissione. </a:t>
            </a:r>
          </a:p>
          <a:p>
            <a:r>
              <a:rPr lang="it-IT" sz="2800" dirty="0"/>
              <a:t>Nasce nel 1983 per consentire la comunicazione e lo scambio di dati tra strumenti musicali di marche diverse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04664"/>
            <a:ext cx="1285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19345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7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dirty="0"/>
              <a:t>La multimedialità: suoni e immagini in movimento</a:t>
            </a:r>
            <a:endParaRPr lang="it-IT" altLang="it-IT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digitali: MIDI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Tutti i </a:t>
            </a:r>
            <a:r>
              <a:rPr lang="it-IT" sz="2800" dirty="0">
                <a:solidFill>
                  <a:srgbClr val="000099"/>
                </a:solidFill>
              </a:rPr>
              <a:t>sistemi analogici </a:t>
            </a:r>
            <a:r>
              <a:rPr lang="it-IT" sz="2800" dirty="0"/>
              <a:t>erano tra loro incompatibili e poco precisi.</a:t>
            </a:r>
          </a:p>
          <a:p>
            <a:r>
              <a:rPr lang="it-IT" sz="2800" dirty="0"/>
              <a:t>L’avvento del personal computer ha favorito lo sviluppo di questo protocollo </a:t>
            </a:r>
          </a:p>
          <a:p>
            <a:r>
              <a:rPr lang="it-IT" sz="2800" dirty="0"/>
              <a:t>Essendo in </a:t>
            </a:r>
            <a:r>
              <a:rPr lang="it-IT" sz="2800" dirty="0">
                <a:solidFill>
                  <a:srgbClr val="0000CC"/>
                </a:solidFill>
              </a:rPr>
              <a:t>formato digitale</a:t>
            </a:r>
            <a:r>
              <a:rPr lang="it-IT" sz="2800" dirty="0"/>
              <a:t>, si presta naturalmente allo scambio di informazioni musicali tra </a:t>
            </a:r>
            <a:r>
              <a:rPr lang="it-IT" sz="2800" dirty="0">
                <a:solidFill>
                  <a:srgbClr val="00B050"/>
                </a:solidFill>
              </a:rPr>
              <a:t>strumenti</a:t>
            </a:r>
            <a:r>
              <a:rPr lang="it-IT" sz="2800" dirty="0"/>
              <a:t>, </a:t>
            </a:r>
            <a:r>
              <a:rPr lang="it-IT" sz="2800" dirty="0">
                <a:solidFill>
                  <a:srgbClr val="FF0000"/>
                </a:solidFill>
              </a:rPr>
              <a:t>sintetizzatori musicali </a:t>
            </a:r>
            <a:r>
              <a:rPr lang="it-IT" sz="2800" dirty="0"/>
              <a:t>(reali e virtuali) e </a:t>
            </a:r>
            <a:r>
              <a:rPr lang="it-IT" sz="2800" dirty="0">
                <a:solidFill>
                  <a:srgbClr val="000099"/>
                </a:solidFill>
              </a:rPr>
              <a:t>computer</a:t>
            </a:r>
            <a:r>
              <a:rPr lang="it-IT" sz="280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7761"/>
            <a:ext cx="1285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0440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digitali: MIDI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Tutti i </a:t>
            </a:r>
            <a:r>
              <a:rPr lang="it-IT" sz="2800" dirty="0">
                <a:solidFill>
                  <a:srgbClr val="000099"/>
                </a:solidFill>
              </a:rPr>
              <a:t>sistemi analogici </a:t>
            </a:r>
            <a:r>
              <a:rPr lang="it-IT" sz="2800" dirty="0"/>
              <a:t>erano tra loro incompatibili e poco precisi.</a:t>
            </a:r>
          </a:p>
          <a:p>
            <a:r>
              <a:rPr lang="it-IT" sz="2800" dirty="0"/>
              <a:t>L’avvento del personal computer ha favorito lo sviluppo di questo protocollo </a:t>
            </a:r>
          </a:p>
          <a:p>
            <a:r>
              <a:rPr lang="it-IT" sz="2800" dirty="0"/>
              <a:t>Essendo in </a:t>
            </a:r>
            <a:r>
              <a:rPr lang="it-IT" sz="2800" dirty="0">
                <a:solidFill>
                  <a:srgbClr val="0000CC"/>
                </a:solidFill>
              </a:rPr>
              <a:t>formato digitale</a:t>
            </a:r>
            <a:r>
              <a:rPr lang="it-IT" sz="2800" dirty="0"/>
              <a:t>, si presta naturalmente allo scambio di informazioni musicali tra </a:t>
            </a:r>
            <a:r>
              <a:rPr lang="it-IT" sz="2800" dirty="0">
                <a:solidFill>
                  <a:srgbClr val="00B050"/>
                </a:solidFill>
              </a:rPr>
              <a:t>strumenti</a:t>
            </a:r>
            <a:r>
              <a:rPr lang="it-IT" sz="2800" dirty="0"/>
              <a:t>, </a:t>
            </a:r>
            <a:r>
              <a:rPr lang="it-IT" sz="2800" dirty="0">
                <a:solidFill>
                  <a:srgbClr val="FF0000"/>
                </a:solidFill>
              </a:rPr>
              <a:t>sintetizzatori musicali </a:t>
            </a:r>
            <a:r>
              <a:rPr lang="it-IT" sz="2800" dirty="0"/>
              <a:t>(reali e virtuali) e </a:t>
            </a:r>
            <a:r>
              <a:rPr lang="it-IT" sz="2800" dirty="0">
                <a:solidFill>
                  <a:srgbClr val="000099"/>
                </a:solidFill>
              </a:rPr>
              <a:t>computer</a:t>
            </a:r>
            <a:r>
              <a:rPr lang="it-IT" sz="280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4664"/>
            <a:ext cx="1285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8466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digitali: MIDI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0"/>
            <a:ext cx="7914456" cy="4619625"/>
          </a:xfrm>
        </p:spPr>
        <p:txBody>
          <a:bodyPr/>
          <a:lstStyle/>
          <a:p>
            <a:r>
              <a:rPr lang="it-IT" sz="2800" dirty="0"/>
              <a:t>Proprio per la sua natura digitale il file </a:t>
            </a:r>
            <a:r>
              <a:rPr lang="it-IT" sz="2800" dirty="0">
                <a:solidFill>
                  <a:srgbClr val="FF0000"/>
                </a:solidFill>
              </a:rPr>
              <a:t>MIDI</a:t>
            </a:r>
            <a:r>
              <a:rPr lang="it-IT" sz="2800" dirty="0"/>
              <a:t> ha dimensioni molto contenute</a:t>
            </a:r>
          </a:p>
          <a:p>
            <a:r>
              <a:rPr lang="it-IT" sz="2800" dirty="0"/>
              <a:t>se confrontato con un file audio </a:t>
            </a:r>
            <a:r>
              <a:rPr lang="it-IT" sz="2800" dirty="0">
                <a:solidFill>
                  <a:srgbClr val="FF0000"/>
                </a:solidFill>
              </a:rPr>
              <a:t>WAV</a:t>
            </a:r>
            <a:r>
              <a:rPr lang="it-IT" sz="2800" dirty="0"/>
              <a:t> di </a:t>
            </a:r>
            <a:r>
              <a:rPr lang="it-IT" sz="2800" dirty="0">
                <a:solidFill>
                  <a:srgbClr val="FF0000"/>
                </a:solidFill>
              </a:rPr>
              <a:t>30 MB</a:t>
            </a:r>
            <a:r>
              <a:rPr lang="it-IT" sz="2800" dirty="0"/>
              <a:t> il corrispondente file </a:t>
            </a:r>
            <a:r>
              <a:rPr lang="it-IT" sz="2800" dirty="0">
                <a:solidFill>
                  <a:srgbClr val="FF0000"/>
                </a:solidFill>
              </a:rPr>
              <a:t>MIDI</a:t>
            </a:r>
            <a:r>
              <a:rPr lang="it-IT" sz="2800" dirty="0"/>
              <a:t> occupa </a:t>
            </a:r>
            <a:r>
              <a:rPr lang="it-IT" sz="2800" dirty="0">
                <a:solidFill>
                  <a:srgbClr val="FF0000"/>
                </a:solidFill>
              </a:rPr>
              <a:t>30 KB</a:t>
            </a:r>
          </a:p>
          <a:p>
            <a:r>
              <a:rPr lang="it-IT" sz="2800" dirty="0"/>
              <a:t>nel file </a:t>
            </a:r>
            <a:r>
              <a:rPr lang="it-IT" sz="2800" dirty="0">
                <a:solidFill>
                  <a:srgbClr val="FF0000"/>
                </a:solidFill>
              </a:rPr>
              <a:t>MIDI</a:t>
            </a:r>
            <a:r>
              <a:rPr lang="it-IT" sz="2800" dirty="0"/>
              <a:t> non è presente il suono (timbro), ma solamente </a:t>
            </a:r>
          </a:p>
          <a:p>
            <a:pPr lvl="1"/>
            <a:r>
              <a:rPr lang="it-IT" sz="2400" dirty="0"/>
              <a:t>il </a:t>
            </a:r>
            <a:r>
              <a:rPr lang="it-IT" sz="2400" dirty="0">
                <a:solidFill>
                  <a:srgbClr val="0000CC"/>
                </a:solidFill>
              </a:rPr>
              <a:t>codice dello strumento </a:t>
            </a:r>
          </a:p>
          <a:p>
            <a:pPr lvl="1"/>
            <a:r>
              <a:rPr lang="it-IT" sz="2400" dirty="0"/>
              <a:t>un </a:t>
            </a:r>
            <a:r>
              <a:rPr lang="it-IT" sz="2400" dirty="0">
                <a:solidFill>
                  <a:srgbClr val="0000CC"/>
                </a:solidFill>
              </a:rPr>
              <a:t>numero</a:t>
            </a:r>
            <a:r>
              <a:rPr lang="it-IT" sz="2400" dirty="0"/>
              <a:t> che individua la nota e il suo valore musicale.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4664"/>
            <a:ext cx="1285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3361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Suoni digitali: MIDI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0" y="1844824"/>
            <a:ext cx="813127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473170" y="2636912"/>
            <a:ext cx="80592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non è presente il cantato ma generalmente viene fatto eseguire da uno strumento solista oppure dal qualche emulatore che genera semplicemente “</a:t>
            </a:r>
            <a:r>
              <a:rPr lang="it-IT" sz="2000" i="1" dirty="0" err="1"/>
              <a:t>ooooh</a:t>
            </a:r>
            <a:r>
              <a:rPr lang="it-IT" sz="2000" dirty="0"/>
              <a:t>” oppure “</a:t>
            </a:r>
            <a:r>
              <a:rPr lang="it-IT" sz="2000" i="1" dirty="0" err="1"/>
              <a:t>aaaah</a:t>
            </a:r>
            <a:r>
              <a:rPr lang="it-IT" sz="20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un’ora di musica può occupare solamente circa 500 KB.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La qualità di riproduzione dipende esclusivamente dal </a:t>
            </a:r>
            <a:r>
              <a:rPr lang="it-IT" sz="2000" dirty="0">
                <a:solidFill>
                  <a:srgbClr val="0000CC"/>
                </a:solidFill>
              </a:rPr>
              <a:t>sintetizzatore</a:t>
            </a:r>
            <a:r>
              <a:rPr lang="it-IT" sz="2000" dirty="0"/>
              <a:t> (scheda audio) del </a:t>
            </a:r>
            <a:r>
              <a:rPr lang="it-IT" sz="2000" dirty="0">
                <a:solidFill>
                  <a:srgbClr val="0000CC"/>
                </a:solidFill>
              </a:rPr>
              <a:t>computer</a:t>
            </a:r>
            <a:r>
              <a:rPr lang="it-IT" sz="2000" dirty="0"/>
              <a:t> che riproduce il suono.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798260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4664"/>
            <a:ext cx="1285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69159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riepilogativo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9" y="2060848"/>
            <a:ext cx="8442083" cy="373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92213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93904"/>
            <a:ext cx="8280920" cy="587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5725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0E374-335C-D33C-A2CF-D0858428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FAFE90-AA10-872B-E948-7756FB02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D3292F-4A22-F08A-3E80-324DF69B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723900"/>
            <a:ext cx="84772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1391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80097-A565-D8B9-4214-2684521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64EFD-BF19-FBD2-02FC-5513BCF1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137AB7-BBC8-6F81-B6DE-5EB0FE58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981075"/>
            <a:ext cx="8239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336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37023-F3F1-E637-E914-741D7BD1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5B3BFF-BAAC-7C4A-4BBB-4E3D2116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A0AE06-557E-D988-007B-3D7F604D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942975"/>
            <a:ext cx="82391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281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68DEC9-9063-5212-49F4-F040E053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9B9620-BD32-5E37-1988-9EED7280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49272F-467A-49C9-DCDD-AE2EC866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719137"/>
            <a:ext cx="8172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514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rappresentazione dei filmati</a:t>
            </a:r>
          </a:p>
          <a:p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rappresentazione dei suoni in binario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4443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Introduzione alla multimedialità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58472" cy="4619625"/>
          </a:xfrm>
        </p:spPr>
        <p:txBody>
          <a:bodyPr/>
          <a:lstStyle/>
          <a:p>
            <a:r>
              <a:rPr lang="it-IT" sz="3200" dirty="0"/>
              <a:t>Per indicare i </a:t>
            </a:r>
            <a:r>
              <a:rPr lang="it-IT" sz="3200" dirty="0">
                <a:solidFill>
                  <a:srgbClr val="000099"/>
                </a:solidFill>
              </a:rPr>
              <a:t>mezzi di comunicazione di massa</a:t>
            </a:r>
            <a:r>
              <a:rPr lang="it-IT" sz="3200" dirty="0"/>
              <a:t> viene da tempo utilizzato il termine latino </a:t>
            </a:r>
            <a:r>
              <a:rPr lang="it-IT" sz="3200" dirty="0">
                <a:solidFill>
                  <a:srgbClr val="FF0000"/>
                </a:solidFill>
              </a:rPr>
              <a:t>media</a:t>
            </a:r>
            <a:r>
              <a:rPr lang="it-IT" sz="3200" dirty="0"/>
              <a:t>, plurale di </a:t>
            </a:r>
            <a:r>
              <a:rPr lang="it-IT" sz="3200" i="1" dirty="0">
                <a:solidFill>
                  <a:srgbClr val="FF0000"/>
                </a:solidFill>
              </a:rPr>
              <a:t>medium</a:t>
            </a:r>
            <a:r>
              <a:rPr lang="it-IT" sz="3200" dirty="0"/>
              <a:t>, che significa </a:t>
            </a:r>
            <a:r>
              <a:rPr lang="it-IT" sz="3200" i="1" dirty="0">
                <a:solidFill>
                  <a:srgbClr val="0000CC"/>
                </a:solidFill>
              </a:rPr>
              <a:t>“stare nel mezzo tra colui che trasmette e colui che riceve</a:t>
            </a:r>
            <a:r>
              <a:rPr lang="it-IT" sz="3200" dirty="0"/>
              <a:t>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57936"/>
            <a:ext cx="5184576" cy="181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9579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Introduzione alla multimedialità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58472" cy="4619625"/>
          </a:xfrm>
        </p:spPr>
        <p:txBody>
          <a:bodyPr/>
          <a:lstStyle/>
          <a:p>
            <a:r>
              <a:rPr lang="it-IT" sz="3200" dirty="0"/>
              <a:t>I </a:t>
            </a:r>
            <a:r>
              <a:rPr lang="it-IT" sz="3200" dirty="0">
                <a:solidFill>
                  <a:srgbClr val="FF0000"/>
                </a:solidFill>
              </a:rPr>
              <a:t>media</a:t>
            </a:r>
            <a:r>
              <a:rPr lang="it-IT" sz="3200" dirty="0"/>
              <a:t> possono essere classificati in tre grandi categorie:</a:t>
            </a:r>
          </a:p>
          <a:p>
            <a:pPr lvl="1"/>
            <a:r>
              <a:rPr lang="it-IT" sz="2700" dirty="0">
                <a:solidFill>
                  <a:srgbClr val="0000CC"/>
                </a:solidFill>
              </a:rPr>
              <a:t>suoni</a:t>
            </a:r>
          </a:p>
          <a:p>
            <a:pPr lvl="1"/>
            <a:r>
              <a:rPr lang="it-IT" sz="2700" dirty="0">
                <a:solidFill>
                  <a:srgbClr val="0000CC"/>
                </a:solidFill>
              </a:rPr>
              <a:t>immagini ferme;</a:t>
            </a:r>
          </a:p>
          <a:p>
            <a:pPr lvl="1"/>
            <a:r>
              <a:rPr lang="it-IT" sz="2700" dirty="0">
                <a:solidFill>
                  <a:srgbClr val="0000CC"/>
                </a:solidFill>
              </a:rPr>
              <a:t>immagini in movimento </a:t>
            </a:r>
            <a:r>
              <a:rPr lang="it-IT" sz="2700" dirty="0"/>
              <a:t>(animazioni, filmati)</a:t>
            </a:r>
            <a:endParaRPr lang="it-IT" altLang="it-IT" sz="27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73" y="5229200"/>
            <a:ext cx="8136904" cy="68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81860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Filmati digitali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3" y="1973125"/>
            <a:ext cx="7905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467544" y="4243500"/>
            <a:ext cx="8352928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0000"/>
                </a:solidFill>
              </a:rPr>
              <a:t>Thomas Edison </a:t>
            </a:r>
            <a:r>
              <a:rPr lang="it-IT" sz="1600" dirty="0"/>
              <a:t>progettò il cinetoscopio dove le immagini si riproducevano alla frequenza di 48 fotogrammi al secondo, mentre i </a:t>
            </a:r>
            <a:r>
              <a:rPr lang="it-IT" sz="1600" dirty="0">
                <a:solidFill>
                  <a:srgbClr val="FF0000"/>
                </a:solidFill>
              </a:rPr>
              <a:t>fratelli Lumière, </a:t>
            </a:r>
            <a:r>
              <a:rPr lang="it-IT" sz="1600" dirty="0"/>
              <a:t>nel loro cinematografo, ridussero tale numero a 16 immagini al secondo.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Più elevato è il numero di frame per secondo (</a:t>
            </a:r>
            <a:r>
              <a:rPr lang="it-IT" sz="1600" dirty="0" err="1">
                <a:solidFill>
                  <a:srgbClr val="FF0000"/>
                </a:solidFill>
              </a:rPr>
              <a:t>framerate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fps</a:t>
            </a:r>
            <a:r>
              <a:rPr lang="it-IT" sz="1600" dirty="0"/>
              <a:t>), migliore è la “qualità di movimento” del filmato: oggi il numero di fotogrammi varia da 4 al secondo per le moviole a 40 al secondo.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Generalmente, viene usata la proiezione a 24 fotogrammi al secondo (la qualità TV è di 30 al secondo, sul Web scende a 15/10 al secondo).</a:t>
            </a:r>
          </a:p>
        </p:txBody>
      </p:sp>
    </p:spTree>
    <p:extLst>
      <p:ext uri="{BB962C8B-B14F-4D97-AF65-F5344CB8AC3E}">
        <p14:creationId xmlns:p14="http://schemas.microsoft.com/office/powerpoint/2010/main" val="116395270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Filmati digitali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" y="593582"/>
            <a:ext cx="8641104" cy="108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289548" y="2060848"/>
            <a:ext cx="8496944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+mn-lt"/>
              </a:rPr>
              <a:t>È possibile digitalizzare filmati provenienti da telecamere o da un sintonizzatore TV utilizzando apposite schede e software video, e successivamente ricostruire le animazioni di sintesi utilizzando sempre particolari programmi.</a:t>
            </a:r>
          </a:p>
          <a:p>
            <a:endParaRPr lang="it-IT" sz="2400" dirty="0">
              <a:latin typeface="+mn-lt"/>
            </a:endParaRPr>
          </a:p>
          <a:p>
            <a:r>
              <a:rPr lang="it-IT" sz="2400" dirty="0">
                <a:latin typeface="+mn-lt"/>
              </a:rPr>
              <a:t>Lo spazio occupato da un’animazione dipende da molti fattori, tra i quali il più importante è il </a:t>
            </a:r>
            <a:r>
              <a:rPr lang="it-IT" sz="2400" dirty="0" err="1">
                <a:solidFill>
                  <a:srgbClr val="FF0000"/>
                </a:solidFill>
                <a:latin typeface="+mn-lt"/>
              </a:rPr>
              <a:t>framerate</a:t>
            </a:r>
            <a:r>
              <a:rPr lang="it-IT" sz="2400" dirty="0">
                <a:solidFill>
                  <a:srgbClr val="FF0000"/>
                </a:solidFill>
                <a:latin typeface="+mn-lt"/>
              </a:rPr>
              <a:t>. </a:t>
            </a:r>
          </a:p>
          <a:p>
            <a:endParaRPr lang="it-IT" sz="2400" dirty="0">
              <a:solidFill>
                <a:srgbClr val="FF0000"/>
              </a:solidFill>
              <a:latin typeface="+mn-lt"/>
            </a:endParaRPr>
          </a:p>
          <a:p>
            <a:r>
              <a:rPr lang="it-IT" sz="2400" dirty="0" err="1">
                <a:solidFill>
                  <a:srgbClr val="FF0000"/>
                </a:solidFill>
                <a:latin typeface="+mn-lt"/>
              </a:rPr>
              <a:t>Framerate</a:t>
            </a:r>
            <a:r>
              <a:rPr lang="it-IT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+mn-lt"/>
              </a:rPr>
              <a:t>indica il numero di fotogrammi al secondo e si misura in </a:t>
            </a:r>
            <a:r>
              <a:rPr lang="it-IT" sz="2400" b="1" i="0" dirty="0">
                <a:solidFill>
                  <a:srgbClr val="00898A"/>
                </a:solidFill>
                <a:effectLst/>
                <a:latin typeface="+mn-lt"/>
              </a:rPr>
              <a:t>FPS 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+mn-lt"/>
              </a:rPr>
              <a:t>(</a:t>
            </a:r>
            <a:r>
              <a:rPr lang="it-IT" sz="2400" b="1" i="0" dirty="0">
                <a:solidFill>
                  <a:srgbClr val="00898A"/>
                </a:solidFill>
                <a:effectLst/>
                <a:latin typeface="+mn-lt"/>
              </a:rPr>
              <a:t>Frame Per Second</a:t>
            </a:r>
            <a:r>
              <a:rPr lang="it-IT" sz="2400" b="0" i="0" dirty="0">
                <a:solidFill>
                  <a:srgbClr val="242021"/>
                </a:solidFill>
                <a:effectLst/>
                <a:latin typeface="+mn-lt"/>
              </a:rPr>
              <a:t>, “frame al secondo”).</a:t>
            </a:r>
            <a:r>
              <a:rPr lang="it-IT" sz="2400" dirty="0">
                <a:latin typeface="+mn-lt"/>
              </a:rPr>
              <a:t> </a:t>
            </a:r>
            <a:br>
              <a:rPr lang="it-IT" sz="2000" dirty="0"/>
            </a:b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535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Filmati digitali</a:t>
            </a:r>
          </a:p>
        </p:txBody>
      </p:sp>
      <p:sp>
        <p:nvSpPr>
          <p:cNvPr id="3" name="Rettangolo 2"/>
          <p:cNvSpPr/>
          <p:nvPr/>
        </p:nvSpPr>
        <p:spPr>
          <a:xfrm>
            <a:off x="179512" y="2060848"/>
            <a:ext cx="8712968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i="1" dirty="0"/>
              <a:t>Descriviamo brevemente come si ottiene </a:t>
            </a:r>
            <a:r>
              <a:rPr lang="it-IT" sz="2800" i="1" dirty="0">
                <a:solidFill>
                  <a:srgbClr val="FF0000"/>
                </a:solidFill>
              </a:rPr>
              <a:t>l’animazione</a:t>
            </a:r>
            <a:r>
              <a:rPr lang="it-IT" sz="2800" i="1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dirty="0"/>
              <a:t>L’animazione è l’effetto che si ottiene sfruttando la tecnica cinematografica che si basa sul fatto fisiologico della persistenza di </a:t>
            </a:r>
            <a:r>
              <a:rPr lang="it-IT" sz="2800" dirty="0">
                <a:solidFill>
                  <a:srgbClr val="000099"/>
                </a:solidFill>
              </a:rPr>
              <a:t>un’immagine sulla retina </a:t>
            </a:r>
            <a:r>
              <a:rPr lang="it-IT" sz="2800" dirty="0"/>
              <a:t>per un tempo relativamente lungo (1/10 di secondo).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dirty="0"/>
              <a:t>Si scomponendo un movimento in un insieme di fasi successive (</a:t>
            </a:r>
            <a:r>
              <a:rPr lang="it-IT" sz="2800" dirty="0">
                <a:solidFill>
                  <a:srgbClr val="FF0000"/>
                </a:solidFill>
              </a:rPr>
              <a:t>fotogrammi o frame</a:t>
            </a:r>
            <a:r>
              <a:rPr lang="it-IT" sz="2800" dirty="0"/>
              <a:t>)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549997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Filmati digitali</a:t>
            </a:r>
          </a:p>
        </p:txBody>
      </p:sp>
      <p:sp>
        <p:nvSpPr>
          <p:cNvPr id="3" name="Rettangolo 2"/>
          <p:cNvSpPr/>
          <p:nvPr/>
        </p:nvSpPr>
        <p:spPr>
          <a:xfrm>
            <a:off x="251520" y="2060848"/>
            <a:ext cx="8640960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Ciascuna immagine si </a:t>
            </a:r>
            <a:r>
              <a:rPr lang="it-IT" sz="2400" dirty="0">
                <a:solidFill>
                  <a:srgbClr val="000099"/>
                </a:solidFill>
              </a:rPr>
              <a:t>sovrappone alla precedente </a:t>
            </a:r>
            <a:r>
              <a:rPr lang="it-IT" sz="2400" dirty="0"/>
              <a:t>prima che questa scompaia dalla retina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Ne consegue una </a:t>
            </a:r>
            <a:r>
              <a:rPr lang="it-IT" sz="2400" dirty="0">
                <a:solidFill>
                  <a:srgbClr val="000099"/>
                </a:solidFill>
              </a:rPr>
              <a:t>visione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000099"/>
                </a:solidFill>
              </a:rPr>
              <a:t>continua del movimento </a:t>
            </a:r>
            <a:r>
              <a:rPr lang="it-IT" sz="2400" dirty="0"/>
              <a:t>che si traduce in un’unica impressione di moto, come avviene nella visione diretta.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CBDD5F-147A-99D9-2CB5-32C65D55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4" y="4149080"/>
            <a:ext cx="833674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003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967</TotalTime>
  <Words>1164</Words>
  <Application>Microsoft Office PowerPoint</Application>
  <PresentationFormat>Presentazione su schermo (4:3)</PresentationFormat>
  <Paragraphs>102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7</vt:lpstr>
      <vt:lpstr>In questa lezione impareremo:</vt:lpstr>
      <vt:lpstr>Introduzione alla multimedialità</vt:lpstr>
      <vt:lpstr>Introduzione alla multimedialità</vt:lpstr>
      <vt:lpstr>Filmati digitali</vt:lpstr>
      <vt:lpstr>Filmati digitali</vt:lpstr>
      <vt:lpstr>Filmati digitali</vt:lpstr>
      <vt:lpstr>Filmati digitali</vt:lpstr>
      <vt:lpstr>Primo esempio di animazione</vt:lpstr>
      <vt:lpstr>La Disney: animazione a 24 fps</vt:lpstr>
      <vt:lpstr>Il formato dei filmati digitali</vt:lpstr>
      <vt:lpstr>Il formato dei filmati digitali</vt:lpstr>
      <vt:lpstr>Suoni digitali</vt:lpstr>
      <vt:lpstr>Suoni digitali</vt:lpstr>
      <vt:lpstr>Suoni digitali</vt:lpstr>
      <vt:lpstr>Suoni digitali : il formato WAV</vt:lpstr>
      <vt:lpstr>Suoni digitali: Mp3</vt:lpstr>
      <vt:lpstr>Suoni digitali: MIDI</vt:lpstr>
      <vt:lpstr>Suoni digitali: MIDI</vt:lpstr>
      <vt:lpstr>Suoni digitali: MIDI</vt:lpstr>
      <vt:lpstr>Suoni digitali: MIDI</vt:lpstr>
      <vt:lpstr>Suoni digitali: MIDI</vt:lpstr>
      <vt:lpstr>Esempio riepilogativo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336</cp:revision>
  <dcterms:created xsi:type="dcterms:W3CDTF">2007-11-01T08:11:31Z</dcterms:created>
  <dcterms:modified xsi:type="dcterms:W3CDTF">2022-12-27T10:19:01Z</dcterms:modified>
</cp:coreProperties>
</file>