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63" r:id="rId6"/>
    <p:sldId id="265" r:id="rId7"/>
    <p:sldId id="264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3" d="100"/>
          <a:sy n="83" d="100"/>
        </p:scale>
        <p:origin x="1185" y="3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91B1F-A6DD-4199-9A2B-6F1C04B4B9B5}" type="datetimeFigureOut">
              <a:rPr lang="es-ES" smtClean="0"/>
              <a:t>08/07/2022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2247A-9D17-4366-9965-EDD3B25942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5259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Matriz utilizada para todas las simulaciones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2247A-9D17-4366-9965-EDD3B259425D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6449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Matriz para el modelo 3D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2247A-9D17-4366-9965-EDD3B259425D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4569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Simulación 3D con SIO2=130nm y con la lambda de 575.91nm.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2247A-9D17-4366-9965-EDD3B259425D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2781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Análisis </a:t>
            </a:r>
            <a:r>
              <a:rPr lang="es-ES" dirty="0" err="1"/>
              <a:t>Eigenfequecy</a:t>
            </a:r>
            <a:r>
              <a:rPr lang="es-ES" dirty="0"/>
              <a:t> del caso de Simulación con SIO2=130nm y con la lambda de 575.91nm.  Las ondas se mantienen prácticamente para el caso de SIO=609.3nm/5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2247A-9D17-4366-9965-EDD3B259425D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3528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Simulación 3D con la lambda de 575.91nm y SIO2=609.3nm/5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2247A-9D17-4366-9965-EDD3B259425D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208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Comparativa del SIO2=609.3nm/5 y SIO2=130nm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2247A-9D17-4366-9965-EDD3B259425D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4573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2A0E-215E-451C-BCF8-0736E6CB460D}" type="datetimeFigureOut">
              <a:rPr lang="es-ES" smtClean="0"/>
              <a:t>08/07/2022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7B955-9F55-4AD5-833C-DD65CA8ED8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0800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2A0E-215E-451C-BCF8-0736E6CB460D}" type="datetimeFigureOut">
              <a:rPr lang="es-ES" smtClean="0"/>
              <a:t>08/07/2022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7B955-9F55-4AD5-833C-DD65CA8ED8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0846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2A0E-215E-451C-BCF8-0736E6CB460D}" type="datetimeFigureOut">
              <a:rPr lang="es-ES" smtClean="0"/>
              <a:t>08/07/2022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7B955-9F55-4AD5-833C-DD65CA8ED8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378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2A0E-215E-451C-BCF8-0736E6CB460D}" type="datetimeFigureOut">
              <a:rPr lang="es-ES" smtClean="0"/>
              <a:t>08/07/2022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7B955-9F55-4AD5-833C-DD65CA8ED8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5656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2A0E-215E-451C-BCF8-0736E6CB460D}" type="datetimeFigureOut">
              <a:rPr lang="es-ES" smtClean="0"/>
              <a:t>08/07/2022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7B955-9F55-4AD5-833C-DD65CA8ED8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195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2A0E-215E-451C-BCF8-0736E6CB460D}" type="datetimeFigureOut">
              <a:rPr lang="es-ES" smtClean="0"/>
              <a:t>08/07/2022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7B955-9F55-4AD5-833C-DD65CA8ED8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1783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2A0E-215E-451C-BCF8-0736E6CB460D}" type="datetimeFigureOut">
              <a:rPr lang="es-ES" smtClean="0"/>
              <a:t>08/07/2022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7B955-9F55-4AD5-833C-DD65CA8ED8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3551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2A0E-215E-451C-BCF8-0736E6CB460D}" type="datetimeFigureOut">
              <a:rPr lang="es-ES" smtClean="0"/>
              <a:t>08/07/2022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7B955-9F55-4AD5-833C-DD65CA8ED8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5841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2A0E-215E-451C-BCF8-0736E6CB460D}" type="datetimeFigureOut">
              <a:rPr lang="es-ES" smtClean="0"/>
              <a:t>08/07/2022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7B955-9F55-4AD5-833C-DD65CA8ED8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766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2A0E-215E-451C-BCF8-0736E6CB460D}" type="datetimeFigureOut">
              <a:rPr lang="es-ES" smtClean="0"/>
              <a:t>08/07/2022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7B955-9F55-4AD5-833C-DD65CA8ED8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5362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2A0E-215E-451C-BCF8-0736E6CB460D}" type="datetimeFigureOut">
              <a:rPr lang="es-ES" smtClean="0"/>
              <a:t>08/07/2022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7B955-9F55-4AD5-833C-DD65CA8ED8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955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02A0E-215E-451C-BCF8-0736E6CB460D}" type="datetimeFigureOut">
              <a:rPr lang="es-ES" smtClean="0"/>
              <a:t>08/07/2022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7B955-9F55-4AD5-833C-DD65CA8ED8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7165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emf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en-GB" dirty="0"/>
              <a:t>Resonator at 7.5 GHz LiNb03 </a:t>
            </a:r>
          </a:p>
        </p:txBody>
      </p:sp>
      <p:pic>
        <p:nvPicPr>
          <p:cNvPr id="4" name="Imagen 3" descr="Imagen que contiene Rectángulo&#10;&#10;Descripción generada automáticamente">
            <a:extLst>
              <a:ext uri="{FF2B5EF4-FFF2-40B4-BE49-F238E27FC236}">
                <a16:creationId xmlns:a16="http://schemas.microsoft.com/office/drawing/2014/main" id="{5FF5B35D-8696-48CE-9D5A-0ED0EC3911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9" t="28266" r="4971" b="31735"/>
          <a:stretch/>
        </p:blipFill>
        <p:spPr>
          <a:xfrm>
            <a:off x="1262585" y="2243319"/>
            <a:ext cx="9666830" cy="222708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26342DB-9C9B-4F07-9A21-92B108E04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987" y="4643958"/>
            <a:ext cx="4286745" cy="206976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17979E4-E4CC-1D7F-197A-1A6751134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544" y="4630919"/>
            <a:ext cx="4418063" cy="208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21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B79C0BAF-09B8-4340-B67A-6E0E780D3E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2" r="1" b="-329"/>
          <a:stretch/>
        </p:blipFill>
        <p:spPr>
          <a:xfrm>
            <a:off x="2345214" y="4166702"/>
            <a:ext cx="4370566" cy="59082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B4A3ECA-2D87-496C-9CB4-3EEF0D764D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8493" y="2013464"/>
            <a:ext cx="8062545" cy="129035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Matrix LiNb03 without modification and 30º rotated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88D7CD8-6627-4EFE-8C41-E8E24467F3C8}"/>
              </a:ext>
            </a:extLst>
          </p:cNvPr>
          <p:cNvSpPr txBox="1"/>
          <p:nvPr/>
        </p:nvSpPr>
        <p:spPr>
          <a:xfrm>
            <a:off x="1725572" y="2632412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c: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24F5804-A060-4375-A994-1C0D45AD6E0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8763" r="7051"/>
          <a:stretch/>
        </p:blipFill>
        <p:spPr>
          <a:xfrm>
            <a:off x="2345214" y="5092880"/>
            <a:ext cx="3928106" cy="64995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B47EF701-572A-492D-A78D-6A5A689A9340}"/>
              </a:ext>
            </a:extLst>
          </p:cNvPr>
          <p:cNvSpPr txBox="1"/>
          <p:nvPr/>
        </p:nvSpPr>
        <p:spPr>
          <a:xfrm>
            <a:off x="1725572" y="4166702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AC6C941D-C077-4262-ACC9-18A4BC91B669}"/>
                  </a:ext>
                </a:extLst>
              </p:cNvPr>
              <p:cNvSpPr txBox="1"/>
              <p:nvPr/>
            </p:nvSpPr>
            <p:spPr>
              <a:xfrm>
                <a:off x="1666788" y="5272990"/>
                <a:ext cx="346377" cy="2778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AC6C941D-C077-4262-ACC9-18A4BC91B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788" y="5272990"/>
                <a:ext cx="346377" cy="277897"/>
              </a:xfrm>
              <a:prstGeom prst="rect">
                <a:avLst/>
              </a:prstGeom>
              <a:blipFill>
                <a:blip r:embed="rId6"/>
                <a:stretch>
                  <a:fillRect l="-8772" t="-2174" r="-877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ángulo 11">
            <a:extLst>
              <a:ext uri="{FF2B5EF4-FFF2-40B4-BE49-F238E27FC236}">
                <a16:creationId xmlns:a16="http://schemas.microsoft.com/office/drawing/2014/main" id="{39ADEB68-38BA-4B6E-AD2D-D1A2C668ACBD}"/>
              </a:ext>
            </a:extLst>
          </p:cNvPr>
          <p:cNvSpPr/>
          <p:nvPr/>
        </p:nvSpPr>
        <p:spPr>
          <a:xfrm>
            <a:off x="9196879" y="3001744"/>
            <a:ext cx="1320653" cy="2126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sp>
        <p:nvSpPr>
          <p:cNvPr id="13" name="CuadroTexto 17">
            <a:extLst>
              <a:ext uri="{FF2B5EF4-FFF2-40B4-BE49-F238E27FC236}">
                <a16:creationId xmlns:a16="http://schemas.microsoft.com/office/drawing/2014/main" id="{995CFBC0-B864-458B-80C0-0D2D49B6B88B}"/>
              </a:ext>
            </a:extLst>
          </p:cNvPr>
          <p:cNvSpPr txBox="1"/>
          <p:nvPr/>
        </p:nvSpPr>
        <p:spPr>
          <a:xfrm>
            <a:off x="10065161" y="306865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SH0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1BF993F-B797-4F75-A589-53F832017812}"/>
              </a:ext>
            </a:extLst>
          </p:cNvPr>
          <p:cNvSpPr/>
          <p:nvPr/>
        </p:nvSpPr>
        <p:spPr>
          <a:xfrm>
            <a:off x="7872669" y="2788721"/>
            <a:ext cx="1268963" cy="2597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9168ECA-FB64-4D28-AD9C-C6550322C746}"/>
              </a:ext>
            </a:extLst>
          </p:cNvPr>
          <p:cNvSpPr/>
          <p:nvPr/>
        </p:nvSpPr>
        <p:spPr>
          <a:xfrm>
            <a:off x="5091043" y="2055722"/>
            <a:ext cx="1787352" cy="1885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sp>
        <p:nvSpPr>
          <p:cNvPr id="17" name="CuadroTexto 19">
            <a:extLst>
              <a:ext uri="{FF2B5EF4-FFF2-40B4-BE49-F238E27FC236}">
                <a16:creationId xmlns:a16="http://schemas.microsoft.com/office/drawing/2014/main" id="{FA5FD808-D32F-4DEE-921D-2C117398273E}"/>
              </a:ext>
            </a:extLst>
          </p:cNvPr>
          <p:cNvSpPr txBox="1"/>
          <p:nvPr/>
        </p:nvSpPr>
        <p:spPr>
          <a:xfrm>
            <a:off x="5494731" y="1594601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A0+SH0</a:t>
            </a:r>
          </a:p>
        </p:txBody>
      </p:sp>
      <p:sp>
        <p:nvSpPr>
          <p:cNvPr id="18" name="CuadroTexto 23">
            <a:extLst>
              <a:ext uri="{FF2B5EF4-FFF2-40B4-BE49-F238E27FC236}">
                <a16:creationId xmlns:a16="http://schemas.microsoft.com/office/drawing/2014/main" id="{262B19FE-DB6A-4650-93FC-1E760D485369}"/>
              </a:ext>
            </a:extLst>
          </p:cNvPr>
          <p:cNvSpPr txBox="1"/>
          <p:nvPr/>
        </p:nvSpPr>
        <p:spPr>
          <a:xfrm>
            <a:off x="8432348" y="2473975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rgbClr val="FF0000"/>
                </a:solidFill>
              </a:rPr>
              <a:t>SH0+A0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A15F4418-25D2-4C64-B77D-2AFDA648FB43}"/>
              </a:ext>
            </a:extLst>
          </p:cNvPr>
          <p:cNvSpPr/>
          <p:nvPr/>
        </p:nvSpPr>
        <p:spPr>
          <a:xfrm>
            <a:off x="2304515" y="2035878"/>
            <a:ext cx="1358742" cy="2116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sp>
        <p:nvSpPr>
          <p:cNvPr id="20" name="CuadroTexto 18">
            <a:extLst>
              <a:ext uri="{FF2B5EF4-FFF2-40B4-BE49-F238E27FC236}">
                <a16:creationId xmlns:a16="http://schemas.microsoft.com/office/drawing/2014/main" id="{B7C84BF1-4F41-4031-8A5E-61DC8619EC4E}"/>
              </a:ext>
            </a:extLst>
          </p:cNvPr>
          <p:cNvSpPr txBox="1"/>
          <p:nvPr/>
        </p:nvSpPr>
        <p:spPr>
          <a:xfrm>
            <a:off x="3201636" y="169924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A0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750BB06B-7E35-49C6-B7C6-828D3483B7F5}"/>
              </a:ext>
            </a:extLst>
          </p:cNvPr>
          <p:cNvSpPr/>
          <p:nvPr/>
        </p:nvSpPr>
        <p:spPr>
          <a:xfrm>
            <a:off x="5812325" y="4137928"/>
            <a:ext cx="759012" cy="2348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A618CE01-F021-4F17-8C03-E3C37B0A8BDB}"/>
              </a:ext>
            </a:extLst>
          </p:cNvPr>
          <p:cNvSpPr/>
          <p:nvPr/>
        </p:nvSpPr>
        <p:spPr>
          <a:xfrm>
            <a:off x="4360209" y="4536034"/>
            <a:ext cx="675902" cy="2477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sp>
        <p:nvSpPr>
          <p:cNvPr id="23" name="CuadroTexto 20">
            <a:extLst>
              <a:ext uri="{FF2B5EF4-FFF2-40B4-BE49-F238E27FC236}">
                <a16:creationId xmlns:a16="http://schemas.microsoft.com/office/drawing/2014/main" id="{C798879C-1625-44B4-90EA-18BCF0B93F00}"/>
              </a:ext>
            </a:extLst>
          </p:cNvPr>
          <p:cNvSpPr txBox="1"/>
          <p:nvPr/>
        </p:nvSpPr>
        <p:spPr>
          <a:xfrm>
            <a:off x="5721565" y="3857559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SH0</a:t>
            </a:r>
          </a:p>
        </p:txBody>
      </p:sp>
      <p:sp>
        <p:nvSpPr>
          <p:cNvPr id="24" name="CuadroTexto 22">
            <a:extLst>
              <a:ext uri="{FF2B5EF4-FFF2-40B4-BE49-F238E27FC236}">
                <a16:creationId xmlns:a16="http://schemas.microsoft.com/office/drawing/2014/main" id="{F37B1682-5570-45E1-83C0-223665EA81D5}"/>
              </a:ext>
            </a:extLst>
          </p:cNvPr>
          <p:cNvSpPr txBox="1"/>
          <p:nvPr/>
        </p:nvSpPr>
        <p:spPr>
          <a:xfrm>
            <a:off x="4360209" y="4770104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A0+SH0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A36BEFD7-CE48-40EA-AD95-57DD9A9D0145}"/>
              </a:ext>
            </a:extLst>
          </p:cNvPr>
          <p:cNvSpPr/>
          <p:nvPr/>
        </p:nvSpPr>
        <p:spPr>
          <a:xfrm>
            <a:off x="5091043" y="4166701"/>
            <a:ext cx="675902" cy="2477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7060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Matrix LiNb03 modification without rotation</a:t>
            </a:r>
            <a:endParaRPr lang="es-ES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1C25A141-0ADE-4AD6-8E40-D3DDC869A1F0}"/>
              </a:ext>
            </a:extLst>
          </p:cNvPr>
          <p:cNvSpPr txBox="1"/>
          <p:nvPr/>
        </p:nvSpPr>
        <p:spPr>
          <a:xfrm>
            <a:off x="618576" y="2341974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c: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8E249FC-3371-4C48-A99C-8D49B0812E56}"/>
              </a:ext>
            </a:extLst>
          </p:cNvPr>
          <p:cNvSpPr txBox="1"/>
          <p:nvPr/>
        </p:nvSpPr>
        <p:spPr>
          <a:xfrm>
            <a:off x="618576" y="3876264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AFA162B1-2AEB-40FD-9FC0-8D384B8825C2}"/>
                  </a:ext>
                </a:extLst>
              </p:cNvPr>
              <p:cNvSpPr txBox="1"/>
              <p:nvPr/>
            </p:nvSpPr>
            <p:spPr>
              <a:xfrm>
                <a:off x="559792" y="4982552"/>
                <a:ext cx="346377" cy="2778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AFA162B1-2AEB-40FD-9FC0-8D384B882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92" y="4982552"/>
                <a:ext cx="346377" cy="277897"/>
              </a:xfrm>
              <a:prstGeom prst="rect">
                <a:avLst/>
              </a:prstGeom>
              <a:blipFill>
                <a:blip r:embed="rId3"/>
                <a:stretch>
                  <a:fillRect l="-8772" t="-2174" r="-877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F4F9F315-686A-4FF3-BE02-626BCBDC1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623" y="2467473"/>
            <a:ext cx="9344239" cy="318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493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11145"/>
            <a:ext cx="10515600" cy="1325563"/>
          </a:xfrm>
        </p:spPr>
        <p:txBody>
          <a:bodyPr/>
          <a:lstStyle/>
          <a:p>
            <a:r>
              <a:rPr lang="en-GB" dirty="0"/>
              <a:t>Modal representation with Si PML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726FC2B-5B1B-428A-B385-1EEEEBBC3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69506" y="1309709"/>
            <a:ext cx="8554009" cy="554829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6241E6D-027C-4179-93CB-B411B980D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2249" y="873927"/>
            <a:ext cx="5339751" cy="399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53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BA023A34-4F0C-4F4A-959C-1B4DF7F543B7}"/>
              </a:ext>
            </a:extLst>
          </p:cNvPr>
          <p:cNvSpPr/>
          <p:nvPr/>
        </p:nvSpPr>
        <p:spPr>
          <a:xfrm>
            <a:off x="6749592" y="1649692"/>
            <a:ext cx="1395166" cy="233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E5D8A668-B386-42CE-B563-EE0714EFF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424" y="-439667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dirty="0"/>
              <a:t>Modal representation with Si PML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C5E2CA4-13C6-4DDB-9200-997EFACF60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110" t="8846" r="10402" b="12658"/>
          <a:stretch/>
        </p:blipFill>
        <p:spPr>
          <a:xfrm>
            <a:off x="1470581" y="1074655"/>
            <a:ext cx="9556540" cy="555683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A35173D-A242-47DA-98D8-A21D76CFC7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457" t="40209" r="34681"/>
          <a:stretch/>
        </p:blipFill>
        <p:spPr>
          <a:xfrm>
            <a:off x="485479" y="4468304"/>
            <a:ext cx="2175895" cy="2389696"/>
          </a:xfrm>
          <a:prstGeom prst="rect">
            <a:avLst/>
          </a:prstGeom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BF980363-844D-4209-9F39-41772488BD21}"/>
              </a:ext>
            </a:extLst>
          </p:cNvPr>
          <p:cNvCxnSpPr>
            <a:cxnSpLocks/>
          </p:cNvCxnSpPr>
          <p:nvPr/>
        </p:nvCxnSpPr>
        <p:spPr>
          <a:xfrm>
            <a:off x="2661374" y="5658416"/>
            <a:ext cx="1702396" cy="9730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B587DAF6-A8DF-4BB7-99AE-A1BE23A9BAA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1195" r="18015" b="29432"/>
          <a:stretch/>
        </p:blipFill>
        <p:spPr>
          <a:xfrm>
            <a:off x="880606" y="2490720"/>
            <a:ext cx="3256828" cy="1472099"/>
          </a:xfrm>
          <a:prstGeom prst="rect">
            <a:avLst/>
          </a:prstGeom>
        </p:spPr>
      </p:pic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20B32D03-6BA7-4385-A23B-89FB35A77878}"/>
              </a:ext>
            </a:extLst>
          </p:cNvPr>
          <p:cNvCxnSpPr>
            <a:cxnSpLocks/>
          </p:cNvCxnSpPr>
          <p:nvPr/>
        </p:nvCxnSpPr>
        <p:spPr>
          <a:xfrm flipV="1">
            <a:off x="4137434" y="2533436"/>
            <a:ext cx="2181885" cy="641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" name="Imagen 19">
            <a:extLst>
              <a:ext uri="{FF2B5EF4-FFF2-40B4-BE49-F238E27FC236}">
                <a16:creationId xmlns:a16="http://schemas.microsoft.com/office/drawing/2014/main" id="{BE4770BC-311D-45F7-8F81-5DDC4B13274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614" t="33748" r="6000" b="28427"/>
          <a:stretch/>
        </p:blipFill>
        <p:spPr>
          <a:xfrm>
            <a:off x="5090194" y="5599546"/>
            <a:ext cx="3184673" cy="1022954"/>
          </a:xfrm>
          <a:prstGeom prst="rect">
            <a:avLst/>
          </a:prstGeom>
        </p:spPr>
      </p:pic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E88B7F90-ED96-4005-B789-F67A6B798E17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6590923" y="3803907"/>
            <a:ext cx="91608" cy="1795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9" name="Imagen 28">
            <a:extLst>
              <a:ext uri="{FF2B5EF4-FFF2-40B4-BE49-F238E27FC236}">
                <a16:creationId xmlns:a16="http://schemas.microsoft.com/office/drawing/2014/main" id="{40BF461A-BD78-43B6-8CE6-D5C83137714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2006" t="24485" r="12006" b="21926"/>
          <a:stretch/>
        </p:blipFill>
        <p:spPr>
          <a:xfrm>
            <a:off x="3094143" y="594320"/>
            <a:ext cx="3154708" cy="1669888"/>
          </a:xfrm>
          <a:prstGeom prst="rect">
            <a:avLst/>
          </a:prstGeom>
        </p:spPr>
      </p:pic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19CFCC49-623C-4AA6-BCCF-B83845D2C13B}"/>
              </a:ext>
            </a:extLst>
          </p:cNvPr>
          <p:cNvCxnSpPr>
            <a:cxnSpLocks/>
            <a:stCxn id="6" idx="0"/>
          </p:cNvCxnSpPr>
          <p:nvPr/>
        </p:nvCxnSpPr>
        <p:spPr>
          <a:xfrm>
            <a:off x="6248851" y="1074655"/>
            <a:ext cx="753236" cy="1458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2" name="Imagen 41">
            <a:extLst>
              <a:ext uri="{FF2B5EF4-FFF2-40B4-BE49-F238E27FC236}">
                <a16:creationId xmlns:a16="http://schemas.microsoft.com/office/drawing/2014/main" id="{67D44C17-EEAC-47F7-A893-B580356AC24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3872" t="22807" r="9176" b="20693"/>
          <a:stretch/>
        </p:blipFill>
        <p:spPr>
          <a:xfrm>
            <a:off x="7040568" y="3225402"/>
            <a:ext cx="2678902" cy="1476324"/>
          </a:xfrm>
          <a:prstGeom prst="rect">
            <a:avLst/>
          </a:prstGeom>
        </p:spPr>
      </p:pic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7CDA6146-76C6-4E79-92FD-306F3AB93614}"/>
              </a:ext>
            </a:extLst>
          </p:cNvPr>
          <p:cNvCxnSpPr>
            <a:cxnSpLocks/>
          </p:cNvCxnSpPr>
          <p:nvPr/>
        </p:nvCxnSpPr>
        <p:spPr>
          <a:xfrm flipH="1" flipV="1">
            <a:off x="7447175" y="2978018"/>
            <a:ext cx="266377" cy="641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2ABE4F96-CA27-81CC-6972-FB2E485C31CE}"/>
              </a:ext>
            </a:extLst>
          </p:cNvPr>
          <p:cNvCxnSpPr>
            <a:cxnSpLocks/>
          </p:cNvCxnSpPr>
          <p:nvPr/>
        </p:nvCxnSpPr>
        <p:spPr>
          <a:xfrm flipH="1">
            <a:off x="7856376" y="1129043"/>
            <a:ext cx="437121" cy="132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D2920950-B8B4-DA34-459E-F7976E76D00A}"/>
              </a:ext>
            </a:extLst>
          </p:cNvPr>
          <p:cNvCxnSpPr>
            <a:cxnSpLocks/>
          </p:cNvCxnSpPr>
          <p:nvPr/>
        </p:nvCxnSpPr>
        <p:spPr>
          <a:xfrm flipH="1" flipV="1">
            <a:off x="10190359" y="4266622"/>
            <a:ext cx="752831" cy="201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2FBD239C-9C8F-549E-B509-36ADEAE7FAE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3058" t="21535" r="9923" b="21535"/>
          <a:stretch/>
        </p:blipFill>
        <p:spPr>
          <a:xfrm>
            <a:off x="6422190" y="-107266"/>
            <a:ext cx="3155661" cy="175074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D66B341-994D-2708-7036-DB686AA7C35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9154" t="20929" r="19451" b="9355"/>
          <a:stretch/>
        </p:blipFill>
        <p:spPr>
          <a:xfrm>
            <a:off x="9952932" y="4202688"/>
            <a:ext cx="2239068" cy="1908335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733C79BA-539A-C762-C68E-BECA4AB9FBC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3059" t="16196" r="14824" b="9853"/>
          <a:stretch/>
        </p:blipFill>
        <p:spPr>
          <a:xfrm>
            <a:off x="9458820" y="68801"/>
            <a:ext cx="2907311" cy="223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221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DEE4D24-ACF5-8834-3787-E69D98EA17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10" t="5756" r="7073" b="5134"/>
          <a:stretch/>
        </p:blipFill>
        <p:spPr>
          <a:xfrm>
            <a:off x="493242" y="1378448"/>
            <a:ext cx="6957697" cy="560995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FAD16AE-07FE-A7B7-2427-5105D3FC4F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776" t="5189" r="7020"/>
          <a:stretch/>
        </p:blipFill>
        <p:spPr>
          <a:xfrm>
            <a:off x="7201165" y="912094"/>
            <a:ext cx="4751470" cy="444976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56B78FD-2CCF-BAE0-6882-A12D467C9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10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Modal representation SIO2/5</a:t>
            </a:r>
          </a:p>
        </p:txBody>
      </p:sp>
    </p:spTree>
    <p:extLst>
      <p:ext uri="{BB962C8B-B14F-4D97-AF65-F5344CB8AC3E}">
        <p14:creationId xmlns:p14="http://schemas.microsoft.com/office/powerpoint/2010/main" val="3170979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6B78FD-2CCF-BAE0-6882-A12D467C9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07"/>
            <a:ext cx="10515600" cy="1325563"/>
          </a:xfrm>
        </p:spPr>
        <p:txBody>
          <a:bodyPr/>
          <a:lstStyle/>
          <a:p>
            <a:r>
              <a:rPr lang="es-ES" dirty="0"/>
              <a:t>Modal </a:t>
            </a:r>
            <a:r>
              <a:rPr lang="es-ES" dirty="0" err="1"/>
              <a:t>representation</a:t>
            </a:r>
            <a:r>
              <a:rPr lang="es-ES" dirty="0"/>
              <a:t> SIO2/5 vs SiO2_130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C84362A-830B-A1DA-D426-D539C116F2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5158" y="1574670"/>
            <a:ext cx="7335158" cy="5495433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0036830-776B-8B88-A66C-C7AA39C3A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5597" y="1027906"/>
            <a:ext cx="5016403" cy="367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8935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134</Words>
  <Application>Microsoft Office PowerPoint</Application>
  <PresentationFormat>Panorámica</PresentationFormat>
  <Paragraphs>31</Paragraphs>
  <Slides>7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Tema de Office</vt:lpstr>
      <vt:lpstr>Resonator at 7.5 GHz LiNb03 </vt:lpstr>
      <vt:lpstr>Matrix LiNb03 without modification and 30º rotated</vt:lpstr>
      <vt:lpstr>Matrix LiNb03 modification without rotation</vt:lpstr>
      <vt:lpstr>Modal representation with Si PML</vt:lpstr>
      <vt:lpstr>Modal representation with Si PML</vt:lpstr>
      <vt:lpstr>Modal representation SIO2/5</vt:lpstr>
      <vt:lpstr>Modal representation SIO2/5 vs SiO2_130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Ajuste Matrices del material LiNB03</dc:title>
  <dc:creator>alumne</dc:creator>
  <cp:lastModifiedBy>Anthony Mejia</cp:lastModifiedBy>
  <cp:revision>25</cp:revision>
  <dcterms:created xsi:type="dcterms:W3CDTF">2022-04-21T15:15:24Z</dcterms:created>
  <dcterms:modified xsi:type="dcterms:W3CDTF">2022-07-08T17:38:08Z</dcterms:modified>
</cp:coreProperties>
</file>