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Fira Sans Extra Condensed"/>
      <p:regular r:id="rId44"/>
      <p:bold r:id="rId45"/>
      <p:italic r:id="rId46"/>
      <p:boldItalic r:id="rId47"/>
    </p:embeddedFont>
    <p:embeddedFont>
      <p:font typeface="Fira Sans Extra Condensed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2AE5A1-729B-4BA0-96D7-C5A8FF24DEC2}">
  <a:tblStyle styleId="{8B2AE5A1-729B-4BA0-96D7-C5A8FF24DE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FiraSansExtraCondensed-regular.fntdata"/><Relationship Id="rId43" Type="http://schemas.openxmlformats.org/officeDocument/2006/relationships/font" Target="fonts/Roboto-boldItalic.fntdata"/><Relationship Id="rId46" Type="http://schemas.openxmlformats.org/officeDocument/2006/relationships/font" Target="fonts/FiraSansExtraCondensed-italic.fntdata"/><Relationship Id="rId45" Type="http://schemas.openxmlformats.org/officeDocument/2006/relationships/font" Target="fonts/FiraSansExtra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SemiBold-regular.fntdata"/><Relationship Id="rId47" Type="http://schemas.openxmlformats.org/officeDocument/2006/relationships/font" Target="fonts/FiraSansExtraCondensed-boldItalic.fntdata"/><Relationship Id="rId49" Type="http://schemas.openxmlformats.org/officeDocument/2006/relationships/font" Target="fonts/FiraSansExtraCondensed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SemiBold-boldItalic.fntdata"/><Relationship Id="rId50" Type="http://schemas.openxmlformats.org/officeDocument/2006/relationships/font" Target="fonts/FiraSansExtraCondensed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2c630c1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2c630c1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2c630c1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2c630c1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2c630c19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12c630c1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The ROC (Receiver Operating Characteristic) curve is a graphical representation used to evaluate the performance of a binary classifier. It plots the True Positive Rate (sensitivity) against the False Positive Rate, showing the trade-off between correctly identifying positives and incorrectly classifying negatives.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 model with </a:t>
            </a:r>
            <a:r>
              <a:rPr i="1" lang="en" sz="1050">
                <a:solidFill>
                  <a:schemeClr val="dk1"/>
                </a:solidFill>
                <a:highlight>
                  <a:srgbClr val="FFFFFF"/>
                </a:highlight>
                <a:latin typeface="Courier New"/>
                <a:ea typeface="Courier New"/>
                <a:cs typeface="Courier New"/>
                <a:sym typeface="Courier New"/>
              </a:rPr>
              <a:t>*high performance*</a:t>
            </a:r>
            <a:r>
              <a:rPr lang="en" sz="1050">
                <a:solidFill>
                  <a:schemeClr val="dk1"/>
                </a:solidFill>
                <a:highlight>
                  <a:srgbClr val="FFFFFF"/>
                </a:highlight>
                <a:latin typeface="Courier New"/>
                <a:ea typeface="Courier New"/>
                <a:cs typeface="Courier New"/>
                <a:sym typeface="Courier New"/>
              </a:rPr>
              <a:t> will have a ROC curve that approaches the top-left corner, indicating a high True Positive Rate and a low False Positive Rate. The area under the ROC curve, known as </a:t>
            </a:r>
            <a:r>
              <a:rPr b="1" lang="en" sz="1050">
                <a:solidFill>
                  <a:srgbClr val="000080"/>
                </a:solidFill>
                <a:highlight>
                  <a:srgbClr val="FFFFFF"/>
                </a:highlight>
                <a:latin typeface="Courier New"/>
                <a:ea typeface="Courier New"/>
                <a:cs typeface="Courier New"/>
                <a:sym typeface="Courier New"/>
              </a:rPr>
              <a:t>AUC</a:t>
            </a:r>
            <a:r>
              <a:rPr lang="en" sz="1050">
                <a:solidFill>
                  <a:schemeClr val="dk1"/>
                </a:solidFill>
                <a:highlight>
                  <a:srgbClr val="FFFFFF"/>
                </a:highlight>
                <a:latin typeface="Courier New"/>
                <a:ea typeface="Courier New"/>
                <a:cs typeface="Courier New"/>
                <a:sym typeface="Courier New"/>
              </a:rPr>
              <a:t>, quantifies overall performance: the closer the AUC is to 1, the better the model is at distinguishing between the classes.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12c630c19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12c630c19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146adc7a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146adc7a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132244d0f0_2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132244d0f0_2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autoencoder is a type of neural network designed to learn representations of data by encoding input into a lower-dimensional space and then reconstructing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d52c51530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d52c51530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132244d0f0_2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132244d0f0_2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132244d0f0_2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132244d0f0_2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3132244d0f0_2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3132244d0f0_2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2de1c253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2de1c253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3132244d0f0_2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3132244d0f0_2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132244d0f0_22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132244d0f0_2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12c630c19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12c630c19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3132244d0f0_2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3132244d0f0_2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semisupervised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3132244d0f0_2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3132244d0f0_2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e4c0445b13_0_4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e4c0445b13_0_4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e4c0445b13_0_4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e4c0445b13_0_4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12c630c19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12c630c19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312c630c19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312c630c19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312c630c19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312c630c19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0a7c97a9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0a7c97a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 (PCA) is a statistical technique used to reduce the dimensionality of data by identifying the directions (principal components) along which the variance of the data is maximized, allowing for a simplified representation while preserving as much information as possible.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12c630c19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312c630c19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12c630c19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12c630c19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312c630c19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312c630c19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12c630c19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312c630c19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312c630c19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312c630c19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0a7c97a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0a7c97a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52c5153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52c5153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52c5153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52c5153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52c51530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52c51530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2c630c1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2c630c1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52c5153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52c5153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Gaussian Mixture Model (GMM) is a probabilistic model that assumes data points are generated from a mixture of several Gaussian distributions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249824"/>
            <a:ext cx="4114800" cy="18636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4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7200" y="3145675"/>
            <a:ext cx="4114800" cy="33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35.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9.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284550" y="1217275"/>
            <a:ext cx="4460100" cy="18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 Fraud Detection</a:t>
            </a:r>
            <a:endParaRPr b="1" sz="2300">
              <a:latin typeface="Arial"/>
              <a:ea typeface="Arial"/>
              <a:cs typeface="Arial"/>
              <a:sym typeface="Arial"/>
            </a:endParaRPr>
          </a:p>
          <a:p>
            <a:pPr indent="0" lvl="0" marL="0" rtl="0" algn="l">
              <a:spcBef>
                <a:spcPts val="0"/>
              </a:spcBef>
              <a:spcAft>
                <a:spcPts val="0"/>
              </a:spcAft>
              <a:buNone/>
            </a:pPr>
            <a:r>
              <a:t/>
            </a:r>
            <a:endParaRPr/>
          </a:p>
        </p:txBody>
      </p:sp>
      <p:sp>
        <p:nvSpPr>
          <p:cNvPr id="43" name="Google Shape;43;p13"/>
          <p:cNvSpPr txBox="1"/>
          <p:nvPr>
            <p:ph idx="1" type="subTitle"/>
          </p:nvPr>
        </p:nvSpPr>
        <p:spPr>
          <a:xfrm>
            <a:off x="457200" y="3145675"/>
            <a:ext cx="41148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Anomaly detection of fraudulent transactions</a:t>
            </a:r>
            <a:endParaRPr b="1" i="1" sz="2300">
              <a:latin typeface="Arial"/>
              <a:ea typeface="Arial"/>
              <a:cs typeface="Arial"/>
              <a:sym typeface="Arial"/>
            </a:endParaRPr>
          </a:p>
          <a:p>
            <a:pPr indent="0" lvl="0" marL="0" rtl="0" algn="l">
              <a:spcBef>
                <a:spcPts val="0"/>
              </a:spcBef>
              <a:spcAft>
                <a:spcPts val="0"/>
              </a:spcAft>
              <a:buNone/>
            </a:pPr>
            <a:r>
              <a:t/>
            </a:r>
            <a:endParaRPr/>
          </a:p>
        </p:txBody>
      </p:sp>
      <p:grpSp>
        <p:nvGrpSpPr>
          <p:cNvPr id="44" name="Google Shape;44;p13"/>
          <p:cNvGrpSpPr/>
          <p:nvPr/>
        </p:nvGrpSpPr>
        <p:grpSpPr>
          <a:xfrm>
            <a:off x="4583401" y="-1175"/>
            <a:ext cx="4273500" cy="4733251"/>
            <a:chOff x="4431001" y="-1175"/>
            <a:chExt cx="4273500" cy="4733251"/>
          </a:xfrm>
        </p:grpSpPr>
        <p:sp>
          <p:nvSpPr>
            <p:cNvPr id="45" name="Google Shape;45;p13"/>
            <p:cNvSpPr/>
            <p:nvPr/>
          </p:nvSpPr>
          <p:spPr>
            <a:xfrm>
              <a:off x="4431001" y="435152"/>
              <a:ext cx="4273500" cy="42732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290100" y="2379308"/>
              <a:ext cx="390811" cy="686966"/>
            </a:xfrm>
            <a:custGeom>
              <a:rect b="b" l="l" r="r" t="t"/>
              <a:pathLst>
                <a:path extrusionOk="0" h="10172" w="5787">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7252552" y="1776448"/>
              <a:ext cx="298629" cy="1134858"/>
            </a:xfrm>
            <a:custGeom>
              <a:rect b="b" l="l" r="r" t="t"/>
              <a:pathLst>
                <a:path extrusionOk="0" h="16804" w="4422">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6196150" y="3679640"/>
              <a:ext cx="58753" cy="833044"/>
            </a:xfrm>
            <a:custGeom>
              <a:rect b="b" l="l" r="r" t="t"/>
              <a:pathLst>
                <a:path extrusionOk="0" h="12335" w="870">
                  <a:moveTo>
                    <a:pt x="0" y="1"/>
                  </a:moveTo>
                  <a:lnTo>
                    <a:pt x="0" y="12335"/>
                  </a:lnTo>
                  <a:lnTo>
                    <a:pt x="870" y="12335"/>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6225459" y="4497928"/>
              <a:ext cx="292146" cy="192542"/>
            </a:xfrm>
            <a:custGeom>
              <a:rect b="b" l="l" r="r" t="t"/>
              <a:pathLst>
                <a:path extrusionOk="0" h="2851" w="4326">
                  <a:moveTo>
                    <a:pt x="1" y="0"/>
                  </a:moveTo>
                  <a:lnTo>
                    <a:pt x="1" y="1377"/>
                  </a:lnTo>
                  <a:lnTo>
                    <a:pt x="3794" y="2851"/>
                  </a:lnTo>
                  <a:lnTo>
                    <a:pt x="4326" y="2597"/>
                  </a:lnTo>
                  <a:lnTo>
                    <a:pt x="4326" y="2017"/>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6459592" y="4614556"/>
              <a:ext cx="116764" cy="117511"/>
            </a:xfrm>
            <a:custGeom>
              <a:rect b="b" l="l" r="r" t="t"/>
              <a:pathLst>
                <a:path extrusionOk="0" h="1740" w="1729">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5933451" y="4497928"/>
              <a:ext cx="292078" cy="192542"/>
            </a:xfrm>
            <a:custGeom>
              <a:rect b="b" l="l" r="r" t="t"/>
              <a:pathLst>
                <a:path extrusionOk="0" h="2851" w="4325">
                  <a:moveTo>
                    <a:pt x="4325" y="0"/>
                  </a:moveTo>
                  <a:lnTo>
                    <a:pt x="0" y="2017"/>
                  </a:lnTo>
                  <a:lnTo>
                    <a:pt x="0" y="2597"/>
                  </a:lnTo>
                  <a:lnTo>
                    <a:pt x="532" y="2851"/>
                  </a:lnTo>
                  <a:lnTo>
                    <a:pt x="4325" y="1377"/>
                  </a:lnTo>
                  <a:lnTo>
                    <a:pt x="43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5874698" y="4614556"/>
              <a:ext cx="117574" cy="117511"/>
            </a:xfrm>
            <a:custGeom>
              <a:rect b="b" l="l" r="r" t="t"/>
              <a:pathLst>
                <a:path extrusionOk="0" h="1740" w="1741">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6166773" y="3765339"/>
              <a:ext cx="117507" cy="335379"/>
            </a:xfrm>
            <a:custGeom>
              <a:rect b="b" l="l" r="r" t="t"/>
              <a:pathLst>
                <a:path extrusionOk="0" h="4966" w="1740">
                  <a:moveTo>
                    <a:pt x="0" y="0"/>
                  </a:moveTo>
                  <a:lnTo>
                    <a:pt x="0" y="4965"/>
                  </a:lnTo>
                  <a:lnTo>
                    <a:pt x="1740" y="4965"/>
                  </a:lnTo>
                  <a:lnTo>
                    <a:pt x="1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6273609" y="3970096"/>
              <a:ext cx="35995" cy="34308"/>
            </a:xfrm>
            <a:custGeom>
              <a:rect b="b" l="l" r="r" t="t"/>
              <a:pathLst>
                <a:path extrusionOk="0" h="508" w="533">
                  <a:moveTo>
                    <a:pt x="1" y="0"/>
                  </a:moveTo>
                  <a:lnTo>
                    <a:pt x="1" y="508"/>
                  </a:lnTo>
                  <a:lnTo>
                    <a:pt x="532" y="508"/>
                  </a:lnTo>
                  <a:lnTo>
                    <a:pt x="5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307915" y="3954564"/>
              <a:ext cx="16343" cy="66184"/>
            </a:xfrm>
            <a:custGeom>
              <a:rect b="b" l="l" r="r" t="t"/>
              <a:pathLst>
                <a:path extrusionOk="0" h="980" w="242">
                  <a:moveTo>
                    <a:pt x="0" y="1"/>
                  </a:moveTo>
                  <a:lnTo>
                    <a:pt x="0" y="979"/>
                  </a:lnTo>
                  <a:lnTo>
                    <a:pt x="242" y="979"/>
                  </a:lnTo>
                  <a:lnTo>
                    <a:pt x="2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396125" y="3098863"/>
              <a:ext cx="104473" cy="1626783"/>
            </a:xfrm>
            <a:custGeom>
              <a:rect b="b" l="l" r="r" t="t"/>
              <a:pathLst>
                <a:path extrusionOk="0" h="24088" w="1547">
                  <a:moveTo>
                    <a:pt x="1" y="0"/>
                  </a:moveTo>
                  <a:lnTo>
                    <a:pt x="1" y="24087"/>
                  </a:lnTo>
                  <a:lnTo>
                    <a:pt x="1547" y="24087"/>
                  </a:lnTo>
                  <a:lnTo>
                    <a:pt x="1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294814" y="3494467"/>
              <a:ext cx="1459512" cy="1060637"/>
            </a:xfrm>
            <a:custGeom>
              <a:rect b="b" l="l" r="r" t="t"/>
              <a:pathLst>
                <a:path extrusionOk="0" h="15705" w="21612">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680840" y="4384474"/>
              <a:ext cx="562141" cy="341119"/>
            </a:xfrm>
            <a:custGeom>
              <a:rect b="b" l="l" r="r" t="t"/>
              <a:pathLst>
                <a:path extrusionOk="0" h="5051" w="8324">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902453" y="3246489"/>
              <a:ext cx="1256375" cy="1196855"/>
            </a:xfrm>
            <a:custGeom>
              <a:rect b="b" l="l" r="r" t="t"/>
              <a:pathLst>
                <a:path extrusionOk="0" h="17722" w="18604">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686432" y="4388593"/>
              <a:ext cx="373657" cy="343483"/>
            </a:xfrm>
            <a:custGeom>
              <a:rect b="b" l="l" r="r" t="t"/>
              <a:pathLst>
                <a:path extrusionOk="0" h="5086" w="5533">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616118" y="2185963"/>
              <a:ext cx="257839" cy="1542770"/>
            </a:xfrm>
            <a:custGeom>
              <a:rect b="b" l="l" r="r" t="t"/>
              <a:pathLst>
                <a:path extrusionOk="0" h="22844" w="3818">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762932" y="3633989"/>
              <a:ext cx="932489" cy="238263"/>
            </a:xfrm>
            <a:custGeom>
              <a:rect b="b" l="l" r="r" t="t"/>
              <a:pathLst>
                <a:path extrusionOk="0" h="3528" w="13808">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64064" y="1939606"/>
              <a:ext cx="347590" cy="514009"/>
            </a:xfrm>
            <a:custGeom>
              <a:rect b="b" l="l" r="r" t="t"/>
              <a:pathLst>
                <a:path extrusionOk="0" h="7611" w="5147">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420491" y="1942847"/>
              <a:ext cx="439772" cy="505905"/>
            </a:xfrm>
            <a:custGeom>
              <a:rect b="b" l="l" r="r" t="t"/>
              <a:pathLst>
                <a:path extrusionOk="0" h="7491" w="6512">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548532" y="2245527"/>
              <a:ext cx="66992" cy="71857"/>
            </a:xfrm>
            <a:custGeom>
              <a:rect b="b" l="l" r="r" t="t"/>
              <a:pathLst>
                <a:path extrusionOk="0" h="1064" w="992">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923658" y="2185153"/>
              <a:ext cx="722057" cy="1113652"/>
            </a:xfrm>
            <a:custGeom>
              <a:rect b="b" l="l" r="r" t="t"/>
              <a:pathLst>
                <a:path extrusionOk="0" h="16490" w="10692">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53493" y="3245678"/>
              <a:ext cx="740832" cy="137906"/>
            </a:xfrm>
            <a:custGeom>
              <a:rect b="b" l="l" r="r" t="t"/>
              <a:pathLst>
                <a:path extrusionOk="0" h="2042" w="1097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933451" y="3334618"/>
              <a:ext cx="293766" cy="371240"/>
            </a:xfrm>
            <a:custGeom>
              <a:rect b="b" l="l" r="r" t="t"/>
              <a:pathLst>
                <a:path extrusionOk="0" h="5497" w="435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379702" y="2370326"/>
              <a:ext cx="1008328" cy="697637"/>
            </a:xfrm>
            <a:custGeom>
              <a:rect b="b" l="l" r="r" t="t"/>
              <a:pathLst>
                <a:path extrusionOk="0" h="10330" w="14931">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632541" y="3047471"/>
              <a:ext cx="1630842" cy="103666"/>
            </a:xfrm>
            <a:custGeom>
              <a:rect b="b" l="l" r="r" t="t"/>
              <a:pathLst>
                <a:path extrusionOk="0" h="1535" w="24149">
                  <a:moveTo>
                    <a:pt x="1" y="0"/>
                  </a:moveTo>
                  <a:lnTo>
                    <a:pt x="1" y="1534"/>
                  </a:lnTo>
                  <a:lnTo>
                    <a:pt x="24149" y="1534"/>
                  </a:lnTo>
                  <a:lnTo>
                    <a:pt x="241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244381" y="4699376"/>
              <a:ext cx="407964" cy="26204"/>
            </a:xfrm>
            <a:custGeom>
              <a:rect b="b" l="l" r="r" t="t"/>
              <a:pathLst>
                <a:path extrusionOk="0" h="388" w="6041">
                  <a:moveTo>
                    <a:pt x="1" y="1"/>
                  </a:moveTo>
                  <a:lnTo>
                    <a:pt x="1" y="387"/>
                  </a:lnTo>
                  <a:lnTo>
                    <a:pt x="6041" y="387"/>
                  </a:lnTo>
                  <a:lnTo>
                    <a:pt x="60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263817" y="1866198"/>
              <a:ext cx="607860" cy="454443"/>
            </a:xfrm>
            <a:custGeom>
              <a:rect b="b" l="l" r="r" t="t"/>
              <a:pathLst>
                <a:path extrusionOk="0" h="6729" w="9001">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686406" y="3177551"/>
              <a:ext cx="665803" cy="822441"/>
            </a:xfrm>
            <a:custGeom>
              <a:rect b="b" l="l" r="r" t="t"/>
              <a:pathLst>
                <a:path extrusionOk="0" h="12178" w="9859">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596724" y="3758396"/>
              <a:ext cx="845980" cy="753893"/>
            </a:xfrm>
            <a:custGeom>
              <a:rect b="b" l="l" r="r" t="t"/>
              <a:pathLst>
                <a:path extrusionOk="0" h="11163" w="12527">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934451" y="4006374"/>
              <a:ext cx="170520" cy="170593"/>
            </a:xfrm>
            <a:custGeom>
              <a:rect b="b" l="l" r="r" t="t"/>
              <a:pathLst>
                <a:path extrusionOk="0" h="2526" w="2525">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992326" y="4130431"/>
              <a:ext cx="53958" cy="152562"/>
            </a:xfrm>
            <a:custGeom>
              <a:rect b="b" l="l" r="r" t="t"/>
              <a:pathLst>
                <a:path extrusionOk="0" h="2259" w="799">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946692" y="411475"/>
              <a:ext cx="79210" cy="556615"/>
            </a:xfrm>
            <a:custGeom>
              <a:rect b="b" l="l" r="r" t="t"/>
              <a:pathLst>
                <a:path extrusionOk="0" h="10112" w="1439">
                  <a:moveTo>
                    <a:pt x="822" y="303"/>
                  </a:moveTo>
                  <a:lnTo>
                    <a:pt x="907" y="327"/>
                  </a:lnTo>
                  <a:lnTo>
                    <a:pt x="967" y="363"/>
                  </a:lnTo>
                  <a:lnTo>
                    <a:pt x="1028" y="411"/>
                  </a:lnTo>
                  <a:lnTo>
                    <a:pt x="1076" y="472"/>
                  </a:lnTo>
                  <a:lnTo>
                    <a:pt x="1112" y="532"/>
                  </a:lnTo>
                  <a:lnTo>
                    <a:pt x="1136" y="605"/>
                  </a:lnTo>
                  <a:lnTo>
                    <a:pt x="1136" y="689"/>
                  </a:lnTo>
                  <a:lnTo>
                    <a:pt x="1136" y="762"/>
                  </a:lnTo>
                  <a:lnTo>
                    <a:pt x="1112" y="834"/>
                  </a:lnTo>
                  <a:lnTo>
                    <a:pt x="1076" y="907"/>
                  </a:lnTo>
                  <a:lnTo>
                    <a:pt x="1028" y="967"/>
                  </a:lnTo>
                  <a:lnTo>
                    <a:pt x="967" y="1015"/>
                  </a:lnTo>
                  <a:lnTo>
                    <a:pt x="907" y="1052"/>
                  </a:lnTo>
                  <a:lnTo>
                    <a:pt x="822" y="1076"/>
                  </a:lnTo>
                  <a:lnTo>
                    <a:pt x="665" y="1076"/>
                  </a:lnTo>
                  <a:lnTo>
                    <a:pt x="593" y="1052"/>
                  </a:lnTo>
                  <a:lnTo>
                    <a:pt x="532" y="1015"/>
                  </a:lnTo>
                  <a:lnTo>
                    <a:pt x="472" y="967"/>
                  </a:lnTo>
                  <a:lnTo>
                    <a:pt x="424" y="907"/>
                  </a:lnTo>
                  <a:lnTo>
                    <a:pt x="387" y="834"/>
                  </a:lnTo>
                  <a:lnTo>
                    <a:pt x="363" y="762"/>
                  </a:lnTo>
                  <a:lnTo>
                    <a:pt x="363" y="689"/>
                  </a:lnTo>
                  <a:lnTo>
                    <a:pt x="363" y="605"/>
                  </a:lnTo>
                  <a:lnTo>
                    <a:pt x="387" y="532"/>
                  </a:lnTo>
                  <a:lnTo>
                    <a:pt x="424" y="472"/>
                  </a:lnTo>
                  <a:lnTo>
                    <a:pt x="472" y="411"/>
                  </a:lnTo>
                  <a:lnTo>
                    <a:pt x="532" y="363"/>
                  </a:lnTo>
                  <a:lnTo>
                    <a:pt x="593" y="327"/>
                  </a:lnTo>
                  <a:lnTo>
                    <a:pt x="665" y="303"/>
                  </a:lnTo>
                  <a:close/>
                  <a:moveTo>
                    <a:pt x="750" y="1"/>
                  </a:moveTo>
                  <a:lnTo>
                    <a:pt x="605" y="13"/>
                  </a:lnTo>
                  <a:lnTo>
                    <a:pt x="484" y="49"/>
                  </a:lnTo>
                  <a:lnTo>
                    <a:pt x="363" y="109"/>
                  </a:lnTo>
                  <a:lnTo>
                    <a:pt x="254" y="194"/>
                  </a:lnTo>
                  <a:lnTo>
                    <a:pt x="170" y="303"/>
                  </a:lnTo>
                  <a:lnTo>
                    <a:pt x="109" y="423"/>
                  </a:lnTo>
                  <a:lnTo>
                    <a:pt x="73" y="544"/>
                  </a:lnTo>
                  <a:lnTo>
                    <a:pt x="61" y="689"/>
                  </a:lnTo>
                  <a:lnTo>
                    <a:pt x="61" y="798"/>
                  </a:lnTo>
                  <a:lnTo>
                    <a:pt x="97" y="907"/>
                  </a:lnTo>
                  <a:lnTo>
                    <a:pt x="134" y="1015"/>
                  </a:lnTo>
                  <a:lnTo>
                    <a:pt x="194" y="1100"/>
                  </a:lnTo>
                  <a:lnTo>
                    <a:pt x="266" y="1184"/>
                  </a:lnTo>
                  <a:lnTo>
                    <a:pt x="351" y="1257"/>
                  </a:lnTo>
                  <a:lnTo>
                    <a:pt x="448" y="1305"/>
                  </a:lnTo>
                  <a:lnTo>
                    <a:pt x="556" y="1354"/>
                  </a:lnTo>
                  <a:lnTo>
                    <a:pt x="556" y="8505"/>
                  </a:lnTo>
                  <a:lnTo>
                    <a:pt x="544" y="8662"/>
                  </a:lnTo>
                  <a:lnTo>
                    <a:pt x="520" y="8831"/>
                  </a:lnTo>
                  <a:lnTo>
                    <a:pt x="484" y="9024"/>
                  </a:lnTo>
                  <a:lnTo>
                    <a:pt x="411" y="9242"/>
                  </a:lnTo>
                  <a:lnTo>
                    <a:pt x="375" y="9363"/>
                  </a:lnTo>
                  <a:lnTo>
                    <a:pt x="315" y="9471"/>
                  </a:lnTo>
                  <a:lnTo>
                    <a:pt x="254" y="9592"/>
                  </a:lnTo>
                  <a:lnTo>
                    <a:pt x="182" y="9701"/>
                  </a:lnTo>
                  <a:lnTo>
                    <a:pt x="97" y="9822"/>
                  </a:lnTo>
                  <a:lnTo>
                    <a:pt x="1" y="9930"/>
                  </a:lnTo>
                  <a:lnTo>
                    <a:pt x="363" y="10111"/>
                  </a:lnTo>
                  <a:lnTo>
                    <a:pt x="460" y="9979"/>
                  </a:lnTo>
                  <a:lnTo>
                    <a:pt x="544" y="9846"/>
                  </a:lnTo>
                  <a:lnTo>
                    <a:pt x="629" y="9713"/>
                  </a:lnTo>
                  <a:lnTo>
                    <a:pt x="689" y="9568"/>
                  </a:lnTo>
                  <a:lnTo>
                    <a:pt x="750" y="9435"/>
                  </a:lnTo>
                  <a:lnTo>
                    <a:pt x="798" y="9302"/>
                  </a:lnTo>
                  <a:lnTo>
                    <a:pt x="870" y="9048"/>
                  </a:lnTo>
                  <a:lnTo>
                    <a:pt x="907" y="8831"/>
                  </a:lnTo>
                  <a:lnTo>
                    <a:pt x="931" y="8662"/>
                  </a:lnTo>
                  <a:lnTo>
                    <a:pt x="943" y="8505"/>
                  </a:lnTo>
                  <a:lnTo>
                    <a:pt x="943" y="1354"/>
                  </a:lnTo>
                  <a:lnTo>
                    <a:pt x="1052" y="1305"/>
                  </a:lnTo>
                  <a:lnTo>
                    <a:pt x="1148" y="1257"/>
                  </a:lnTo>
                  <a:lnTo>
                    <a:pt x="1233" y="1184"/>
                  </a:lnTo>
                  <a:lnTo>
                    <a:pt x="1305" y="1100"/>
                  </a:lnTo>
                  <a:lnTo>
                    <a:pt x="1366" y="1015"/>
                  </a:lnTo>
                  <a:lnTo>
                    <a:pt x="1402" y="907"/>
                  </a:lnTo>
                  <a:lnTo>
                    <a:pt x="1438" y="798"/>
                  </a:lnTo>
                  <a:lnTo>
                    <a:pt x="1438" y="689"/>
                  </a:lnTo>
                  <a:lnTo>
                    <a:pt x="1426" y="544"/>
                  </a:lnTo>
                  <a:lnTo>
                    <a:pt x="1390" y="423"/>
                  </a:lnTo>
                  <a:lnTo>
                    <a:pt x="1330" y="303"/>
                  </a:lnTo>
                  <a:lnTo>
                    <a:pt x="1245" y="194"/>
                  </a:lnTo>
                  <a:lnTo>
                    <a:pt x="1136" y="109"/>
                  </a:lnTo>
                  <a:lnTo>
                    <a:pt x="1015" y="49"/>
                  </a:lnTo>
                  <a:lnTo>
                    <a:pt x="895" y="13"/>
                  </a:lnTo>
                  <a:lnTo>
                    <a:pt x="7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333696" y="932108"/>
              <a:ext cx="1139707" cy="708209"/>
            </a:xfrm>
            <a:custGeom>
              <a:rect b="b" l="l" r="r" t="t"/>
              <a:pathLst>
                <a:path extrusionOk="0" h="12866" w="20705">
                  <a:moveTo>
                    <a:pt x="1075" y="0"/>
                  </a:moveTo>
                  <a:lnTo>
                    <a:pt x="966" y="12"/>
                  </a:lnTo>
                  <a:lnTo>
                    <a:pt x="858" y="24"/>
                  </a:lnTo>
                  <a:lnTo>
                    <a:pt x="761" y="48"/>
                  </a:lnTo>
                  <a:lnTo>
                    <a:pt x="664" y="85"/>
                  </a:lnTo>
                  <a:lnTo>
                    <a:pt x="568" y="133"/>
                  </a:lnTo>
                  <a:lnTo>
                    <a:pt x="483" y="181"/>
                  </a:lnTo>
                  <a:lnTo>
                    <a:pt x="399" y="254"/>
                  </a:lnTo>
                  <a:lnTo>
                    <a:pt x="326" y="314"/>
                  </a:lnTo>
                  <a:lnTo>
                    <a:pt x="254" y="399"/>
                  </a:lnTo>
                  <a:lnTo>
                    <a:pt x="193" y="471"/>
                  </a:lnTo>
                  <a:lnTo>
                    <a:pt x="133" y="568"/>
                  </a:lnTo>
                  <a:lnTo>
                    <a:pt x="97" y="652"/>
                  </a:lnTo>
                  <a:lnTo>
                    <a:pt x="60" y="761"/>
                  </a:lnTo>
                  <a:lnTo>
                    <a:pt x="24" y="858"/>
                  </a:lnTo>
                  <a:lnTo>
                    <a:pt x="12" y="967"/>
                  </a:lnTo>
                  <a:lnTo>
                    <a:pt x="12" y="1075"/>
                  </a:lnTo>
                  <a:lnTo>
                    <a:pt x="0" y="11778"/>
                  </a:lnTo>
                  <a:lnTo>
                    <a:pt x="0" y="11887"/>
                  </a:lnTo>
                  <a:lnTo>
                    <a:pt x="24" y="11995"/>
                  </a:lnTo>
                  <a:lnTo>
                    <a:pt x="48" y="12092"/>
                  </a:lnTo>
                  <a:lnTo>
                    <a:pt x="85" y="12189"/>
                  </a:lnTo>
                  <a:lnTo>
                    <a:pt x="133" y="12285"/>
                  </a:lnTo>
                  <a:lnTo>
                    <a:pt x="181" y="12370"/>
                  </a:lnTo>
                  <a:lnTo>
                    <a:pt x="242" y="12455"/>
                  </a:lnTo>
                  <a:lnTo>
                    <a:pt x="314" y="12539"/>
                  </a:lnTo>
                  <a:lnTo>
                    <a:pt x="387" y="12599"/>
                  </a:lnTo>
                  <a:lnTo>
                    <a:pt x="471" y="12660"/>
                  </a:lnTo>
                  <a:lnTo>
                    <a:pt x="556" y="12720"/>
                  </a:lnTo>
                  <a:lnTo>
                    <a:pt x="652" y="12769"/>
                  </a:lnTo>
                  <a:lnTo>
                    <a:pt x="749" y="12805"/>
                  </a:lnTo>
                  <a:lnTo>
                    <a:pt x="858" y="12829"/>
                  </a:lnTo>
                  <a:lnTo>
                    <a:pt x="954" y="12841"/>
                  </a:lnTo>
                  <a:lnTo>
                    <a:pt x="1063" y="12853"/>
                  </a:lnTo>
                  <a:lnTo>
                    <a:pt x="19618" y="12865"/>
                  </a:lnTo>
                  <a:lnTo>
                    <a:pt x="19727" y="12853"/>
                  </a:lnTo>
                  <a:lnTo>
                    <a:pt x="19835" y="12841"/>
                  </a:lnTo>
                  <a:lnTo>
                    <a:pt x="19944" y="12817"/>
                  </a:lnTo>
                  <a:lnTo>
                    <a:pt x="20041" y="12781"/>
                  </a:lnTo>
                  <a:lnTo>
                    <a:pt x="20125" y="12732"/>
                  </a:lnTo>
                  <a:lnTo>
                    <a:pt x="20222" y="12684"/>
                  </a:lnTo>
                  <a:lnTo>
                    <a:pt x="20306" y="12612"/>
                  </a:lnTo>
                  <a:lnTo>
                    <a:pt x="20379" y="12551"/>
                  </a:lnTo>
                  <a:lnTo>
                    <a:pt x="20451" y="12467"/>
                  </a:lnTo>
                  <a:lnTo>
                    <a:pt x="20512" y="12394"/>
                  </a:lnTo>
                  <a:lnTo>
                    <a:pt x="20560" y="12297"/>
                  </a:lnTo>
                  <a:lnTo>
                    <a:pt x="20608" y="12213"/>
                  </a:lnTo>
                  <a:lnTo>
                    <a:pt x="20645" y="12104"/>
                  </a:lnTo>
                  <a:lnTo>
                    <a:pt x="20669" y="12008"/>
                  </a:lnTo>
                  <a:lnTo>
                    <a:pt x="20681" y="11899"/>
                  </a:lnTo>
                  <a:lnTo>
                    <a:pt x="20693" y="11790"/>
                  </a:lnTo>
                  <a:lnTo>
                    <a:pt x="20705" y="1087"/>
                  </a:lnTo>
                  <a:lnTo>
                    <a:pt x="20693" y="979"/>
                  </a:lnTo>
                  <a:lnTo>
                    <a:pt x="20681" y="870"/>
                  </a:lnTo>
                  <a:lnTo>
                    <a:pt x="20657" y="773"/>
                  </a:lnTo>
                  <a:lnTo>
                    <a:pt x="20620" y="677"/>
                  </a:lnTo>
                  <a:lnTo>
                    <a:pt x="20572" y="580"/>
                  </a:lnTo>
                  <a:lnTo>
                    <a:pt x="20512" y="495"/>
                  </a:lnTo>
                  <a:lnTo>
                    <a:pt x="20451" y="411"/>
                  </a:lnTo>
                  <a:lnTo>
                    <a:pt x="20391" y="326"/>
                  </a:lnTo>
                  <a:lnTo>
                    <a:pt x="20306" y="266"/>
                  </a:lnTo>
                  <a:lnTo>
                    <a:pt x="20234" y="206"/>
                  </a:lnTo>
                  <a:lnTo>
                    <a:pt x="20137" y="145"/>
                  </a:lnTo>
                  <a:lnTo>
                    <a:pt x="20041" y="97"/>
                  </a:lnTo>
                  <a:lnTo>
                    <a:pt x="19944" y="61"/>
                  </a:lnTo>
                  <a:lnTo>
                    <a:pt x="19847" y="36"/>
                  </a:lnTo>
                  <a:lnTo>
                    <a:pt x="19739" y="24"/>
                  </a:lnTo>
                  <a:lnTo>
                    <a:pt x="19630" y="12"/>
                  </a:lnTo>
                  <a:lnTo>
                    <a:pt x="13880" y="12"/>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110274" y="1048464"/>
              <a:ext cx="157649" cy="156933"/>
            </a:xfrm>
            <a:custGeom>
              <a:rect b="b" l="l" r="r" t="t"/>
              <a:pathLst>
                <a:path extrusionOk="0" h="2851" w="2864">
                  <a:moveTo>
                    <a:pt x="1438" y="0"/>
                  </a:moveTo>
                  <a:lnTo>
                    <a:pt x="1293" y="12"/>
                  </a:lnTo>
                  <a:lnTo>
                    <a:pt x="1148" y="24"/>
                  </a:lnTo>
                  <a:lnTo>
                    <a:pt x="1015" y="61"/>
                  </a:lnTo>
                  <a:lnTo>
                    <a:pt x="882" y="109"/>
                  </a:lnTo>
                  <a:lnTo>
                    <a:pt x="749" y="169"/>
                  </a:lnTo>
                  <a:lnTo>
                    <a:pt x="641" y="242"/>
                  </a:lnTo>
                  <a:lnTo>
                    <a:pt x="532" y="326"/>
                  </a:lnTo>
                  <a:lnTo>
                    <a:pt x="423" y="423"/>
                  </a:lnTo>
                  <a:lnTo>
                    <a:pt x="327" y="520"/>
                  </a:lnTo>
                  <a:lnTo>
                    <a:pt x="254" y="628"/>
                  </a:lnTo>
                  <a:lnTo>
                    <a:pt x="182" y="749"/>
                  </a:lnTo>
                  <a:lnTo>
                    <a:pt x="121" y="870"/>
                  </a:lnTo>
                  <a:lnTo>
                    <a:pt x="73" y="1003"/>
                  </a:lnTo>
                  <a:lnTo>
                    <a:pt x="37" y="1136"/>
                  </a:lnTo>
                  <a:lnTo>
                    <a:pt x="12" y="1281"/>
                  </a:lnTo>
                  <a:lnTo>
                    <a:pt x="0" y="1426"/>
                  </a:lnTo>
                  <a:lnTo>
                    <a:pt x="12" y="1571"/>
                  </a:lnTo>
                  <a:lnTo>
                    <a:pt x="37" y="1715"/>
                  </a:lnTo>
                  <a:lnTo>
                    <a:pt x="73" y="1848"/>
                  </a:lnTo>
                  <a:lnTo>
                    <a:pt x="121" y="1981"/>
                  </a:lnTo>
                  <a:lnTo>
                    <a:pt x="182" y="2102"/>
                  </a:lnTo>
                  <a:lnTo>
                    <a:pt x="254" y="2223"/>
                  </a:lnTo>
                  <a:lnTo>
                    <a:pt x="327" y="2332"/>
                  </a:lnTo>
                  <a:lnTo>
                    <a:pt x="423" y="2440"/>
                  </a:lnTo>
                  <a:lnTo>
                    <a:pt x="520" y="2525"/>
                  </a:lnTo>
                  <a:lnTo>
                    <a:pt x="629" y="2609"/>
                  </a:lnTo>
                  <a:lnTo>
                    <a:pt x="749" y="2682"/>
                  </a:lnTo>
                  <a:lnTo>
                    <a:pt x="882" y="2742"/>
                  </a:lnTo>
                  <a:lnTo>
                    <a:pt x="1003" y="2791"/>
                  </a:lnTo>
                  <a:lnTo>
                    <a:pt x="1148" y="2827"/>
                  </a:lnTo>
                  <a:lnTo>
                    <a:pt x="1281" y="2851"/>
                  </a:lnTo>
                  <a:lnTo>
                    <a:pt x="1583" y="2851"/>
                  </a:lnTo>
                  <a:lnTo>
                    <a:pt x="1716" y="2827"/>
                  </a:lnTo>
                  <a:lnTo>
                    <a:pt x="1861" y="2791"/>
                  </a:lnTo>
                  <a:lnTo>
                    <a:pt x="1994" y="2742"/>
                  </a:lnTo>
                  <a:lnTo>
                    <a:pt x="2114" y="2682"/>
                  </a:lnTo>
                  <a:lnTo>
                    <a:pt x="2235" y="2609"/>
                  </a:lnTo>
                  <a:lnTo>
                    <a:pt x="2344" y="2525"/>
                  </a:lnTo>
                  <a:lnTo>
                    <a:pt x="2441" y="2440"/>
                  </a:lnTo>
                  <a:lnTo>
                    <a:pt x="2537" y="2332"/>
                  </a:lnTo>
                  <a:lnTo>
                    <a:pt x="2622" y="2223"/>
                  </a:lnTo>
                  <a:lnTo>
                    <a:pt x="2682" y="2114"/>
                  </a:lnTo>
                  <a:lnTo>
                    <a:pt x="2743" y="1981"/>
                  </a:lnTo>
                  <a:lnTo>
                    <a:pt x="2791" y="1848"/>
                  </a:lnTo>
                  <a:lnTo>
                    <a:pt x="2827" y="1715"/>
                  </a:lnTo>
                  <a:lnTo>
                    <a:pt x="2851" y="1571"/>
                  </a:lnTo>
                  <a:lnTo>
                    <a:pt x="2863" y="1426"/>
                  </a:lnTo>
                  <a:lnTo>
                    <a:pt x="2851" y="1281"/>
                  </a:lnTo>
                  <a:lnTo>
                    <a:pt x="2827" y="1136"/>
                  </a:lnTo>
                  <a:lnTo>
                    <a:pt x="2791" y="1003"/>
                  </a:lnTo>
                  <a:lnTo>
                    <a:pt x="2743" y="870"/>
                  </a:lnTo>
                  <a:lnTo>
                    <a:pt x="2694" y="749"/>
                  </a:lnTo>
                  <a:lnTo>
                    <a:pt x="2622" y="628"/>
                  </a:lnTo>
                  <a:lnTo>
                    <a:pt x="2537" y="520"/>
                  </a:lnTo>
                  <a:lnTo>
                    <a:pt x="2441" y="423"/>
                  </a:lnTo>
                  <a:lnTo>
                    <a:pt x="2344" y="326"/>
                  </a:lnTo>
                  <a:lnTo>
                    <a:pt x="2235" y="242"/>
                  </a:lnTo>
                  <a:lnTo>
                    <a:pt x="2114" y="169"/>
                  </a:lnTo>
                  <a:lnTo>
                    <a:pt x="1994" y="109"/>
                  </a:lnTo>
                  <a:lnTo>
                    <a:pt x="1861" y="61"/>
                  </a:lnTo>
                  <a:lnTo>
                    <a:pt x="1716" y="24"/>
                  </a:lnTo>
                  <a:lnTo>
                    <a:pt x="1583" y="12"/>
                  </a:lnTo>
                  <a:lnTo>
                    <a:pt x="1438"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8237255" y="1048464"/>
              <a:ext cx="156988" cy="156933"/>
            </a:xfrm>
            <a:custGeom>
              <a:rect b="b" l="l" r="r" t="t"/>
              <a:pathLst>
                <a:path extrusionOk="0" h="2851" w="2852">
                  <a:moveTo>
                    <a:pt x="1426" y="0"/>
                  </a:moveTo>
                  <a:lnTo>
                    <a:pt x="1281" y="12"/>
                  </a:lnTo>
                  <a:lnTo>
                    <a:pt x="1136" y="36"/>
                  </a:lnTo>
                  <a:lnTo>
                    <a:pt x="1003" y="61"/>
                  </a:lnTo>
                  <a:lnTo>
                    <a:pt x="870" y="109"/>
                  </a:lnTo>
                  <a:lnTo>
                    <a:pt x="750" y="169"/>
                  </a:lnTo>
                  <a:lnTo>
                    <a:pt x="629" y="242"/>
                  </a:lnTo>
                  <a:lnTo>
                    <a:pt x="520" y="326"/>
                  </a:lnTo>
                  <a:lnTo>
                    <a:pt x="423" y="423"/>
                  </a:lnTo>
                  <a:lnTo>
                    <a:pt x="327" y="520"/>
                  </a:lnTo>
                  <a:lnTo>
                    <a:pt x="242" y="628"/>
                  </a:lnTo>
                  <a:lnTo>
                    <a:pt x="170" y="749"/>
                  </a:lnTo>
                  <a:lnTo>
                    <a:pt x="109" y="870"/>
                  </a:lnTo>
                  <a:lnTo>
                    <a:pt x="61" y="1003"/>
                  </a:lnTo>
                  <a:lnTo>
                    <a:pt x="25" y="1136"/>
                  </a:lnTo>
                  <a:lnTo>
                    <a:pt x="13" y="1281"/>
                  </a:lnTo>
                  <a:lnTo>
                    <a:pt x="1" y="1426"/>
                  </a:lnTo>
                  <a:lnTo>
                    <a:pt x="13" y="1571"/>
                  </a:lnTo>
                  <a:lnTo>
                    <a:pt x="25" y="1715"/>
                  </a:lnTo>
                  <a:lnTo>
                    <a:pt x="61" y="1848"/>
                  </a:lnTo>
                  <a:lnTo>
                    <a:pt x="109" y="1981"/>
                  </a:lnTo>
                  <a:lnTo>
                    <a:pt x="170" y="2114"/>
                  </a:lnTo>
                  <a:lnTo>
                    <a:pt x="242" y="2223"/>
                  </a:lnTo>
                  <a:lnTo>
                    <a:pt x="327" y="2332"/>
                  </a:lnTo>
                  <a:lnTo>
                    <a:pt x="423" y="2440"/>
                  </a:lnTo>
                  <a:lnTo>
                    <a:pt x="520" y="2525"/>
                  </a:lnTo>
                  <a:lnTo>
                    <a:pt x="629" y="2609"/>
                  </a:lnTo>
                  <a:lnTo>
                    <a:pt x="750" y="2682"/>
                  </a:lnTo>
                  <a:lnTo>
                    <a:pt x="870" y="2742"/>
                  </a:lnTo>
                  <a:lnTo>
                    <a:pt x="1003" y="2791"/>
                  </a:lnTo>
                  <a:lnTo>
                    <a:pt x="1136" y="2827"/>
                  </a:lnTo>
                  <a:lnTo>
                    <a:pt x="1281" y="2851"/>
                  </a:lnTo>
                  <a:lnTo>
                    <a:pt x="1571" y="2851"/>
                  </a:lnTo>
                  <a:lnTo>
                    <a:pt x="1716" y="2827"/>
                  </a:lnTo>
                  <a:lnTo>
                    <a:pt x="1849" y="2791"/>
                  </a:lnTo>
                  <a:lnTo>
                    <a:pt x="1982" y="2742"/>
                  </a:lnTo>
                  <a:lnTo>
                    <a:pt x="2103" y="2682"/>
                  </a:lnTo>
                  <a:lnTo>
                    <a:pt x="2223" y="2609"/>
                  </a:lnTo>
                  <a:lnTo>
                    <a:pt x="2332" y="2537"/>
                  </a:lnTo>
                  <a:lnTo>
                    <a:pt x="2441" y="2440"/>
                  </a:lnTo>
                  <a:lnTo>
                    <a:pt x="2525" y="2344"/>
                  </a:lnTo>
                  <a:lnTo>
                    <a:pt x="2610" y="2223"/>
                  </a:lnTo>
                  <a:lnTo>
                    <a:pt x="2682" y="2114"/>
                  </a:lnTo>
                  <a:lnTo>
                    <a:pt x="2743" y="1981"/>
                  </a:lnTo>
                  <a:lnTo>
                    <a:pt x="2791" y="1860"/>
                  </a:lnTo>
                  <a:lnTo>
                    <a:pt x="2827" y="1715"/>
                  </a:lnTo>
                  <a:lnTo>
                    <a:pt x="2852" y="1571"/>
                  </a:lnTo>
                  <a:lnTo>
                    <a:pt x="2852" y="1426"/>
                  </a:lnTo>
                  <a:lnTo>
                    <a:pt x="2852" y="1281"/>
                  </a:lnTo>
                  <a:lnTo>
                    <a:pt x="2827" y="1148"/>
                  </a:lnTo>
                  <a:lnTo>
                    <a:pt x="2791" y="1003"/>
                  </a:lnTo>
                  <a:lnTo>
                    <a:pt x="2743" y="870"/>
                  </a:lnTo>
                  <a:lnTo>
                    <a:pt x="2682" y="749"/>
                  </a:lnTo>
                  <a:lnTo>
                    <a:pt x="2610" y="628"/>
                  </a:lnTo>
                  <a:lnTo>
                    <a:pt x="2525" y="520"/>
                  </a:lnTo>
                  <a:lnTo>
                    <a:pt x="2441" y="423"/>
                  </a:lnTo>
                  <a:lnTo>
                    <a:pt x="2332" y="326"/>
                  </a:lnTo>
                  <a:lnTo>
                    <a:pt x="2223" y="242"/>
                  </a:lnTo>
                  <a:lnTo>
                    <a:pt x="2103" y="169"/>
                  </a:lnTo>
                  <a:lnTo>
                    <a:pt x="1982" y="121"/>
                  </a:lnTo>
                  <a:lnTo>
                    <a:pt x="1849" y="73"/>
                  </a:lnTo>
                  <a:lnTo>
                    <a:pt x="1716" y="36"/>
                  </a:lnTo>
                  <a:lnTo>
                    <a:pt x="1571" y="12"/>
                  </a:lnTo>
                  <a:lnTo>
                    <a:pt x="14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451374" y="1309744"/>
              <a:ext cx="333848" cy="39963"/>
            </a:xfrm>
            <a:custGeom>
              <a:rect b="b" l="l" r="r" t="t"/>
              <a:pathLst>
                <a:path extrusionOk="0" h="726" w="6065">
                  <a:moveTo>
                    <a:pt x="363" y="1"/>
                  </a:moveTo>
                  <a:lnTo>
                    <a:pt x="290" y="13"/>
                  </a:lnTo>
                  <a:lnTo>
                    <a:pt x="218" y="37"/>
                  </a:lnTo>
                  <a:lnTo>
                    <a:pt x="157" y="73"/>
                  </a:lnTo>
                  <a:lnTo>
                    <a:pt x="109" y="109"/>
                  </a:lnTo>
                  <a:lnTo>
                    <a:pt x="61" y="158"/>
                  </a:lnTo>
                  <a:lnTo>
                    <a:pt x="36" y="230"/>
                  </a:lnTo>
                  <a:lnTo>
                    <a:pt x="12" y="290"/>
                  </a:lnTo>
                  <a:lnTo>
                    <a:pt x="0" y="363"/>
                  </a:lnTo>
                  <a:lnTo>
                    <a:pt x="12" y="435"/>
                  </a:lnTo>
                  <a:lnTo>
                    <a:pt x="36" y="508"/>
                  </a:lnTo>
                  <a:lnTo>
                    <a:pt x="61" y="568"/>
                  </a:lnTo>
                  <a:lnTo>
                    <a:pt x="109" y="617"/>
                  </a:lnTo>
                  <a:lnTo>
                    <a:pt x="157" y="665"/>
                  </a:lnTo>
                  <a:lnTo>
                    <a:pt x="218" y="689"/>
                  </a:lnTo>
                  <a:lnTo>
                    <a:pt x="290" y="713"/>
                  </a:lnTo>
                  <a:lnTo>
                    <a:pt x="363" y="725"/>
                  </a:lnTo>
                  <a:lnTo>
                    <a:pt x="5714" y="725"/>
                  </a:lnTo>
                  <a:lnTo>
                    <a:pt x="5786" y="713"/>
                  </a:lnTo>
                  <a:lnTo>
                    <a:pt x="5847" y="701"/>
                  </a:lnTo>
                  <a:lnTo>
                    <a:pt x="5907" y="665"/>
                  </a:lnTo>
                  <a:lnTo>
                    <a:pt x="5968" y="617"/>
                  </a:lnTo>
                  <a:lnTo>
                    <a:pt x="6004" y="568"/>
                  </a:lnTo>
                  <a:lnTo>
                    <a:pt x="6040" y="508"/>
                  </a:lnTo>
                  <a:lnTo>
                    <a:pt x="6064" y="435"/>
                  </a:lnTo>
                  <a:lnTo>
                    <a:pt x="6064" y="363"/>
                  </a:lnTo>
                  <a:lnTo>
                    <a:pt x="6064" y="290"/>
                  </a:lnTo>
                  <a:lnTo>
                    <a:pt x="6040" y="230"/>
                  </a:lnTo>
                  <a:lnTo>
                    <a:pt x="6004" y="170"/>
                  </a:lnTo>
                  <a:lnTo>
                    <a:pt x="5968" y="109"/>
                  </a:lnTo>
                  <a:lnTo>
                    <a:pt x="5907" y="73"/>
                  </a:lnTo>
                  <a:lnTo>
                    <a:pt x="5847" y="37"/>
                  </a:lnTo>
                  <a:lnTo>
                    <a:pt x="5786" y="13"/>
                  </a:lnTo>
                  <a:lnTo>
                    <a:pt x="5714" y="13"/>
                  </a:lnTo>
                  <a:lnTo>
                    <a:pt x="363" y="1"/>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021162" y="1408817"/>
              <a:ext cx="333848" cy="39302"/>
            </a:xfrm>
            <a:custGeom>
              <a:rect b="b" l="l" r="r" t="t"/>
              <a:pathLst>
                <a:path extrusionOk="0" h="714" w="6065">
                  <a:moveTo>
                    <a:pt x="279" y="0"/>
                  </a:moveTo>
                  <a:lnTo>
                    <a:pt x="218" y="25"/>
                  </a:lnTo>
                  <a:lnTo>
                    <a:pt x="158" y="61"/>
                  </a:lnTo>
                  <a:lnTo>
                    <a:pt x="97" y="97"/>
                  </a:lnTo>
                  <a:lnTo>
                    <a:pt x="61" y="157"/>
                  </a:lnTo>
                  <a:lnTo>
                    <a:pt x="25" y="218"/>
                  </a:lnTo>
                  <a:lnTo>
                    <a:pt x="1" y="278"/>
                  </a:lnTo>
                  <a:lnTo>
                    <a:pt x="1" y="351"/>
                  </a:lnTo>
                  <a:lnTo>
                    <a:pt x="1" y="423"/>
                  </a:lnTo>
                  <a:lnTo>
                    <a:pt x="25" y="496"/>
                  </a:lnTo>
                  <a:lnTo>
                    <a:pt x="61" y="556"/>
                  </a:lnTo>
                  <a:lnTo>
                    <a:pt x="97" y="604"/>
                  </a:lnTo>
                  <a:lnTo>
                    <a:pt x="158" y="653"/>
                  </a:lnTo>
                  <a:lnTo>
                    <a:pt x="218" y="689"/>
                  </a:lnTo>
                  <a:lnTo>
                    <a:pt x="279" y="701"/>
                  </a:lnTo>
                  <a:lnTo>
                    <a:pt x="351" y="713"/>
                  </a:lnTo>
                  <a:lnTo>
                    <a:pt x="5775" y="713"/>
                  </a:lnTo>
                  <a:lnTo>
                    <a:pt x="5847" y="689"/>
                  </a:lnTo>
                  <a:lnTo>
                    <a:pt x="5908" y="653"/>
                  </a:lnTo>
                  <a:lnTo>
                    <a:pt x="5956" y="617"/>
                  </a:lnTo>
                  <a:lnTo>
                    <a:pt x="6004" y="556"/>
                  </a:lnTo>
                  <a:lnTo>
                    <a:pt x="6041" y="496"/>
                  </a:lnTo>
                  <a:lnTo>
                    <a:pt x="6053" y="435"/>
                  </a:lnTo>
                  <a:lnTo>
                    <a:pt x="6065" y="363"/>
                  </a:lnTo>
                  <a:lnTo>
                    <a:pt x="6053" y="290"/>
                  </a:lnTo>
                  <a:lnTo>
                    <a:pt x="6041" y="218"/>
                  </a:lnTo>
                  <a:lnTo>
                    <a:pt x="6004" y="157"/>
                  </a:lnTo>
                  <a:lnTo>
                    <a:pt x="5956" y="109"/>
                  </a:lnTo>
                  <a:lnTo>
                    <a:pt x="5908" y="61"/>
                  </a:lnTo>
                  <a:lnTo>
                    <a:pt x="5847" y="25"/>
                  </a:lnTo>
                  <a:lnTo>
                    <a:pt x="5775" y="13"/>
                  </a:lnTo>
                  <a:lnTo>
                    <a:pt x="5702"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451374" y="1408157"/>
              <a:ext cx="510708" cy="39963"/>
            </a:xfrm>
            <a:custGeom>
              <a:rect b="b" l="l" r="r" t="t"/>
              <a:pathLst>
                <a:path extrusionOk="0" h="726" w="9278">
                  <a:moveTo>
                    <a:pt x="363" y="0"/>
                  </a:moveTo>
                  <a:lnTo>
                    <a:pt x="290" y="12"/>
                  </a:lnTo>
                  <a:lnTo>
                    <a:pt x="218" y="25"/>
                  </a:lnTo>
                  <a:lnTo>
                    <a:pt x="157" y="61"/>
                  </a:lnTo>
                  <a:lnTo>
                    <a:pt x="109" y="109"/>
                  </a:lnTo>
                  <a:lnTo>
                    <a:pt x="61" y="157"/>
                  </a:lnTo>
                  <a:lnTo>
                    <a:pt x="36" y="218"/>
                  </a:lnTo>
                  <a:lnTo>
                    <a:pt x="12" y="290"/>
                  </a:lnTo>
                  <a:lnTo>
                    <a:pt x="0" y="363"/>
                  </a:lnTo>
                  <a:lnTo>
                    <a:pt x="12" y="435"/>
                  </a:lnTo>
                  <a:lnTo>
                    <a:pt x="36" y="496"/>
                  </a:lnTo>
                  <a:lnTo>
                    <a:pt x="61" y="556"/>
                  </a:lnTo>
                  <a:lnTo>
                    <a:pt x="109" y="616"/>
                  </a:lnTo>
                  <a:lnTo>
                    <a:pt x="157" y="653"/>
                  </a:lnTo>
                  <a:lnTo>
                    <a:pt x="218" y="689"/>
                  </a:lnTo>
                  <a:lnTo>
                    <a:pt x="290" y="713"/>
                  </a:lnTo>
                  <a:lnTo>
                    <a:pt x="363" y="713"/>
                  </a:lnTo>
                  <a:lnTo>
                    <a:pt x="8927" y="725"/>
                  </a:lnTo>
                  <a:lnTo>
                    <a:pt x="9000" y="713"/>
                  </a:lnTo>
                  <a:lnTo>
                    <a:pt x="9060" y="689"/>
                  </a:lnTo>
                  <a:lnTo>
                    <a:pt x="9121" y="665"/>
                  </a:lnTo>
                  <a:lnTo>
                    <a:pt x="9181" y="616"/>
                  </a:lnTo>
                  <a:lnTo>
                    <a:pt x="9217" y="568"/>
                  </a:lnTo>
                  <a:lnTo>
                    <a:pt x="9253" y="508"/>
                  </a:lnTo>
                  <a:lnTo>
                    <a:pt x="9278" y="435"/>
                  </a:lnTo>
                  <a:lnTo>
                    <a:pt x="9278" y="363"/>
                  </a:lnTo>
                  <a:lnTo>
                    <a:pt x="9278" y="290"/>
                  </a:lnTo>
                  <a:lnTo>
                    <a:pt x="9253" y="230"/>
                  </a:lnTo>
                  <a:lnTo>
                    <a:pt x="9217" y="169"/>
                  </a:lnTo>
                  <a:lnTo>
                    <a:pt x="9181" y="109"/>
                  </a:lnTo>
                  <a:lnTo>
                    <a:pt x="9121" y="73"/>
                  </a:lnTo>
                  <a:lnTo>
                    <a:pt x="9060" y="37"/>
                  </a:lnTo>
                  <a:lnTo>
                    <a:pt x="9000" y="12"/>
                  </a:lnTo>
                  <a:lnTo>
                    <a:pt x="8927" y="12"/>
                  </a:lnTo>
                  <a:lnTo>
                    <a:pt x="363"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452035" y="1015880"/>
              <a:ext cx="255354" cy="235427"/>
            </a:xfrm>
            <a:custGeom>
              <a:rect b="b" l="l" r="r" t="t"/>
              <a:pathLst>
                <a:path extrusionOk="0" h="4277" w="4639">
                  <a:moveTo>
                    <a:pt x="641" y="0"/>
                  </a:moveTo>
                  <a:lnTo>
                    <a:pt x="568" y="12"/>
                  </a:lnTo>
                  <a:lnTo>
                    <a:pt x="435" y="49"/>
                  </a:lnTo>
                  <a:lnTo>
                    <a:pt x="314" y="121"/>
                  </a:lnTo>
                  <a:lnTo>
                    <a:pt x="206" y="206"/>
                  </a:lnTo>
                  <a:lnTo>
                    <a:pt x="121" y="314"/>
                  </a:lnTo>
                  <a:lnTo>
                    <a:pt x="49" y="435"/>
                  </a:lnTo>
                  <a:lnTo>
                    <a:pt x="12" y="568"/>
                  </a:lnTo>
                  <a:lnTo>
                    <a:pt x="0" y="628"/>
                  </a:lnTo>
                  <a:lnTo>
                    <a:pt x="0" y="713"/>
                  </a:lnTo>
                  <a:lnTo>
                    <a:pt x="0" y="2138"/>
                  </a:lnTo>
                  <a:lnTo>
                    <a:pt x="0" y="3564"/>
                  </a:lnTo>
                  <a:lnTo>
                    <a:pt x="0" y="3636"/>
                  </a:lnTo>
                  <a:lnTo>
                    <a:pt x="12" y="3709"/>
                  </a:lnTo>
                  <a:lnTo>
                    <a:pt x="49" y="3842"/>
                  </a:lnTo>
                  <a:lnTo>
                    <a:pt x="121" y="3962"/>
                  </a:lnTo>
                  <a:lnTo>
                    <a:pt x="206" y="4071"/>
                  </a:lnTo>
                  <a:lnTo>
                    <a:pt x="314" y="4156"/>
                  </a:lnTo>
                  <a:lnTo>
                    <a:pt x="435" y="4216"/>
                  </a:lnTo>
                  <a:lnTo>
                    <a:pt x="568" y="4264"/>
                  </a:lnTo>
                  <a:lnTo>
                    <a:pt x="641" y="4276"/>
                  </a:lnTo>
                  <a:lnTo>
                    <a:pt x="3987" y="4276"/>
                  </a:lnTo>
                  <a:lnTo>
                    <a:pt x="4059" y="4264"/>
                  </a:lnTo>
                  <a:lnTo>
                    <a:pt x="4192" y="4216"/>
                  </a:lnTo>
                  <a:lnTo>
                    <a:pt x="4313" y="4156"/>
                  </a:lnTo>
                  <a:lnTo>
                    <a:pt x="4422" y="4071"/>
                  </a:lnTo>
                  <a:lnTo>
                    <a:pt x="4506" y="3962"/>
                  </a:lnTo>
                  <a:lnTo>
                    <a:pt x="4579" y="3842"/>
                  </a:lnTo>
                  <a:lnTo>
                    <a:pt x="4615" y="3709"/>
                  </a:lnTo>
                  <a:lnTo>
                    <a:pt x="4627" y="3636"/>
                  </a:lnTo>
                  <a:lnTo>
                    <a:pt x="4627" y="3564"/>
                  </a:lnTo>
                  <a:lnTo>
                    <a:pt x="4639" y="2138"/>
                  </a:lnTo>
                  <a:lnTo>
                    <a:pt x="4639" y="713"/>
                  </a:lnTo>
                  <a:lnTo>
                    <a:pt x="4627" y="640"/>
                  </a:lnTo>
                  <a:lnTo>
                    <a:pt x="4615" y="568"/>
                  </a:lnTo>
                  <a:lnTo>
                    <a:pt x="4579" y="435"/>
                  </a:lnTo>
                  <a:lnTo>
                    <a:pt x="4518" y="314"/>
                  </a:lnTo>
                  <a:lnTo>
                    <a:pt x="4422" y="206"/>
                  </a:lnTo>
                  <a:lnTo>
                    <a:pt x="4325" y="121"/>
                  </a:lnTo>
                  <a:lnTo>
                    <a:pt x="4204" y="49"/>
                  </a:lnTo>
                  <a:lnTo>
                    <a:pt x="4071" y="12"/>
                  </a:lnTo>
                  <a:lnTo>
                    <a:pt x="39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819051" y="1538494"/>
              <a:ext cx="35944" cy="35944"/>
            </a:xfrm>
            <a:custGeom>
              <a:rect b="b" l="l" r="r" t="t"/>
              <a:pathLst>
                <a:path extrusionOk="0" h="653" w="653">
                  <a:moveTo>
                    <a:pt x="254" y="0"/>
                  </a:moveTo>
                  <a:lnTo>
                    <a:pt x="194" y="24"/>
                  </a:lnTo>
                  <a:lnTo>
                    <a:pt x="145" y="48"/>
                  </a:lnTo>
                  <a:lnTo>
                    <a:pt x="97" y="97"/>
                  </a:lnTo>
                  <a:lnTo>
                    <a:pt x="49" y="145"/>
                  </a:lnTo>
                  <a:lnTo>
                    <a:pt x="25" y="193"/>
                  </a:lnTo>
                  <a:lnTo>
                    <a:pt x="0" y="254"/>
                  </a:lnTo>
                  <a:lnTo>
                    <a:pt x="0" y="326"/>
                  </a:lnTo>
                  <a:lnTo>
                    <a:pt x="0" y="387"/>
                  </a:lnTo>
                  <a:lnTo>
                    <a:pt x="25" y="447"/>
                  </a:lnTo>
                  <a:lnTo>
                    <a:pt x="49" y="507"/>
                  </a:lnTo>
                  <a:lnTo>
                    <a:pt x="97" y="556"/>
                  </a:lnTo>
                  <a:lnTo>
                    <a:pt x="145" y="592"/>
                  </a:lnTo>
                  <a:lnTo>
                    <a:pt x="194" y="616"/>
                  </a:lnTo>
                  <a:lnTo>
                    <a:pt x="254" y="640"/>
                  </a:lnTo>
                  <a:lnTo>
                    <a:pt x="327" y="652"/>
                  </a:lnTo>
                  <a:lnTo>
                    <a:pt x="387" y="640"/>
                  </a:lnTo>
                  <a:lnTo>
                    <a:pt x="447" y="628"/>
                  </a:lnTo>
                  <a:lnTo>
                    <a:pt x="508" y="592"/>
                  </a:lnTo>
                  <a:lnTo>
                    <a:pt x="556" y="556"/>
                  </a:lnTo>
                  <a:lnTo>
                    <a:pt x="592" y="507"/>
                  </a:lnTo>
                  <a:lnTo>
                    <a:pt x="629" y="447"/>
                  </a:lnTo>
                  <a:lnTo>
                    <a:pt x="641" y="387"/>
                  </a:lnTo>
                  <a:lnTo>
                    <a:pt x="653" y="326"/>
                  </a:lnTo>
                  <a:lnTo>
                    <a:pt x="641" y="254"/>
                  </a:lnTo>
                  <a:lnTo>
                    <a:pt x="629" y="193"/>
                  </a:lnTo>
                  <a:lnTo>
                    <a:pt x="592" y="145"/>
                  </a:lnTo>
                  <a:lnTo>
                    <a:pt x="556" y="97"/>
                  </a:lnTo>
                  <a:lnTo>
                    <a:pt x="508" y="48"/>
                  </a:lnTo>
                  <a:lnTo>
                    <a:pt x="447" y="24"/>
                  </a:lnTo>
                  <a:lnTo>
                    <a:pt x="38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884880" y="1538494"/>
              <a:ext cx="35944" cy="35944"/>
            </a:xfrm>
            <a:custGeom>
              <a:rect b="b" l="l" r="r" t="t"/>
              <a:pathLst>
                <a:path extrusionOk="0" h="653" w="653">
                  <a:moveTo>
                    <a:pt x="266" y="0"/>
                  </a:moveTo>
                  <a:lnTo>
                    <a:pt x="206" y="24"/>
                  </a:lnTo>
                  <a:lnTo>
                    <a:pt x="145" y="48"/>
                  </a:lnTo>
                  <a:lnTo>
                    <a:pt x="97" y="97"/>
                  </a:lnTo>
                  <a:lnTo>
                    <a:pt x="61" y="145"/>
                  </a:lnTo>
                  <a:lnTo>
                    <a:pt x="37" y="193"/>
                  </a:lnTo>
                  <a:lnTo>
                    <a:pt x="12" y="254"/>
                  </a:lnTo>
                  <a:lnTo>
                    <a:pt x="0" y="326"/>
                  </a:lnTo>
                  <a:lnTo>
                    <a:pt x="12" y="387"/>
                  </a:lnTo>
                  <a:lnTo>
                    <a:pt x="37" y="447"/>
                  </a:lnTo>
                  <a:lnTo>
                    <a:pt x="61" y="507"/>
                  </a:lnTo>
                  <a:lnTo>
                    <a:pt x="97" y="556"/>
                  </a:lnTo>
                  <a:lnTo>
                    <a:pt x="145" y="592"/>
                  </a:lnTo>
                  <a:lnTo>
                    <a:pt x="206" y="628"/>
                  </a:lnTo>
                  <a:lnTo>
                    <a:pt x="266" y="640"/>
                  </a:lnTo>
                  <a:lnTo>
                    <a:pt x="326" y="652"/>
                  </a:lnTo>
                  <a:lnTo>
                    <a:pt x="399" y="640"/>
                  </a:lnTo>
                  <a:lnTo>
                    <a:pt x="459" y="628"/>
                  </a:lnTo>
                  <a:lnTo>
                    <a:pt x="520" y="592"/>
                  </a:lnTo>
                  <a:lnTo>
                    <a:pt x="568" y="556"/>
                  </a:lnTo>
                  <a:lnTo>
                    <a:pt x="604" y="507"/>
                  </a:lnTo>
                  <a:lnTo>
                    <a:pt x="628" y="447"/>
                  </a:lnTo>
                  <a:lnTo>
                    <a:pt x="653" y="387"/>
                  </a:lnTo>
                  <a:lnTo>
                    <a:pt x="653" y="326"/>
                  </a:lnTo>
                  <a:lnTo>
                    <a:pt x="653" y="254"/>
                  </a:lnTo>
                  <a:lnTo>
                    <a:pt x="628" y="193"/>
                  </a:lnTo>
                  <a:lnTo>
                    <a:pt x="604" y="145"/>
                  </a:lnTo>
                  <a:lnTo>
                    <a:pt x="568" y="97"/>
                  </a:lnTo>
                  <a:lnTo>
                    <a:pt x="520"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951370" y="1538494"/>
              <a:ext cx="35944" cy="35944"/>
            </a:xfrm>
            <a:custGeom>
              <a:rect b="b" l="l" r="r" t="t"/>
              <a:pathLst>
                <a:path extrusionOk="0" h="653" w="653">
                  <a:moveTo>
                    <a:pt x="266" y="0"/>
                  </a:moveTo>
                  <a:lnTo>
                    <a:pt x="206" y="24"/>
                  </a:lnTo>
                  <a:lnTo>
                    <a:pt x="145" y="48"/>
                  </a:lnTo>
                  <a:lnTo>
                    <a:pt x="97" y="97"/>
                  </a:lnTo>
                  <a:lnTo>
                    <a:pt x="61" y="145"/>
                  </a:lnTo>
                  <a:lnTo>
                    <a:pt x="24" y="193"/>
                  </a:lnTo>
                  <a:lnTo>
                    <a:pt x="12" y="254"/>
                  </a:lnTo>
                  <a:lnTo>
                    <a:pt x="0" y="326"/>
                  </a:lnTo>
                  <a:lnTo>
                    <a:pt x="12" y="387"/>
                  </a:lnTo>
                  <a:lnTo>
                    <a:pt x="24" y="447"/>
                  </a:lnTo>
                  <a:lnTo>
                    <a:pt x="61" y="507"/>
                  </a:lnTo>
                  <a:lnTo>
                    <a:pt x="97" y="556"/>
                  </a:lnTo>
                  <a:lnTo>
                    <a:pt x="145" y="592"/>
                  </a:lnTo>
                  <a:lnTo>
                    <a:pt x="206" y="628"/>
                  </a:lnTo>
                  <a:lnTo>
                    <a:pt x="266" y="640"/>
                  </a:lnTo>
                  <a:lnTo>
                    <a:pt x="326" y="652"/>
                  </a:lnTo>
                  <a:lnTo>
                    <a:pt x="399" y="640"/>
                  </a:lnTo>
                  <a:lnTo>
                    <a:pt x="459" y="628"/>
                  </a:lnTo>
                  <a:lnTo>
                    <a:pt x="508" y="592"/>
                  </a:lnTo>
                  <a:lnTo>
                    <a:pt x="556" y="556"/>
                  </a:lnTo>
                  <a:lnTo>
                    <a:pt x="604" y="507"/>
                  </a:lnTo>
                  <a:lnTo>
                    <a:pt x="628" y="447"/>
                  </a:lnTo>
                  <a:lnTo>
                    <a:pt x="653" y="387"/>
                  </a:lnTo>
                  <a:lnTo>
                    <a:pt x="653" y="326"/>
                  </a:lnTo>
                  <a:lnTo>
                    <a:pt x="653" y="254"/>
                  </a:lnTo>
                  <a:lnTo>
                    <a:pt x="628" y="193"/>
                  </a:lnTo>
                  <a:lnTo>
                    <a:pt x="604" y="145"/>
                  </a:lnTo>
                  <a:lnTo>
                    <a:pt x="556" y="97"/>
                  </a:lnTo>
                  <a:lnTo>
                    <a:pt x="508"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80467" y="768526"/>
              <a:ext cx="51907" cy="216822"/>
            </a:xfrm>
            <a:custGeom>
              <a:rect b="b" l="l" r="r" t="t"/>
              <a:pathLst>
                <a:path extrusionOk="0" h="3939" w="943">
                  <a:moveTo>
                    <a:pt x="1" y="0"/>
                  </a:moveTo>
                  <a:lnTo>
                    <a:pt x="1" y="1184"/>
                  </a:lnTo>
                  <a:lnTo>
                    <a:pt x="1" y="2743"/>
                  </a:lnTo>
                  <a:lnTo>
                    <a:pt x="13" y="2960"/>
                  </a:lnTo>
                  <a:lnTo>
                    <a:pt x="37" y="3153"/>
                  </a:lnTo>
                  <a:lnTo>
                    <a:pt x="85" y="3322"/>
                  </a:lnTo>
                  <a:lnTo>
                    <a:pt x="146" y="3480"/>
                  </a:lnTo>
                  <a:lnTo>
                    <a:pt x="218" y="3612"/>
                  </a:lnTo>
                  <a:lnTo>
                    <a:pt x="315" y="3733"/>
                  </a:lnTo>
                  <a:lnTo>
                    <a:pt x="424" y="3842"/>
                  </a:lnTo>
                  <a:lnTo>
                    <a:pt x="532" y="3939"/>
                  </a:lnTo>
                  <a:lnTo>
                    <a:pt x="726" y="3600"/>
                  </a:lnTo>
                  <a:lnTo>
                    <a:pt x="653" y="3528"/>
                  </a:lnTo>
                  <a:lnTo>
                    <a:pt x="593" y="3443"/>
                  </a:lnTo>
                  <a:lnTo>
                    <a:pt x="532" y="3359"/>
                  </a:lnTo>
                  <a:lnTo>
                    <a:pt x="484" y="3250"/>
                  </a:lnTo>
                  <a:lnTo>
                    <a:pt x="448" y="3141"/>
                  </a:lnTo>
                  <a:lnTo>
                    <a:pt x="411" y="3020"/>
                  </a:lnTo>
                  <a:lnTo>
                    <a:pt x="399" y="2888"/>
                  </a:lnTo>
                  <a:lnTo>
                    <a:pt x="387" y="2743"/>
                  </a:lnTo>
                  <a:lnTo>
                    <a:pt x="387" y="1076"/>
                  </a:lnTo>
                  <a:lnTo>
                    <a:pt x="411" y="1064"/>
                  </a:lnTo>
                  <a:lnTo>
                    <a:pt x="943" y="1184"/>
                  </a:lnTo>
                  <a:lnTo>
                    <a:pt x="943" y="118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596725" y="820578"/>
              <a:ext cx="1191881" cy="1094945"/>
            </a:xfrm>
            <a:custGeom>
              <a:rect b="b" l="l" r="r" t="t"/>
              <a:pathLst>
                <a:path extrusionOk="0" h="16213" w="17649">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596725" y="820578"/>
              <a:ext cx="1191881" cy="1094945"/>
            </a:xfrm>
            <a:custGeom>
              <a:rect b="b" l="l" r="r" t="t"/>
              <a:pathLst>
                <a:path extrusionOk="0" fill="none" h="16213" w="17649">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4641566" y="865487"/>
              <a:ext cx="965174" cy="863165"/>
            </a:xfrm>
            <a:custGeom>
              <a:rect b="b" l="l" r="r" t="t"/>
              <a:pathLst>
                <a:path extrusionOk="0" h="12781" w="14292">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641566" y="1456934"/>
              <a:ext cx="169777" cy="271693"/>
            </a:xfrm>
            <a:custGeom>
              <a:rect b="b" l="l" r="r" t="t"/>
              <a:pathLst>
                <a:path extrusionOk="0" fill="none" h="4023" w="2514">
                  <a:moveTo>
                    <a:pt x="1088" y="0"/>
                  </a:moveTo>
                  <a:lnTo>
                    <a:pt x="0" y="858"/>
                  </a:lnTo>
                  <a:lnTo>
                    <a:pt x="2513" y="4023"/>
                  </a:lnTo>
                  <a:lnTo>
                    <a:pt x="1160" y="725"/>
                  </a:lnTo>
                  <a:lnTo>
                    <a:pt x="1160" y="725"/>
                  </a:lnTo>
                  <a:lnTo>
                    <a:pt x="1124" y="641"/>
                  </a:lnTo>
                  <a:lnTo>
                    <a:pt x="1100" y="544"/>
                  </a:lnTo>
                  <a:lnTo>
                    <a:pt x="1064" y="363"/>
                  </a:lnTo>
                  <a:lnTo>
                    <a:pt x="1064" y="182"/>
                  </a:lnTo>
                  <a:lnTo>
                    <a:pt x="10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818567" y="865487"/>
              <a:ext cx="788172" cy="509146"/>
            </a:xfrm>
            <a:custGeom>
              <a:rect b="b" l="l" r="r" t="t"/>
              <a:pathLst>
                <a:path extrusionOk="0" fill="none" h="7539" w="11671">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397789" y="1126499"/>
              <a:ext cx="88197" cy="88201"/>
            </a:xfrm>
            <a:custGeom>
              <a:rect b="b" l="l" r="r" t="t"/>
              <a:pathLst>
                <a:path extrusionOk="0" h="1306" w="1306">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397789" y="1126499"/>
              <a:ext cx="88197" cy="88201"/>
            </a:xfrm>
            <a:custGeom>
              <a:rect b="b" l="l" r="r" t="t"/>
              <a:pathLst>
                <a:path extrusionOk="0" fill="none" h="1306" w="1306">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4898525" y="1521359"/>
              <a:ext cx="89008" cy="89011"/>
            </a:xfrm>
            <a:custGeom>
              <a:rect b="b" l="l" r="r" t="t"/>
              <a:pathLst>
                <a:path extrusionOk="0" h="1318" w="1318">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898525" y="1521359"/>
              <a:ext cx="89008" cy="89011"/>
            </a:xfrm>
            <a:custGeom>
              <a:rect b="b" l="l" r="r" t="t"/>
              <a:pathLst>
                <a:path extrusionOk="0" fill="none" h="1318" w="1318">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109833" y="1263589"/>
              <a:ext cx="163226" cy="201592"/>
            </a:xfrm>
            <a:custGeom>
              <a:rect b="b" l="l" r="r" t="t"/>
              <a:pathLst>
                <a:path extrusionOk="0" h="2985" w="2417">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109833" y="1263589"/>
              <a:ext cx="163226" cy="201592"/>
            </a:xfrm>
            <a:custGeom>
              <a:rect b="b" l="l" r="r" t="t"/>
              <a:pathLst>
                <a:path extrusionOk="0" fill="none" h="2985" w="2417">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713353" y="1011491"/>
              <a:ext cx="1235980" cy="913816"/>
            </a:xfrm>
            <a:custGeom>
              <a:rect b="b" l="l" r="r" t="t"/>
              <a:pathLst>
                <a:path extrusionOk="0" h="13531" w="18302">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713353" y="1011491"/>
              <a:ext cx="1235980" cy="913816"/>
            </a:xfrm>
            <a:custGeom>
              <a:rect b="b" l="l" r="r" t="t"/>
              <a:pathLst>
                <a:path extrusionOk="0" fill="none" h="13531" w="18302">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761503" y="1058831"/>
              <a:ext cx="1139678" cy="819132"/>
            </a:xfrm>
            <a:custGeom>
              <a:rect b="b" l="l" r="r" t="t"/>
              <a:pathLst>
                <a:path extrusionOk="0" h="12129" w="16876">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874889" y="1344357"/>
              <a:ext cx="431600" cy="426754"/>
            </a:xfrm>
            <a:custGeom>
              <a:rect b="b" l="l" r="r" t="t"/>
              <a:pathLst>
                <a:path extrusionOk="0" fill="none" h="6319" w="6391">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335795" y="1166478"/>
              <a:ext cx="464218" cy="427564"/>
            </a:xfrm>
            <a:custGeom>
              <a:rect b="b" l="l" r="r" t="t"/>
              <a:pathLst>
                <a:path extrusionOk="0" fill="none" h="6331" w="6874">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761503" y="1058831"/>
              <a:ext cx="1139678" cy="819132"/>
            </a:xfrm>
            <a:custGeom>
              <a:rect b="b" l="l" r="r" t="t"/>
              <a:pathLst>
                <a:path extrusionOk="0" fill="none" h="12129" w="16876">
                  <a:moveTo>
                    <a:pt x="14303" y="0"/>
                  </a:moveTo>
                  <a:lnTo>
                    <a:pt x="0" y="5907"/>
                  </a:lnTo>
                  <a:lnTo>
                    <a:pt x="2573" y="12129"/>
                  </a:lnTo>
                  <a:lnTo>
                    <a:pt x="16876" y="6221"/>
                  </a:lnTo>
                  <a:lnTo>
                    <a:pt x="143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5262388" y="1350030"/>
              <a:ext cx="138712" cy="230970"/>
            </a:xfrm>
            <a:custGeom>
              <a:rect b="b" l="l" r="r" t="t"/>
              <a:pathLst>
                <a:path extrusionOk="0" h="3420" w="2054">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3"/>
            <p:cNvCxnSpPr/>
            <p:nvPr/>
          </p:nvCxnSpPr>
          <p:spPr>
            <a:xfrm rot="10800000">
              <a:off x="7987325" y="-1175"/>
              <a:ext cx="0" cy="418200"/>
            </a:xfrm>
            <a:prstGeom prst="straightConnector1">
              <a:avLst/>
            </a:prstGeom>
            <a:noFill/>
            <a:ln cap="flat" cmpd="sng" w="9525">
              <a:solidFill>
                <a:schemeClr val="accent6"/>
              </a:solidFill>
              <a:prstDash val="solid"/>
              <a:round/>
              <a:headEnd len="med" w="med" type="none"/>
              <a:tailEnd len="med" w="med" type="none"/>
            </a:ln>
          </p:spPr>
        </p:cxnSp>
      </p:grpSp>
      <p:sp>
        <p:nvSpPr>
          <p:cNvPr id="108" name="Google Shape;108;p13"/>
          <p:cNvSpPr txBox="1"/>
          <p:nvPr>
            <p:ph idx="1" type="subTitle"/>
          </p:nvPr>
        </p:nvSpPr>
        <p:spPr>
          <a:xfrm>
            <a:off x="457200" y="3954175"/>
            <a:ext cx="41148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Anthea Silvia Sasdelli</a:t>
            </a:r>
            <a:endParaRPr sz="1600"/>
          </a:p>
          <a:p>
            <a:pPr indent="0" lvl="0" marL="0" rtl="0" algn="l">
              <a:spcBef>
                <a:spcPts val="0"/>
              </a:spcBef>
              <a:spcAft>
                <a:spcPts val="0"/>
              </a:spcAft>
              <a:buNone/>
            </a:pPr>
            <a:r>
              <a:rPr i="1" lang="en" sz="1600"/>
              <a:t>Course of Artificial Intelligence in Industry</a:t>
            </a:r>
            <a:endParaRPr i="1" sz="16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grpSp>
        <p:nvGrpSpPr>
          <p:cNvPr id="475" name="Google Shape;475;p22"/>
          <p:cNvGrpSpPr/>
          <p:nvPr/>
        </p:nvGrpSpPr>
        <p:grpSpPr>
          <a:xfrm>
            <a:off x="457200" y="1068325"/>
            <a:ext cx="7100700" cy="1904100"/>
            <a:chOff x="1361925" y="1068325"/>
            <a:chExt cx="7100700" cy="1904100"/>
          </a:xfrm>
        </p:grpSpPr>
        <p:sp>
          <p:nvSpPr>
            <p:cNvPr id="476" name="Google Shape;476;p22"/>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Pipeline</a:t>
              </a:r>
              <a:endParaRPr b="1" sz="1800">
                <a:latin typeface="Fira Sans Extra Condensed"/>
                <a:ea typeface="Fira Sans Extra Condensed"/>
                <a:cs typeface="Fira Sans Extra Condensed"/>
                <a:sym typeface="Fira Sans Extra Condensed"/>
              </a:endParaRPr>
            </a:p>
          </p:txBody>
        </p:sp>
        <p:sp>
          <p:nvSpPr>
            <p:cNvPr id="477" name="Google Shape;477;p22"/>
            <p:cNvSpPr txBox="1"/>
            <p:nvPr/>
          </p:nvSpPr>
          <p:spPr>
            <a:xfrm>
              <a:off x="1475325" y="1400125"/>
              <a:ext cx="6987300" cy="157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Then the log-probabilities are calculated on the </a:t>
              </a:r>
              <a:r>
                <a:rPr lang="en">
                  <a:latin typeface="Roboto"/>
                  <a:ea typeface="Roboto"/>
                  <a:cs typeface="Roboto"/>
                  <a:sym typeface="Roboto"/>
                </a:rPr>
                <a:t>train</a:t>
              </a:r>
              <a:r>
                <a:rPr lang="en">
                  <a:latin typeface="Roboto"/>
                  <a:ea typeface="Roboto"/>
                  <a:cs typeface="Roboto"/>
                  <a:sym typeface="Roboto"/>
                </a:rPr>
                <a:t> split.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They indicate how well each point fits the distribution learned from the model.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threshold was calculated by checking which percentile </a:t>
              </a:r>
              <a:r>
                <a:rPr b="1" lang="en">
                  <a:latin typeface="Roboto"/>
                  <a:ea typeface="Roboto"/>
                  <a:cs typeface="Roboto"/>
                  <a:sym typeface="Roboto"/>
                </a:rPr>
                <a:t>maximized the F1 score on the test set.</a:t>
              </a:r>
              <a:r>
                <a:rPr lang="en">
                  <a:latin typeface="Roboto"/>
                  <a:ea typeface="Roboto"/>
                  <a:cs typeface="Roboto"/>
                  <a:sym typeface="Roboto"/>
                </a:rPr>
                <a:t> Specifically, for each percentile, it was computed a threshold based on the GMM score distribution for the training data. </a:t>
              </a:r>
              <a:endParaRPr>
                <a:latin typeface="Roboto"/>
                <a:ea typeface="Roboto"/>
                <a:cs typeface="Roboto"/>
                <a:sym typeface="Roboto"/>
              </a:endParaRPr>
            </a:p>
          </p:txBody>
        </p:sp>
      </p:grpSp>
      <p:grpSp>
        <p:nvGrpSpPr>
          <p:cNvPr id="478" name="Google Shape;478;p22"/>
          <p:cNvGrpSpPr/>
          <p:nvPr/>
        </p:nvGrpSpPr>
        <p:grpSpPr>
          <a:xfrm>
            <a:off x="7258452" y="411475"/>
            <a:ext cx="1720334" cy="1811403"/>
            <a:chOff x="7258452" y="411475"/>
            <a:chExt cx="1720334" cy="1811403"/>
          </a:xfrm>
        </p:grpSpPr>
        <p:sp>
          <p:nvSpPr>
            <p:cNvPr id="479" name="Google Shape;479;p22"/>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2"/>
          <p:cNvGrpSpPr/>
          <p:nvPr/>
        </p:nvGrpSpPr>
        <p:grpSpPr>
          <a:xfrm>
            <a:off x="2606040" y="283464"/>
            <a:ext cx="660900" cy="628800"/>
            <a:chOff x="4241500" y="3234975"/>
            <a:chExt cx="660900" cy="628800"/>
          </a:xfrm>
        </p:grpSpPr>
        <p:grpSp>
          <p:nvGrpSpPr>
            <p:cNvPr id="494" name="Google Shape;494;p22"/>
            <p:cNvGrpSpPr/>
            <p:nvPr/>
          </p:nvGrpSpPr>
          <p:grpSpPr>
            <a:xfrm>
              <a:off x="4305475" y="3283031"/>
              <a:ext cx="533139" cy="532701"/>
              <a:chOff x="4271576" y="3645213"/>
              <a:chExt cx="600855" cy="600362"/>
            </a:xfrm>
          </p:grpSpPr>
          <p:sp>
            <p:nvSpPr>
              <p:cNvPr id="495" name="Google Shape;495;p22"/>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2"/>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22"/>
          <p:cNvPicPr preferRelativeResize="0"/>
          <p:nvPr/>
        </p:nvPicPr>
        <p:blipFill rotWithShape="1">
          <a:blip r:embed="rId3">
            <a:alphaModFix/>
          </a:blip>
          <a:srcRect b="25406" l="0" r="0" t="0"/>
          <a:stretch/>
        </p:blipFill>
        <p:spPr>
          <a:xfrm>
            <a:off x="152013" y="2972425"/>
            <a:ext cx="4327275" cy="1992200"/>
          </a:xfrm>
          <a:prstGeom prst="rect">
            <a:avLst/>
          </a:prstGeom>
          <a:noFill/>
          <a:ln>
            <a:noFill/>
          </a:ln>
        </p:spPr>
      </p:pic>
      <p:pic>
        <p:nvPicPr>
          <p:cNvPr id="515" name="Google Shape;515;p22"/>
          <p:cNvPicPr preferRelativeResize="0"/>
          <p:nvPr/>
        </p:nvPicPr>
        <p:blipFill rotWithShape="1">
          <a:blip r:embed="rId3">
            <a:alphaModFix/>
          </a:blip>
          <a:srcRect b="0" l="0" r="21862" t="74107"/>
          <a:stretch/>
        </p:blipFill>
        <p:spPr>
          <a:xfrm>
            <a:off x="4676813" y="3004417"/>
            <a:ext cx="3591125" cy="734508"/>
          </a:xfrm>
          <a:prstGeom prst="rect">
            <a:avLst/>
          </a:prstGeom>
          <a:noFill/>
          <a:ln>
            <a:noFill/>
          </a:ln>
        </p:spPr>
      </p:pic>
      <p:pic>
        <p:nvPicPr>
          <p:cNvPr id="516" name="Google Shape;516;p22"/>
          <p:cNvPicPr preferRelativeResize="0"/>
          <p:nvPr/>
        </p:nvPicPr>
        <p:blipFill>
          <a:blip r:embed="rId4">
            <a:alphaModFix/>
          </a:blip>
          <a:stretch>
            <a:fillRect/>
          </a:stretch>
        </p:blipFill>
        <p:spPr>
          <a:xfrm>
            <a:off x="4676809" y="3948700"/>
            <a:ext cx="4315188" cy="73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sp>
        <p:nvSpPr>
          <p:cNvPr id="522" name="Google Shape;522;p23"/>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523" name="Google Shape;523;p23"/>
          <p:cNvGrpSpPr/>
          <p:nvPr/>
        </p:nvGrpSpPr>
        <p:grpSpPr>
          <a:xfrm>
            <a:off x="7258452" y="411475"/>
            <a:ext cx="1720334" cy="1811403"/>
            <a:chOff x="7258452" y="411475"/>
            <a:chExt cx="1720334" cy="1811403"/>
          </a:xfrm>
        </p:grpSpPr>
        <p:sp>
          <p:nvSpPr>
            <p:cNvPr id="524" name="Google Shape;524;p23"/>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3"/>
          <p:cNvGrpSpPr/>
          <p:nvPr/>
        </p:nvGrpSpPr>
        <p:grpSpPr>
          <a:xfrm>
            <a:off x="2606040" y="283464"/>
            <a:ext cx="660900" cy="628800"/>
            <a:chOff x="4241500" y="3234975"/>
            <a:chExt cx="660900" cy="628800"/>
          </a:xfrm>
        </p:grpSpPr>
        <p:grpSp>
          <p:nvGrpSpPr>
            <p:cNvPr id="539" name="Google Shape;539;p23"/>
            <p:cNvGrpSpPr/>
            <p:nvPr/>
          </p:nvGrpSpPr>
          <p:grpSpPr>
            <a:xfrm>
              <a:off x="4305475" y="3283031"/>
              <a:ext cx="533139" cy="532701"/>
              <a:chOff x="4271576" y="3645213"/>
              <a:chExt cx="600855" cy="600362"/>
            </a:xfrm>
          </p:grpSpPr>
          <p:sp>
            <p:nvSpPr>
              <p:cNvPr id="540" name="Google Shape;540;p23"/>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3"/>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59" name="Google Shape;559;p23"/>
          <p:cNvGraphicFramePr/>
          <p:nvPr/>
        </p:nvGraphicFramePr>
        <p:xfrm>
          <a:off x="542275" y="1556175"/>
          <a:ext cx="3000000" cy="3000000"/>
        </p:xfrm>
        <a:graphic>
          <a:graphicData uri="http://schemas.openxmlformats.org/drawingml/2006/table">
            <a:tbl>
              <a:tblPr>
                <a:noFill/>
                <a:tableStyleId>{8B2AE5A1-729B-4BA0-96D7-C5A8FF24DEC2}</a:tableStyleId>
              </a:tblPr>
              <a:tblGrid>
                <a:gridCol w="1032950"/>
                <a:gridCol w="1032950"/>
                <a:gridCol w="1032950"/>
                <a:gridCol w="1032950"/>
                <a:gridCol w="1032950"/>
              </a:tblGrid>
              <a:tr h="375775">
                <a:tc>
                  <a:txBody>
                    <a:bodyPr/>
                    <a:lstStyle/>
                    <a:p>
                      <a:pPr indent="0" lvl="0" marL="0" rtl="0" algn="ctr">
                        <a:spcBef>
                          <a:spcPts val="0"/>
                        </a:spcBef>
                        <a:spcAft>
                          <a:spcPts val="0"/>
                        </a:spcAft>
                        <a:buNone/>
                      </a:pPr>
                      <a:r>
                        <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Precision</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Recall</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F1-score</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Support</a:t>
                      </a:r>
                      <a:endParaRPr b="1"/>
                    </a:p>
                  </a:txBody>
                  <a:tcPr marT="91425" marB="91425" marR="91425" marL="91425" anchor="ctr">
                    <a:solidFill>
                      <a:schemeClr val="accent4"/>
                    </a:solidFill>
                  </a:tcPr>
                </a:tc>
              </a:tr>
              <a:tr h="375775">
                <a:tc>
                  <a:txBody>
                    <a:bodyPr/>
                    <a:lstStyle/>
                    <a:p>
                      <a:pPr indent="0" lvl="0" marL="0" rtl="0" algn="ctr">
                        <a:spcBef>
                          <a:spcPts val="0"/>
                        </a:spcBef>
                        <a:spcAft>
                          <a:spcPts val="0"/>
                        </a:spcAft>
                        <a:buNone/>
                      </a:pPr>
                      <a:r>
                        <a:rPr b="1" lang="en" sz="1300"/>
                        <a:t>Normal</a:t>
                      </a:r>
                      <a:endParaRPr b="1" sz="1300"/>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0.99</a:t>
                      </a:r>
                      <a:endParaRPr/>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1476</a:t>
                      </a:r>
                      <a:endParaRPr/>
                    </a:p>
                  </a:txBody>
                  <a:tcPr marT="91425" marB="91425" marR="91425" marL="91425" anchor="ctr"/>
                </a:tc>
              </a:tr>
              <a:tr h="375775">
                <a:tc>
                  <a:txBody>
                    <a:bodyPr/>
                    <a:lstStyle/>
                    <a:p>
                      <a:pPr indent="0" lvl="0" marL="0" rtl="0" algn="ctr">
                        <a:spcBef>
                          <a:spcPts val="0"/>
                        </a:spcBef>
                        <a:spcAft>
                          <a:spcPts val="0"/>
                        </a:spcAft>
                        <a:buNone/>
                      </a:pPr>
                      <a:r>
                        <a:rPr b="1" lang="en" sz="1300"/>
                        <a:t>Anomaly</a:t>
                      </a:r>
                      <a:endParaRPr b="1" sz="1300"/>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0.85</a:t>
                      </a:r>
                      <a:endParaRPr/>
                    </a:p>
                  </a:txBody>
                  <a:tcPr marT="91425" marB="91425" marR="91425" marL="91425" anchor="ctr"/>
                </a:tc>
                <a:tc>
                  <a:txBody>
                    <a:bodyPr/>
                    <a:lstStyle/>
                    <a:p>
                      <a:pPr indent="0" lvl="0" marL="0" rtl="0" algn="ctr">
                        <a:spcBef>
                          <a:spcPts val="0"/>
                        </a:spcBef>
                        <a:spcAft>
                          <a:spcPts val="0"/>
                        </a:spcAft>
                        <a:buNone/>
                      </a:pPr>
                      <a:r>
                        <a:rPr lang="en"/>
                        <a:t>0.90</a:t>
                      </a:r>
                      <a:endParaRPr/>
                    </a:p>
                  </a:txBody>
                  <a:tcPr marT="91425" marB="91425" marR="91425" marL="91425" anchor="ctr"/>
                </a:tc>
                <a:tc>
                  <a:txBody>
                    <a:bodyPr/>
                    <a:lstStyle/>
                    <a:p>
                      <a:pPr indent="0" lvl="0" marL="0" rtl="0" algn="ctr">
                        <a:spcBef>
                          <a:spcPts val="0"/>
                        </a:spcBef>
                        <a:spcAft>
                          <a:spcPts val="0"/>
                        </a:spcAft>
                        <a:buNone/>
                      </a:pPr>
                      <a:r>
                        <a:rPr lang="en"/>
                        <a:t>492</a:t>
                      </a:r>
                      <a:endParaRPr/>
                    </a:p>
                  </a:txBody>
                  <a:tcPr marT="91425" marB="91425" marR="91425" marL="91425" anchor="ctr"/>
                </a:tc>
              </a:tr>
              <a:tr h="375775">
                <a:tc>
                  <a:txBody>
                    <a:bodyPr/>
                    <a:lstStyle/>
                    <a:p>
                      <a:pPr indent="0" lvl="0" marL="0" rtl="0" algn="ctr">
                        <a:spcBef>
                          <a:spcPts val="0"/>
                        </a:spcBef>
                        <a:spcAft>
                          <a:spcPts val="0"/>
                        </a:spcAft>
                        <a:buNone/>
                      </a:pPr>
                      <a:r>
                        <a:t/>
                      </a:r>
                      <a:endParaRPr b="1" sz="1300"/>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r>
              <a:tr h="375775">
                <a:tc>
                  <a:txBody>
                    <a:bodyPr/>
                    <a:lstStyle/>
                    <a:p>
                      <a:pPr indent="0" lvl="0" marL="0" rtl="0" algn="ctr">
                        <a:spcBef>
                          <a:spcPts val="0"/>
                        </a:spcBef>
                        <a:spcAft>
                          <a:spcPts val="0"/>
                        </a:spcAft>
                        <a:buClr>
                          <a:schemeClr val="dk1"/>
                        </a:buClr>
                        <a:buSzPts val="1100"/>
                        <a:buFont typeface="Arial"/>
                        <a:buNone/>
                      </a:pPr>
                      <a:r>
                        <a:rPr b="1" lang="en" sz="1300">
                          <a:solidFill>
                            <a:schemeClr val="dk1"/>
                          </a:solidFill>
                        </a:rPr>
                        <a:t>Accuracy</a:t>
                      </a:r>
                      <a:endParaRPr b="1" sz="1300"/>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375775">
                <a:tc>
                  <a:txBody>
                    <a:bodyPr/>
                    <a:lstStyle/>
                    <a:p>
                      <a:pPr indent="0" lvl="0" marL="0" rtl="0" algn="ctr">
                        <a:spcBef>
                          <a:spcPts val="0"/>
                        </a:spcBef>
                        <a:spcAft>
                          <a:spcPts val="0"/>
                        </a:spcAft>
                        <a:buNone/>
                      </a:pPr>
                      <a:r>
                        <a:rPr b="1" lang="en" sz="1300">
                          <a:solidFill>
                            <a:schemeClr val="dk1"/>
                          </a:solidFill>
                        </a:rPr>
                        <a:t>Macro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0.92</a:t>
                      </a:r>
                      <a:endParaRPr/>
                    </a:p>
                  </a:txBody>
                  <a:tcPr marT="91425" marB="91425" marR="91425" marL="91425" anchor="ctr"/>
                </a:tc>
                <a:tc>
                  <a:txBody>
                    <a:bodyPr/>
                    <a:lstStyle/>
                    <a:p>
                      <a:pPr indent="0" lvl="0" marL="0" rtl="0" algn="ctr">
                        <a:spcBef>
                          <a:spcPts val="0"/>
                        </a:spcBef>
                        <a:spcAft>
                          <a:spcPts val="0"/>
                        </a:spcAft>
                        <a:buNone/>
                      </a:pPr>
                      <a:r>
                        <a:rPr lang="en"/>
                        <a:t>0.94</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578150">
                <a:tc>
                  <a:txBody>
                    <a:bodyPr/>
                    <a:lstStyle/>
                    <a:p>
                      <a:pPr indent="0" lvl="0" marL="0" rtl="0" algn="ctr">
                        <a:spcBef>
                          <a:spcPts val="0"/>
                        </a:spcBef>
                        <a:spcAft>
                          <a:spcPts val="0"/>
                        </a:spcAft>
                        <a:buNone/>
                      </a:pPr>
                      <a:r>
                        <a:rPr b="1" lang="en" sz="1300">
                          <a:solidFill>
                            <a:schemeClr val="dk1"/>
                          </a:solidFill>
                        </a:rPr>
                        <a:t>Weighted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bl>
          </a:graphicData>
        </a:graphic>
      </p:graphicFrame>
      <p:sp>
        <p:nvSpPr>
          <p:cNvPr id="560" name="Google Shape;560;p23"/>
          <p:cNvSpPr txBox="1"/>
          <p:nvPr/>
        </p:nvSpPr>
        <p:spPr>
          <a:xfrm>
            <a:off x="6099900" y="2778412"/>
            <a:ext cx="25869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Accuracy</a:t>
            </a:r>
            <a:r>
              <a:rPr lang="en">
                <a:solidFill>
                  <a:schemeClr val="dk1"/>
                </a:solidFill>
                <a:latin typeface="Roboto"/>
                <a:ea typeface="Roboto"/>
                <a:cs typeface="Roboto"/>
                <a:sym typeface="Roboto"/>
              </a:rPr>
              <a:t> : 0.</a:t>
            </a:r>
            <a:r>
              <a:rPr lang="en">
                <a:solidFill>
                  <a:schemeClr val="dk1"/>
                </a:solidFill>
                <a:latin typeface="Courier New"/>
                <a:ea typeface="Courier New"/>
                <a:cs typeface="Courier New"/>
                <a:sym typeface="Courier New"/>
              </a:rPr>
              <a:t>9547764</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sp>
        <p:nvSpPr>
          <p:cNvPr id="566" name="Google Shape;566;p24"/>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567" name="Google Shape;567;p24"/>
          <p:cNvGrpSpPr/>
          <p:nvPr/>
        </p:nvGrpSpPr>
        <p:grpSpPr>
          <a:xfrm>
            <a:off x="7258452" y="411475"/>
            <a:ext cx="1720334" cy="1811403"/>
            <a:chOff x="7258452" y="411475"/>
            <a:chExt cx="1720334" cy="1811403"/>
          </a:xfrm>
        </p:grpSpPr>
        <p:sp>
          <p:nvSpPr>
            <p:cNvPr id="568" name="Google Shape;568;p24"/>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4"/>
          <p:cNvGrpSpPr/>
          <p:nvPr/>
        </p:nvGrpSpPr>
        <p:grpSpPr>
          <a:xfrm>
            <a:off x="2606040" y="283464"/>
            <a:ext cx="660900" cy="628800"/>
            <a:chOff x="4241500" y="3234975"/>
            <a:chExt cx="660900" cy="628800"/>
          </a:xfrm>
        </p:grpSpPr>
        <p:grpSp>
          <p:nvGrpSpPr>
            <p:cNvPr id="583" name="Google Shape;583;p24"/>
            <p:cNvGrpSpPr/>
            <p:nvPr/>
          </p:nvGrpSpPr>
          <p:grpSpPr>
            <a:xfrm>
              <a:off x="4305475" y="3283031"/>
              <a:ext cx="533139" cy="532701"/>
              <a:chOff x="4271576" y="3645213"/>
              <a:chExt cx="600855" cy="600362"/>
            </a:xfrm>
          </p:grpSpPr>
          <p:sp>
            <p:nvSpPr>
              <p:cNvPr id="584" name="Google Shape;584;p24"/>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24"/>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3" name="Google Shape;603;p24"/>
          <p:cNvPicPr preferRelativeResize="0"/>
          <p:nvPr/>
        </p:nvPicPr>
        <p:blipFill>
          <a:blip r:embed="rId3">
            <a:alphaModFix/>
          </a:blip>
          <a:stretch>
            <a:fillRect/>
          </a:stretch>
        </p:blipFill>
        <p:spPr>
          <a:xfrm>
            <a:off x="457200" y="1636096"/>
            <a:ext cx="3526950" cy="3047125"/>
          </a:xfrm>
          <a:prstGeom prst="rect">
            <a:avLst/>
          </a:prstGeom>
          <a:noFill/>
          <a:ln>
            <a:noFill/>
          </a:ln>
        </p:spPr>
      </p:pic>
      <p:pic>
        <p:nvPicPr>
          <p:cNvPr id="604" name="Google Shape;604;p24"/>
          <p:cNvPicPr preferRelativeResize="0"/>
          <p:nvPr/>
        </p:nvPicPr>
        <p:blipFill>
          <a:blip r:embed="rId4">
            <a:alphaModFix/>
          </a:blip>
          <a:stretch>
            <a:fillRect/>
          </a:stretch>
        </p:blipFill>
        <p:spPr>
          <a:xfrm>
            <a:off x="4116300" y="1822375"/>
            <a:ext cx="3142150" cy="2366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610" name="Google Shape;610;p25"/>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More data preprocessing </a:t>
            </a:r>
            <a:endParaRPr b="1" sz="1800">
              <a:latin typeface="Fira Sans Extra Condensed"/>
              <a:ea typeface="Fira Sans Extra Condensed"/>
              <a:cs typeface="Fira Sans Extra Condensed"/>
              <a:sym typeface="Fira Sans Extra Condensed"/>
            </a:endParaRPr>
          </a:p>
        </p:txBody>
      </p:sp>
      <p:grpSp>
        <p:nvGrpSpPr>
          <p:cNvPr id="611" name="Google Shape;611;p25"/>
          <p:cNvGrpSpPr/>
          <p:nvPr/>
        </p:nvGrpSpPr>
        <p:grpSpPr>
          <a:xfrm>
            <a:off x="7258452" y="411475"/>
            <a:ext cx="1720334" cy="1811403"/>
            <a:chOff x="7258452" y="411475"/>
            <a:chExt cx="1720334" cy="1811403"/>
          </a:xfrm>
        </p:grpSpPr>
        <p:sp>
          <p:nvSpPr>
            <p:cNvPr id="612" name="Google Shape;612;p25"/>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5"/>
          <p:cNvGrpSpPr/>
          <p:nvPr/>
        </p:nvGrpSpPr>
        <p:grpSpPr>
          <a:xfrm>
            <a:off x="2606040" y="283464"/>
            <a:ext cx="660900" cy="628800"/>
            <a:chOff x="7198300" y="3234975"/>
            <a:chExt cx="660900" cy="628800"/>
          </a:xfrm>
        </p:grpSpPr>
        <p:grpSp>
          <p:nvGrpSpPr>
            <p:cNvPr id="627" name="Google Shape;627;p25"/>
            <p:cNvGrpSpPr/>
            <p:nvPr/>
          </p:nvGrpSpPr>
          <p:grpSpPr>
            <a:xfrm>
              <a:off x="7262175" y="3283019"/>
              <a:ext cx="533177" cy="538065"/>
              <a:chOff x="7262225" y="2228669"/>
              <a:chExt cx="533177" cy="538065"/>
            </a:xfrm>
          </p:grpSpPr>
          <p:sp>
            <p:nvSpPr>
              <p:cNvPr id="628" name="Google Shape;628;p25"/>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25"/>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5"/>
          <p:cNvSpPr txBox="1"/>
          <p:nvPr/>
        </p:nvSpPr>
        <p:spPr>
          <a:xfrm>
            <a:off x="457200" y="1400125"/>
            <a:ext cx="6801300" cy="12498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Another modification had to be made to the train set as it was too high in relation to the number of fraudulent examples in the test set.</a:t>
            </a:r>
            <a:endParaRPr>
              <a:solidFill>
                <a:schemeClr val="dk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rPr lang="en">
                <a:solidFill>
                  <a:schemeClr val="dk1"/>
                </a:solidFill>
                <a:highlight>
                  <a:srgbClr val="FFFFFF"/>
                </a:highlight>
                <a:latin typeface="Roboto"/>
                <a:ea typeface="Roboto"/>
                <a:cs typeface="Roboto"/>
                <a:sym typeface="Roboto"/>
              </a:rPr>
              <a:t>In fact, as can be seen in the diagram below, the model was unable to identify the anomalies.</a:t>
            </a:r>
            <a:endParaRPr>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pic>
        <p:nvPicPr>
          <p:cNvPr id="640" name="Google Shape;640;p25"/>
          <p:cNvPicPr preferRelativeResize="0"/>
          <p:nvPr/>
        </p:nvPicPr>
        <p:blipFill>
          <a:blip r:embed="rId3">
            <a:alphaModFix/>
          </a:blip>
          <a:stretch>
            <a:fillRect/>
          </a:stretch>
        </p:blipFill>
        <p:spPr>
          <a:xfrm>
            <a:off x="1006175" y="2649925"/>
            <a:ext cx="2752900" cy="2361500"/>
          </a:xfrm>
          <a:prstGeom prst="rect">
            <a:avLst/>
          </a:prstGeom>
          <a:noFill/>
          <a:ln>
            <a:noFill/>
          </a:ln>
        </p:spPr>
      </p:pic>
      <p:pic>
        <p:nvPicPr>
          <p:cNvPr id="641" name="Google Shape;641;p25"/>
          <p:cNvPicPr preferRelativeResize="0"/>
          <p:nvPr/>
        </p:nvPicPr>
        <p:blipFill>
          <a:blip r:embed="rId4">
            <a:alphaModFix/>
          </a:blip>
          <a:stretch>
            <a:fillRect/>
          </a:stretch>
        </p:blipFill>
        <p:spPr>
          <a:xfrm>
            <a:off x="4390875" y="2649925"/>
            <a:ext cx="3617700" cy="1537900"/>
          </a:xfrm>
          <a:prstGeom prst="rect">
            <a:avLst/>
          </a:prstGeom>
          <a:noFill/>
          <a:ln>
            <a:noFill/>
          </a:ln>
        </p:spPr>
      </p:pic>
      <p:sp>
        <p:nvSpPr>
          <p:cNvPr id="642" name="Google Shape;642;p25"/>
          <p:cNvSpPr txBox="1"/>
          <p:nvPr/>
        </p:nvSpPr>
        <p:spPr>
          <a:xfrm>
            <a:off x="4336725" y="4423950"/>
            <a:ext cx="4350000" cy="429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Roboto"/>
                <a:ea typeface="Roboto"/>
                <a:cs typeface="Roboto"/>
                <a:sym typeface="Roboto"/>
              </a:rPr>
              <a:t>It was decided to put a ratio of 10:1 in the train set.</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648" name="Google Shape;648;p26"/>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More data preprocessing </a:t>
            </a:r>
            <a:endParaRPr b="1" sz="1800">
              <a:latin typeface="Fira Sans Extra Condensed"/>
              <a:ea typeface="Fira Sans Extra Condensed"/>
              <a:cs typeface="Fira Sans Extra Condensed"/>
              <a:sym typeface="Fira Sans Extra Condensed"/>
            </a:endParaRPr>
          </a:p>
        </p:txBody>
      </p:sp>
      <p:grpSp>
        <p:nvGrpSpPr>
          <p:cNvPr id="649" name="Google Shape;649;p26"/>
          <p:cNvGrpSpPr/>
          <p:nvPr/>
        </p:nvGrpSpPr>
        <p:grpSpPr>
          <a:xfrm>
            <a:off x="7258452" y="411475"/>
            <a:ext cx="1720334" cy="1811403"/>
            <a:chOff x="7258452" y="411475"/>
            <a:chExt cx="1720334" cy="1811403"/>
          </a:xfrm>
        </p:grpSpPr>
        <p:sp>
          <p:nvSpPr>
            <p:cNvPr id="650" name="Google Shape;650;p26"/>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6"/>
          <p:cNvGrpSpPr/>
          <p:nvPr/>
        </p:nvGrpSpPr>
        <p:grpSpPr>
          <a:xfrm>
            <a:off x="2606040" y="283464"/>
            <a:ext cx="660900" cy="628800"/>
            <a:chOff x="7198300" y="3234975"/>
            <a:chExt cx="660900" cy="628800"/>
          </a:xfrm>
        </p:grpSpPr>
        <p:grpSp>
          <p:nvGrpSpPr>
            <p:cNvPr id="665" name="Google Shape;665;p26"/>
            <p:cNvGrpSpPr/>
            <p:nvPr/>
          </p:nvGrpSpPr>
          <p:grpSpPr>
            <a:xfrm>
              <a:off x="7262175" y="3283019"/>
              <a:ext cx="533177" cy="538065"/>
              <a:chOff x="7262225" y="2228669"/>
              <a:chExt cx="533177" cy="538065"/>
            </a:xfrm>
          </p:grpSpPr>
          <p:sp>
            <p:nvSpPr>
              <p:cNvPr id="666" name="Google Shape;666;p26"/>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6"/>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6"/>
          <p:cNvSpPr txBox="1"/>
          <p:nvPr/>
        </p:nvSpPr>
        <p:spPr>
          <a:xfrm>
            <a:off x="457200" y="1520125"/>
            <a:ext cx="6801300" cy="4743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It was decided to put a ratio of 10:1 in the train set.</a:t>
            </a:r>
            <a:endParaRPr>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678" name="Google Shape;678;p26"/>
          <p:cNvSpPr/>
          <p:nvPr/>
        </p:nvSpPr>
        <p:spPr>
          <a:xfrm>
            <a:off x="481500" y="2441400"/>
            <a:ext cx="8075400" cy="439500"/>
          </a:xfrm>
          <a:prstGeom prst="rect">
            <a:avLst/>
          </a:pr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79" name="Google Shape;679;p26"/>
          <p:cNvSpPr/>
          <p:nvPr/>
        </p:nvSpPr>
        <p:spPr>
          <a:xfrm>
            <a:off x="8470800" y="2441400"/>
            <a:ext cx="191700" cy="439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0" name="Google Shape;680;p26"/>
          <p:cNvSpPr/>
          <p:nvPr/>
        </p:nvSpPr>
        <p:spPr>
          <a:xfrm rot="-5400000">
            <a:off x="2123250" y="-2144600"/>
            <a:ext cx="4098600" cy="74307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1" name="Google Shape;681;p26"/>
          <p:cNvSpPr/>
          <p:nvPr/>
        </p:nvSpPr>
        <p:spPr>
          <a:xfrm rot="-5400000">
            <a:off x="6348150" y="988150"/>
            <a:ext cx="3910500" cy="7851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2" name="Google Shape;682;p26"/>
          <p:cNvSpPr/>
          <p:nvPr/>
        </p:nvSpPr>
        <p:spPr>
          <a:xfrm>
            <a:off x="7923288"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83" name="Google Shape;683;p26"/>
          <p:cNvSpPr/>
          <p:nvPr/>
        </p:nvSpPr>
        <p:spPr>
          <a:xfrm>
            <a:off x="4815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4" name="Google Shape;684;p26"/>
          <p:cNvSpPr/>
          <p:nvPr/>
        </p:nvSpPr>
        <p:spPr>
          <a:xfrm>
            <a:off x="12207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5" name="Google Shape;685;p26"/>
          <p:cNvSpPr/>
          <p:nvPr/>
        </p:nvSpPr>
        <p:spPr>
          <a:xfrm>
            <a:off x="19599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6" name="Google Shape;686;p26"/>
          <p:cNvSpPr/>
          <p:nvPr/>
        </p:nvSpPr>
        <p:spPr>
          <a:xfrm>
            <a:off x="26991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7" name="Google Shape;687;p26"/>
          <p:cNvSpPr/>
          <p:nvPr/>
        </p:nvSpPr>
        <p:spPr>
          <a:xfrm>
            <a:off x="34383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8" name="Google Shape;688;p26"/>
          <p:cNvSpPr/>
          <p:nvPr/>
        </p:nvSpPr>
        <p:spPr>
          <a:xfrm>
            <a:off x="418995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9" name="Google Shape;689;p26"/>
          <p:cNvSpPr/>
          <p:nvPr/>
        </p:nvSpPr>
        <p:spPr>
          <a:xfrm>
            <a:off x="492915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0" name="Google Shape;690;p26"/>
          <p:cNvSpPr/>
          <p:nvPr/>
        </p:nvSpPr>
        <p:spPr>
          <a:xfrm>
            <a:off x="56808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1" name="Google Shape;691;p26"/>
          <p:cNvSpPr/>
          <p:nvPr/>
        </p:nvSpPr>
        <p:spPr>
          <a:xfrm>
            <a:off x="64200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2" name="Google Shape;692;p26"/>
          <p:cNvSpPr/>
          <p:nvPr/>
        </p:nvSpPr>
        <p:spPr>
          <a:xfrm>
            <a:off x="717165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3" name="Google Shape;693;p26"/>
          <p:cNvSpPr txBox="1"/>
          <p:nvPr/>
        </p:nvSpPr>
        <p:spPr>
          <a:xfrm>
            <a:off x="3642000" y="3758325"/>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Train</a:t>
            </a:r>
            <a:endParaRPr>
              <a:solidFill>
                <a:schemeClr val="dk1"/>
              </a:solidFill>
              <a:latin typeface="Roboto"/>
              <a:ea typeface="Roboto"/>
              <a:cs typeface="Roboto"/>
              <a:sym typeface="Roboto"/>
            </a:endParaRPr>
          </a:p>
        </p:txBody>
      </p:sp>
      <p:sp>
        <p:nvSpPr>
          <p:cNvPr id="694" name="Google Shape;694;p26"/>
          <p:cNvSpPr txBox="1"/>
          <p:nvPr/>
        </p:nvSpPr>
        <p:spPr>
          <a:xfrm>
            <a:off x="7772850" y="3758325"/>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pic>
        <p:nvPicPr>
          <p:cNvPr id="695" name="Google Shape;695;p26"/>
          <p:cNvPicPr preferRelativeResize="0"/>
          <p:nvPr/>
        </p:nvPicPr>
        <p:blipFill rotWithShape="1">
          <a:blip r:embed="rId3">
            <a:alphaModFix/>
          </a:blip>
          <a:srcRect b="42279" l="0" r="0" t="0"/>
          <a:stretch/>
        </p:blipFill>
        <p:spPr>
          <a:xfrm>
            <a:off x="3710575" y="4099045"/>
            <a:ext cx="923925" cy="269400"/>
          </a:xfrm>
          <a:prstGeom prst="rect">
            <a:avLst/>
          </a:prstGeom>
          <a:noFill/>
          <a:ln>
            <a:noFill/>
          </a:ln>
        </p:spPr>
      </p:pic>
      <p:pic>
        <p:nvPicPr>
          <p:cNvPr id="696" name="Google Shape;696;p26"/>
          <p:cNvPicPr preferRelativeResize="0"/>
          <p:nvPr/>
        </p:nvPicPr>
        <p:blipFill rotWithShape="1">
          <a:blip r:embed="rId4">
            <a:alphaModFix/>
          </a:blip>
          <a:srcRect b="0" l="72895" r="0" t="0"/>
          <a:stretch/>
        </p:blipFill>
        <p:spPr>
          <a:xfrm>
            <a:off x="2888425" y="4595425"/>
            <a:ext cx="1232100" cy="331800"/>
          </a:xfrm>
          <a:prstGeom prst="rect">
            <a:avLst/>
          </a:prstGeom>
          <a:noFill/>
          <a:ln>
            <a:noFill/>
          </a:ln>
        </p:spPr>
      </p:pic>
      <p:sp>
        <p:nvSpPr>
          <p:cNvPr id="697" name="Google Shape;697;p26"/>
          <p:cNvSpPr txBox="1"/>
          <p:nvPr/>
        </p:nvSpPr>
        <p:spPr>
          <a:xfrm>
            <a:off x="528625" y="4539425"/>
            <a:ext cx="2359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Previous shape of the train: </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03" name="Google Shape;703;p27"/>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What is an autoencoder?</a:t>
            </a:r>
            <a:endParaRPr b="1" sz="1800">
              <a:latin typeface="Fira Sans Extra Condensed"/>
              <a:ea typeface="Fira Sans Extra Condensed"/>
              <a:cs typeface="Fira Sans Extra Condensed"/>
              <a:sym typeface="Fira Sans Extra Condensed"/>
            </a:endParaRPr>
          </a:p>
        </p:txBody>
      </p:sp>
      <p:grpSp>
        <p:nvGrpSpPr>
          <p:cNvPr id="704" name="Google Shape;704;p27"/>
          <p:cNvGrpSpPr/>
          <p:nvPr/>
        </p:nvGrpSpPr>
        <p:grpSpPr>
          <a:xfrm>
            <a:off x="7258452" y="411475"/>
            <a:ext cx="1720334" cy="1811403"/>
            <a:chOff x="7258452" y="411475"/>
            <a:chExt cx="1720334" cy="1811403"/>
          </a:xfrm>
        </p:grpSpPr>
        <p:sp>
          <p:nvSpPr>
            <p:cNvPr id="705" name="Google Shape;705;p27"/>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27"/>
          <p:cNvGrpSpPr/>
          <p:nvPr/>
        </p:nvGrpSpPr>
        <p:grpSpPr>
          <a:xfrm>
            <a:off x="2606040" y="283464"/>
            <a:ext cx="660900" cy="628800"/>
            <a:chOff x="7198300" y="3234975"/>
            <a:chExt cx="660900" cy="628800"/>
          </a:xfrm>
        </p:grpSpPr>
        <p:grpSp>
          <p:nvGrpSpPr>
            <p:cNvPr id="720" name="Google Shape;720;p27"/>
            <p:cNvGrpSpPr/>
            <p:nvPr/>
          </p:nvGrpSpPr>
          <p:grpSpPr>
            <a:xfrm>
              <a:off x="7262175" y="3283019"/>
              <a:ext cx="533177" cy="538065"/>
              <a:chOff x="7262225" y="2228669"/>
              <a:chExt cx="533177" cy="538065"/>
            </a:xfrm>
          </p:grpSpPr>
          <p:sp>
            <p:nvSpPr>
              <p:cNvPr id="721" name="Google Shape;721;p27"/>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27"/>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2" name="Google Shape;732;p27"/>
          <p:cNvPicPr preferRelativeResize="0"/>
          <p:nvPr/>
        </p:nvPicPr>
        <p:blipFill>
          <a:blip r:embed="rId3">
            <a:alphaModFix/>
          </a:blip>
          <a:stretch>
            <a:fillRect/>
          </a:stretch>
        </p:blipFill>
        <p:spPr>
          <a:xfrm>
            <a:off x="457200" y="1497650"/>
            <a:ext cx="6150600" cy="345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38" name="Google Shape;738;p28"/>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Encoder</a:t>
            </a:r>
            <a:endParaRPr b="1" sz="1800">
              <a:latin typeface="Fira Sans Extra Condensed"/>
              <a:ea typeface="Fira Sans Extra Condensed"/>
              <a:cs typeface="Fira Sans Extra Condensed"/>
              <a:sym typeface="Fira Sans Extra Condensed"/>
            </a:endParaRPr>
          </a:p>
        </p:txBody>
      </p:sp>
      <p:grpSp>
        <p:nvGrpSpPr>
          <p:cNvPr id="739" name="Google Shape;739;p28"/>
          <p:cNvGrpSpPr/>
          <p:nvPr/>
        </p:nvGrpSpPr>
        <p:grpSpPr>
          <a:xfrm>
            <a:off x="2606040" y="283464"/>
            <a:ext cx="660900" cy="628800"/>
            <a:chOff x="7198300" y="3234975"/>
            <a:chExt cx="660900" cy="628800"/>
          </a:xfrm>
        </p:grpSpPr>
        <p:grpSp>
          <p:nvGrpSpPr>
            <p:cNvPr id="740" name="Google Shape;740;p28"/>
            <p:cNvGrpSpPr/>
            <p:nvPr/>
          </p:nvGrpSpPr>
          <p:grpSpPr>
            <a:xfrm>
              <a:off x="7262175" y="3283019"/>
              <a:ext cx="533177" cy="538065"/>
              <a:chOff x="7262225" y="2228669"/>
              <a:chExt cx="533177" cy="538065"/>
            </a:xfrm>
          </p:grpSpPr>
          <p:sp>
            <p:nvSpPr>
              <p:cNvPr id="741" name="Google Shape;741;p28"/>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8"/>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2" name="Google Shape;752;p28"/>
          <p:cNvPicPr preferRelativeResize="0"/>
          <p:nvPr/>
        </p:nvPicPr>
        <p:blipFill rotWithShape="1">
          <a:blip r:embed="rId3">
            <a:alphaModFix/>
          </a:blip>
          <a:srcRect b="0" l="0" r="47728" t="0"/>
          <a:stretch/>
        </p:blipFill>
        <p:spPr>
          <a:xfrm>
            <a:off x="228600" y="2222875"/>
            <a:ext cx="1897099" cy="2041475"/>
          </a:xfrm>
          <a:prstGeom prst="rect">
            <a:avLst/>
          </a:prstGeom>
          <a:noFill/>
          <a:ln>
            <a:noFill/>
          </a:ln>
        </p:spPr>
      </p:pic>
      <p:cxnSp>
        <p:nvCxnSpPr>
          <p:cNvPr id="753" name="Google Shape;753;p28"/>
          <p:cNvCxnSpPr/>
          <p:nvPr/>
        </p:nvCxnSpPr>
        <p:spPr>
          <a:xfrm>
            <a:off x="2322950" y="3254750"/>
            <a:ext cx="735900" cy="8400"/>
          </a:xfrm>
          <a:prstGeom prst="straightConnector1">
            <a:avLst/>
          </a:prstGeom>
          <a:noFill/>
          <a:ln cap="flat" cmpd="sng" w="38100">
            <a:solidFill>
              <a:schemeClr val="accent2"/>
            </a:solidFill>
            <a:prstDash val="solid"/>
            <a:round/>
            <a:headEnd len="med" w="med" type="none"/>
            <a:tailEnd len="med" w="med" type="triangle"/>
          </a:ln>
        </p:spPr>
      </p:cxnSp>
      <p:pic>
        <p:nvPicPr>
          <p:cNvPr id="754" name="Google Shape;754;p28"/>
          <p:cNvPicPr preferRelativeResize="0"/>
          <p:nvPr/>
        </p:nvPicPr>
        <p:blipFill>
          <a:blip r:embed="rId4">
            <a:alphaModFix/>
          </a:blip>
          <a:stretch>
            <a:fillRect/>
          </a:stretch>
        </p:blipFill>
        <p:spPr>
          <a:xfrm>
            <a:off x="3058850" y="2137325"/>
            <a:ext cx="5765650" cy="2212573"/>
          </a:xfrm>
          <a:prstGeom prst="rect">
            <a:avLst/>
          </a:prstGeom>
          <a:noFill/>
          <a:ln>
            <a:noFill/>
          </a:ln>
        </p:spPr>
      </p:pic>
      <p:pic>
        <p:nvPicPr>
          <p:cNvPr id="755" name="Google Shape;755;p28"/>
          <p:cNvPicPr preferRelativeResize="0"/>
          <p:nvPr/>
        </p:nvPicPr>
        <p:blipFill>
          <a:blip r:embed="rId5">
            <a:alphaModFix/>
          </a:blip>
          <a:stretch>
            <a:fillRect/>
          </a:stretch>
        </p:blipFill>
        <p:spPr>
          <a:xfrm>
            <a:off x="7224902" y="3160550"/>
            <a:ext cx="1787411" cy="1811400"/>
          </a:xfrm>
          <a:prstGeom prst="rect">
            <a:avLst/>
          </a:prstGeom>
          <a:noFill/>
          <a:ln>
            <a:noFill/>
          </a:ln>
        </p:spPr>
      </p:pic>
      <p:grpSp>
        <p:nvGrpSpPr>
          <p:cNvPr id="756" name="Google Shape;756;p28"/>
          <p:cNvGrpSpPr/>
          <p:nvPr/>
        </p:nvGrpSpPr>
        <p:grpSpPr>
          <a:xfrm>
            <a:off x="7258452" y="411475"/>
            <a:ext cx="1720334" cy="1811403"/>
            <a:chOff x="7258452" y="411475"/>
            <a:chExt cx="1720334" cy="1811403"/>
          </a:xfrm>
        </p:grpSpPr>
        <p:sp>
          <p:nvSpPr>
            <p:cNvPr id="757" name="Google Shape;757;p28"/>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76" name="Google Shape;776;p29"/>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Decoder</a:t>
            </a:r>
            <a:endParaRPr b="1" sz="1800">
              <a:latin typeface="Fira Sans Extra Condensed"/>
              <a:ea typeface="Fira Sans Extra Condensed"/>
              <a:cs typeface="Fira Sans Extra Condensed"/>
              <a:sym typeface="Fira Sans Extra Condensed"/>
            </a:endParaRPr>
          </a:p>
        </p:txBody>
      </p:sp>
      <p:grpSp>
        <p:nvGrpSpPr>
          <p:cNvPr id="777" name="Google Shape;777;p29"/>
          <p:cNvGrpSpPr/>
          <p:nvPr/>
        </p:nvGrpSpPr>
        <p:grpSpPr>
          <a:xfrm>
            <a:off x="7258452" y="411475"/>
            <a:ext cx="1720334" cy="1811403"/>
            <a:chOff x="7258452" y="411475"/>
            <a:chExt cx="1720334" cy="1811403"/>
          </a:xfrm>
        </p:grpSpPr>
        <p:sp>
          <p:nvSpPr>
            <p:cNvPr id="778" name="Google Shape;778;p29"/>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29"/>
          <p:cNvGrpSpPr/>
          <p:nvPr/>
        </p:nvGrpSpPr>
        <p:grpSpPr>
          <a:xfrm>
            <a:off x="2606040" y="283464"/>
            <a:ext cx="660900" cy="628800"/>
            <a:chOff x="7198300" y="3234975"/>
            <a:chExt cx="660900" cy="628800"/>
          </a:xfrm>
        </p:grpSpPr>
        <p:grpSp>
          <p:nvGrpSpPr>
            <p:cNvPr id="793" name="Google Shape;793;p29"/>
            <p:cNvGrpSpPr/>
            <p:nvPr/>
          </p:nvGrpSpPr>
          <p:grpSpPr>
            <a:xfrm>
              <a:off x="7262175" y="3283019"/>
              <a:ext cx="533177" cy="538065"/>
              <a:chOff x="7262225" y="2228669"/>
              <a:chExt cx="533177" cy="538065"/>
            </a:xfrm>
          </p:grpSpPr>
          <p:sp>
            <p:nvSpPr>
              <p:cNvPr id="794" name="Google Shape;794;p29"/>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29"/>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5" name="Google Shape;805;p29"/>
          <p:cNvPicPr preferRelativeResize="0"/>
          <p:nvPr/>
        </p:nvPicPr>
        <p:blipFill rotWithShape="1">
          <a:blip r:embed="rId3">
            <a:alphaModFix/>
          </a:blip>
          <a:srcRect b="0" l="47728" r="0" t="0"/>
          <a:stretch/>
        </p:blipFill>
        <p:spPr>
          <a:xfrm>
            <a:off x="228600" y="2222875"/>
            <a:ext cx="1897099" cy="2041475"/>
          </a:xfrm>
          <a:prstGeom prst="rect">
            <a:avLst/>
          </a:prstGeom>
          <a:noFill/>
          <a:ln>
            <a:noFill/>
          </a:ln>
        </p:spPr>
      </p:pic>
      <p:cxnSp>
        <p:nvCxnSpPr>
          <p:cNvPr id="806" name="Google Shape;806;p29"/>
          <p:cNvCxnSpPr/>
          <p:nvPr/>
        </p:nvCxnSpPr>
        <p:spPr>
          <a:xfrm>
            <a:off x="2322950" y="3254750"/>
            <a:ext cx="735900" cy="8400"/>
          </a:xfrm>
          <a:prstGeom prst="straightConnector1">
            <a:avLst/>
          </a:prstGeom>
          <a:noFill/>
          <a:ln cap="flat" cmpd="sng" w="38100">
            <a:solidFill>
              <a:schemeClr val="accent2"/>
            </a:solidFill>
            <a:prstDash val="solid"/>
            <a:round/>
            <a:headEnd len="med" w="med" type="none"/>
            <a:tailEnd len="med" w="med" type="triangle"/>
          </a:ln>
        </p:spPr>
      </p:cxnSp>
      <p:pic>
        <p:nvPicPr>
          <p:cNvPr id="807" name="Google Shape;807;p29"/>
          <p:cNvPicPr preferRelativeResize="0"/>
          <p:nvPr/>
        </p:nvPicPr>
        <p:blipFill>
          <a:blip r:embed="rId4">
            <a:alphaModFix/>
          </a:blip>
          <a:stretch>
            <a:fillRect/>
          </a:stretch>
        </p:blipFill>
        <p:spPr>
          <a:xfrm>
            <a:off x="3149650" y="2404806"/>
            <a:ext cx="5829126" cy="1708294"/>
          </a:xfrm>
          <a:prstGeom prst="rect">
            <a:avLst/>
          </a:prstGeom>
          <a:noFill/>
          <a:ln>
            <a:noFill/>
          </a:ln>
        </p:spPr>
      </p:pic>
      <p:pic>
        <p:nvPicPr>
          <p:cNvPr id="808" name="Google Shape;808;p29"/>
          <p:cNvPicPr preferRelativeResize="0"/>
          <p:nvPr/>
        </p:nvPicPr>
        <p:blipFill>
          <a:blip r:embed="rId5">
            <a:alphaModFix/>
          </a:blip>
          <a:stretch>
            <a:fillRect/>
          </a:stretch>
        </p:blipFill>
        <p:spPr>
          <a:xfrm>
            <a:off x="7437560" y="2222875"/>
            <a:ext cx="1590789" cy="28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14" name="Google Shape;814;p30"/>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Some graph of the training</a:t>
            </a:r>
            <a:endParaRPr b="1" sz="1800">
              <a:latin typeface="Fira Sans Extra Condensed"/>
              <a:ea typeface="Fira Sans Extra Condensed"/>
              <a:cs typeface="Fira Sans Extra Condensed"/>
              <a:sym typeface="Fira Sans Extra Condensed"/>
            </a:endParaRPr>
          </a:p>
        </p:txBody>
      </p:sp>
      <p:grpSp>
        <p:nvGrpSpPr>
          <p:cNvPr id="815" name="Google Shape;815;p30"/>
          <p:cNvGrpSpPr/>
          <p:nvPr/>
        </p:nvGrpSpPr>
        <p:grpSpPr>
          <a:xfrm>
            <a:off x="7258452" y="411475"/>
            <a:ext cx="1720334" cy="1811403"/>
            <a:chOff x="7258452" y="411475"/>
            <a:chExt cx="1720334" cy="1811403"/>
          </a:xfrm>
        </p:grpSpPr>
        <p:sp>
          <p:nvSpPr>
            <p:cNvPr id="816" name="Google Shape;816;p30"/>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2606040" y="283464"/>
            <a:ext cx="660900" cy="628800"/>
            <a:chOff x="7198300" y="3234975"/>
            <a:chExt cx="660900" cy="628800"/>
          </a:xfrm>
        </p:grpSpPr>
        <p:grpSp>
          <p:nvGrpSpPr>
            <p:cNvPr id="831" name="Google Shape;831;p30"/>
            <p:cNvGrpSpPr/>
            <p:nvPr/>
          </p:nvGrpSpPr>
          <p:grpSpPr>
            <a:xfrm>
              <a:off x="7262175" y="3283019"/>
              <a:ext cx="533177" cy="538065"/>
              <a:chOff x="7262225" y="2228669"/>
              <a:chExt cx="533177" cy="538065"/>
            </a:xfrm>
          </p:grpSpPr>
          <p:sp>
            <p:nvSpPr>
              <p:cNvPr id="832" name="Google Shape;832;p30"/>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0"/>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3" name="Google Shape;843;p30"/>
          <p:cNvPicPr preferRelativeResize="0"/>
          <p:nvPr/>
        </p:nvPicPr>
        <p:blipFill>
          <a:blip r:embed="rId3">
            <a:alphaModFix/>
          </a:blip>
          <a:stretch>
            <a:fillRect/>
          </a:stretch>
        </p:blipFill>
        <p:spPr>
          <a:xfrm>
            <a:off x="304800" y="2053250"/>
            <a:ext cx="3654826" cy="2759500"/>
          </a:xfrm>
          <a:prstGeom prst="rect">
            <a:avLst/>
          </a:prstGeom>
          <a:noFill/>
          <a:ln>
            <a:noFill/>
          </a:ln>
        </p:spPr>
      </p:pic>
      <p:pic>
        <p:nvPicPr>
          <p:cNvPr id="844" name="Google Shape;844;p30"/>
          <p:cNvPicPr preferRelativeResize="0"/>
          <p:nvPr/>
        </p:nvPicPr>
        <p:blipFill>
          <a:blip r:embed="rId4">
            <a:alphaModFix/>
          </a:blip>
          <a:stretch>
            <a:fillRect/>
          </a:stretch>
        </p:blipFill>
        <p:spPr>
          <a:xfrm>
            <a:off x="4112025" y="2053250"/>
            <a:ext cx="3598475" cy="27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50" name="Google Shape;850;p31"/>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Pipeline</a:t>
            </a:r>
            <a:endParaRPr b="1" sz="1800">
              <a:latin typeface="Fira Sans Extra Condensed"/>
              <a:ea typeface="Fira Sans Extra Condensed"/>
              <a:cs typeface="Fira Sans Extra Condensed"/>
              <a:sym typeface="Fira Sans Extra Condensed"/>
            </a:endParaRPr>
          </a:p>
        </p:txBody>
      </p:sp>
      <p:grpSp>
        <p:nvGrpSpPr>
          <p:cNvPr id="851" name="Google Shape;851;p31"/>
          <p:cNvGrpSpPr/>
          <p:nvPr/>
        </p:nvGrpSpPr>
        <p:grpSpPr>
          <a:xfrm>
            <a:off x="7258452" y="411475"/>
            <a:ext cx="1720334" cy="1811403"/>
            <a:chOff x="7258452" y="411475"/>
            <a:chExt cx="1720334" cy="1811403"/>
          </a:xfrm>
        </p:grpSpPr>
        <p:sp>
          <p:nvSpPr>
            <p:cNvPr id="852" name="Google Shape;852;p31"/>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1"/>
          <p:cNvGrpSpPr/>
          <p:nvPr/>
        </p:nvGrpSpPr>
        <p:grpSpPr>
          <a:xfrm>
            <a:off x="2606040" y="283464"/>
            <a:ext cx="660900" cy="628800"/>
            <a:chOff x="7198300" y="3234975"/>
            <a:chExt cx="660900" cy="628800"/>
          </a:xfrm>
        </p:grpSpPr>
        <p:grpSp>
          <p:nvGrpSpPr>
            <p:cNvPr id="867" name="Google Shape;867;p31"/>
            <p:cNvGrpSpPr/>
            <p:nvPr/>
          </p:nvGrpSpPr>
          <p:grpSpPr>
            <a:xfrm>
              <a:off x="7262175" y="3283019"/>
              <a:ext cx="533177" cy="538065"/>
              <a:chOff x="7262225" y="2228669"/>
              <a:chExt cx="533177" cy="538065"/>
            </a:xfrm>
          </p:grpSpPr>
          <p:sp>
            <p:nvSpPr>
              <p:cNvPr id="868" name="Google Shape;868;p31"/>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31"/>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31"/>
          <p:cNvSpPr txBox="1"/>
          <p:nvPr/>
        </p:nvSpPr>
        <p:spPr>
          <a:xfrm>
            <a:off x="457200" y="1453150"/>
            <a:ext cx="6801300" cy="1947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solidFill>
                  <a:schemeClr val="dk1"/>
                </a:solidFill>
                <a:latin typeface="Roboto"/>
                <a:ea typeface="Roboto"/>
                <a:cs typeface="Roboto"/>
                <a:sym typeface="Roboto"/>
              </a:rPr>
              <a:t>Next, the model reconstructs X_test_combined, and reconstruction scores (mean squared errors) are calculated. These scores indicate how well each sample is represented by the model, with higher scores suggesting potential anomalies.</a:t>
            </a:r>
            <a:endParaRPr>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Font typeface="Roboto"/>
              <a:buChar char="●"/>
            </a:pPr>
            <a:r>
              <a:rPr lang="en">
                <a:solidFill>
                  <a:schemeClr val="dk1"/>
                </a:solidFill>
                <a:latin typeface="Roboto"/>
                <a:ea typeface="Roboto"/>
                <a:cs typeface="Roboto"/>
                <a:sym typeface="Roboto"/>
              </a:rPr>
              <a:t>The threshold was chosen to </a:t>
            </a:r>
            <a:r>
              <a:rPr b="1" lang="en">
                <a:solidFill>
                  <a:schemeClr val="dk1"/>
                </a:solidFill>
                <a:latin typeface="Roboto"/>
                <a:ea typeface="Roboto"/>
                <a:cs typeface="Roboto"/>
                <a:sym typeface="Roboto"/>
              </a:rPr>
              <a:t>maximize the F1 score on the test set</a:t>
            </a:r>
            <a:r>
              <a:rPr lang="en">
                <a:solidFill>
                  <a:schemeClr val="dk1"/>
                </a:solidFill>
                <a:latin typeface="Roboto"/>
                <a:ea typeface="Roboto"/>
                <a:cs typeface="Roboto"/>
                <a:sym typeface="Roboto"/>
              </a:rPr>
              <a:t>. Specifically, it was</a:t>
            </a:r>
            <a:r>
              <a:rPr lang="en">
                <a:solidFill>
                  <a:schemeClr val="dk1"/>
                </a:solidFill>
                <a:latin typeface="Roboto"/>
                <a:ea typeface="Roboto"/>
                <a:cs typeface="Roboto"/>
                <a:sym typeface="Roboto"/>
              </a:rPr>
              <a:t> set based on the point where the difference between the True Positive Rate (tpr) and False Positive Rate (fpr) was greatest.</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pic>
        <p:nvPicPr>
          <p:cNvPr id="880" name="Google Shape;880;p31"/>
          <p:cNvPicPr preferRelativeResize="0"/>
          <p:nvPr/>
        </p:nvPicPr>
        <p:blipFill>
          <a:blip r:embed="rId3">
            <a:alphaModFix/>
          </a:blip>
          <a:stretch>
            <a:fillRect/>
          </a:stretch>
        </p:blipFill>
        <p:spPr>
          <a:xfrm>
            <a:off x="2456501" y="4016951"/>
            <a:ext cx="4489075" cy="945925"/>
          </a:xfrm>
          <a:prstGeom prst="rect">
            <a:avLst/>
          </a:prstGeom>
          <a:noFill/>
          <a:ln>
            <a:noFill/>
          </a:ln>
        </p:spPr>
      </p:pic>
      <p:pic>
        <p:nvPicPr>
          <p:cNvPr id="881" name="Google Shape;881;p31"/>
          <p:cNvPicPr preferRelativeResize="0"/>
          <p:nvPr/>
        </p:nvPicPr>
        <p:blipFill rotWithShape="1">
          <a:blip r:embed="rId4">
            <a:alphaModFix/>
          </a:blip>
          <a:srcRect b="0" l="0" r="27922" t="0"/>
          <a:stretch/>
        </p:blipFill>
        <p:spPr>
          <a:xfrm>
            <a:off x="2053175" y="2222875"/>
            <a:ext cx="5170799" cy="84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development</a:t>
            </a:r>
            <a:endParaRPr/>
          </a:p>
        </p:txBody>
      </p:sp>
      <p:grpSp>
        <p:nvGrpSpPr>
          <p:cNvPr id="114" name="Google Shape;114;p14"/>
          <p:cNvGrpSpPr/>
          <p:nvPr/>
        </p:nvGrpSpPr>
        <p:grpSpPr>
          <a:xfrm>
            <a:off x="3783529" y="965345"/>
            <a:ext cx="1576917" cy="1770727"/>
            <a:chOff x="3565821" y="1022425"/>
            <a:chExt cx="2012400" cy="2259734"/>
          </a:xfrm>
        </p:grpSpPr>
        <p:sp>
          <p:nvSpPr>
            <p:cNvPr id="115" name="Google Shape;115;p14"/>
            <p:cNvSpPr/>
            <p:nvPr/>
          </p:nvSpPr>
          <p:spPr>
            <a:xfrm>
              <a:off x="3565821" y="1270359"/>
              <a:ext cx="2012400" cy="2011800"/>
            </a:xfrm>
            <a:prstGeom prst="ellipse">
              <a:avLst/>
            </a:prstGeom>
            <a:solidFill>
              <a:srgbClr val="F9645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990102" y="2089774"/>
              <a:ext cx="929740" cy="906418"/>
            </a:xfrm>
            <a:custGeom>
              <a:rect b="b" l="l" r="r" t="t"/>
              <a:pathLst>
                <a:path extrusionOk="0" h="20210" w="20730">
                  <a:moveTo>
                    <a:pt x="7043" y="0"/>
                  </a:moveTo>
                  <a:lnTo>
                    <a:pt x="290" y="2126"/>
                  </a:lnTo>
                  <a:lnTo>
                    <a:pt x="242" y="2259"/>
                  </a:lnTo>
                  <a:lnTo>
                    <a:pt x="157" y="2609"/>
                  </a:lnTo>
                  <a:lnTo>
                    <a:pt x="109" y="2851"/>
                  </a:lnTo>
                  <a:lnTo>
                    <a:pt x="61" y="3117"/>
                  </a:lnTo>
                  <a:lnTo>
                    <a:pt x="24" y="3407"/>
                  </a:lnTo>
                  <a:lnTo>
                    <a:pt x="0" y="3721"/>
                  </a:lnTo>
                  <a:lnTo>
                    <a:pt x="0" y="4035"/>
                  </a:lnTo>
                  <a:lnTo>
                    <a:pt x="0" y="4204"/>
                  </a:lnTo>
                  <a:lnTo>
                    <a:pt x="24" y="4361"/>
                  </a:lnTo>
                  <a:lnTo>
                    <a:pt x="36" y="4518"/>
                  </a:lnTo>
                  <a:lnTo>
                    <a:pt x="73" y="4675"/>
                  </a:lnTo>
                  <a:lnTo>
                    <a:pt x="109" y="4832"/>
                  </a:lnTo>
                  <a:lnTo>
                    <a:pt x="157" y="4977"/>
                  </a:lnTo>
                  <a:lnTo>
                    <a:pt x="218" y="5122"/>
                  </a:lnTo>
                  <a:lnTo>
                    <a:pt x="290" y="5255"/>
                  </a:lnTo>
                  <a:lnTo>
                    <a:pt x="375" y="5388"/>
                  </a:lnTo>
                  <a:lnTo>
                    <a:pt x="471" y="5509"/>
                  </a:lnTo>
                  <a:lnTo>
                    <a:pt x="580" y="5629"/>
                  </a:lnTo>
                  <a:lnTo>
                    <a:pt x="701" y="5726"/>
                  </a:lnTo>
                  <a:lnTo>
                    <a:pt x="834" y="5823"/>
                  </a:lnTo>
                  <a:lnTo>
                    <a:pt x="991" y="5907"/>
                  </a:lnTo>
                  <a:lnTo>
                    <a:pt x="1124" y="5956"/>
                  </a:lnTo>
                  <a:lnTo>
                    <a:pt x="1341" y="6028"/>
                  </a:lnTo>
                  <a:lnTo>
                    <a:pt x="1957" y="6197"/>
                  </a:lnTo>
                  <a:lnTo>
                    <a:pt x="2803" y="6403"/>
                  </a:lnTo>
                  <a:lnTo>
                    <a:pt x="3817" y="6644"/>
                  </a:lnTo>
                  <a:lnTo>
                    <a:pt x="4989" y="6898"/>
                  </a:lnTo>
                  <a:lnTo>
                    <a:pt x="6270" y="7176"/>
                  </a:lnTo>
                  <a:lnTo>
                    <a:pt x="8975" y="7743"/>
                  </a:lnTo>
                  <a:lnTo>
                    <a:pt x="11633" y="8299"/>
                  </a:lnTo>
                  <a:lnTo>
                    <a:pt x="13916" y="8758"/>
                  </a:lnTo>
                  <a:lnTo>
                    <a:pt x="16127" y="9205"/>
                  </a:lnTo>
                  <a:lnTo>
                    <a:pt x="14375" y="19533"/>
                  </a:lnTo>
                  <a:lnTo>
                    <a:pt x="17359" y="20210"/>
                  </a:lnTo>
                  <a:lnTo>
                    <a:pt x="17443" y="20137"/>
                  </a:lnTo>
                  <a:lnTo>
                    <a:pt x="17540" y="20041"/>
                  </a:lnTo>
                  <a:lnTo>
                    <a:pt x="17649" y="19920"/>
                  </a:lnTo>
                  <a:lnTo>
                    <a:pt x="17770" y="19763"/>
                  </a:lnTo>
                  <a:lnTo>
                    <a:pt x="17878" y="19582"/>
                  </a:lnTo>
                  <a:lnTo>
                    <a:pt x="17939" y="19485"/>
                  </a:lnTo>
                  <a:lnTo>
                    <a:pt x="17987" y="19388"/>
                  </a:lnTo>
                  <a:lnTo>
                    <a:pt x="18023" y="19268"/>
                  </a:lnTo>
                  <a:lnTo>
                    <a:pt x="18060" y="19159"/>
                  </a:lnTo>
                  <a:lnTo>
                    <a:pt x="18084" y="19038"/>
                  </a:lnTo>
                  <a:lnTo>
                    <a:pt x="18096" y="18917"/>
                  </a:lnTo>
                  <a:lnTo>
                    <a:pt x="18096" y="18797"/>
                  </a:lnTo>
                  <a:lnTo>
                    <a:pt x="18084" y="18676"/>
                  </a:lnTo>
                  <a:lnTo>
                    <a:pt x="18072" y="18434"/>
                  </a:lnTo>
                  <a:lnTo>
                    <a:pt x="18047" y="18193"/>
                  </a:lnTo>
                  <a:lnTo>
                    <a:pt x="18035" y="17927"/>
                  </a:lnTo>
                  <a:lnTo>
                    <a:pt x="18035" y="17794"/>
                  </a:lnTo>
                  <a:lnTo>
                    <a:pt x="18047" y="17661"/>
                  </a:lnTo>
                  <a:lnTo>
                    <a:pt x="18072" y="17528"/>
                  </a:lnTo>
                  <a:lnTo>
                    <a:pt x="18108" y="17383"/>
                  </a:lnTo>
                  <a:lnTo>
                    <a:pt x="18156" y="17238"/>
                  </a:lnTo>
                  <a:lnTo>
                    <a:pt x="18229" y="17081"/>
                  </a:lnTo>
                  <a:lnTo>
                    <a:pt x="18265" y="16985"/>
                  </a:lnTo>
                  <a:lnTo>
                    <a:pt x="18325" y="16828"/>
                  </a:lnTo>
                  <a:lnTo>
                    <a:pt x="18470" y="16381"/>
                  </a:lnTo>
                  <a:lnTo>
                    <a:pt x="18639" y="15764"/>
                  </a:lnTo>
                  <a:lnTo>
                    <a:pt x="18845" y="15028"/>
                  </a:lnTo>
                  <a:lnTo>
                    <a:pt x="19062" y="14170"/>
                  </a:lnTo>
                  <a:lnTo>
                    <a:pt x="19304" y="13240"/>
                  </a:lnTo>
                  <a:lnTo>
                    <a:pt x="19545" y="12261"/>
                  </a:lnTo>
                  <a:lnTo>
                    <a:pt x="19775" y="11247"/>
                  </a:lnTo>
                  <a:lnTo>
                    <a:pt x="20004" y="10244"/>
                  </a:lnTo>
                  <a:lnTo>
                    <a:pt x="20210" y="9265"/>
                  </a:lnTo>
                  <a:lnTo>
                    <a:pt x="20403" y="8347"/>
                  </a:lnTo>
                  <a:lnTo>
                    <a:pt x="20548" y="7514"/>
                  </a:lnTo>
                  <a:lnTo>
                    <a:pt x="20657" y="6789"/>
                  </a:lnTo>
                  <a:lnTo>
                    <a:pt x="20693" y="6475"/>
                  </a:lnTo>
                  <a:lnTo>
                    <a:pt x="20717" y="6209"/>
                  </a:lnTo>
                  <a:lnTo>
                    <a:pt x="20729" y="5980"/>
                  </a:lnTo>
                  <a:lnTo>
                    <a:pt x="20729" y="5799"/>
                  </a:lnTo>
                  <a:lnTo>
                    <a:pt x="20705" y="5654"/>
                  </a:lnTo>
                  <a:lnTo>
                    <a:pt x="20693" y="5605"/>
                  </a:lnTo>
                  <a:lnTo>
                    <a:pt x="20681" y="5569"/>
                  </a:lnTo>
                  <a:lnTo>
                    <a:pt x="20596" y="5509"/>
                  </a:lnTo>
                  <a:lnTo>
                    <a:pt x="20451" y="5412"/>
                  </a:lnTo>
                  <a:lnTo>
                    <a:pt x="20258" y="5303"/>
                  </a:lnTo>
                  <a:lnTo>
                    <a:pt x="20004" y="5182"/>
                  </a:lnTo>
                  <a:lnTo>
                    <a:pt x="19352" y="4880"/>
                  </a:lnTo>
                  <a:lnTo>
                    <a:pt x="18519" y="4530"/>
                  </a:lnTo>
                  <a:lnTo>
                    <a:pt x="17564" y="4132"/>
                  </a:lnTo>
                  <a:lnTo>
                    <a:pt x="16513" y="3709"/>
                  </a:lnTo>
                  <a:lnTo>
                    <a:pt x="14254" y="2815"/>
                  </a:lnTo>
                  <a:lnTo>
                    <a:pt x="12008" y="1957"/>
                  </a:lnTo>
                  <a:lnTo>
                    <a:pt x="10063" y="1220"/>
                  </a:lnTo>
                  <a:lnTo>
                    <a:pt x="8178" y="520"/>
                  </a:lnTo>
                  <a:lnTo>
                    <a:pt x="70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4175917" y="1101003"/>
              <a:ext cx="244388" cy="401497"/>
            </a:xfrm>
            <a:custGeom>
              <a:rect b="b" l="l" r="r" t="t"/>
              <a:pathLst>
                <a:path extrusionOk="0" h="8952" w="5449">
                  <a:moveTo>
                    <a:pt x="4096" y="0"/>
                  </a:moveTo>
                  <a:lnTo>
                    <a:pt x="3914" y="12"/>
                  </a:lnTo>
                  <a:lnTo>
                    <a:pt x="3516" y="49"/>
                  </a:lnTo>
                  <a:lnTo>
                    <a:pt x="3117" y="109"/>
                  </a:lnTo>
                  <a:lnTo>
                    <a:pt x="2731" y="194"/>
                  </a:lnTo>
                  <a:lnTo>
                    <a:pt x="2344" y="290"/>
                  </a:lnTo>
                  <a:lnTo>
                    <a:pt x="1994" y="387"/>
                  </a:lnTo>
                  <a:lnTo>
                    <a:pt x="1680" y="496"/>
                  </a:lnTo>
                  <a:lnTo>
                    <a:pt x="1209" y="653"/>
                  </a:lnTo>
                  <a:lnTo>
                    <a:pt x="1027" y="713"/>
                  </a:lnTo>
                  <a:lnTo>
                    <a:pt x="1" y="8203"/>
                  </a:lnTo>
                  <a:lnTo>
                    <a:pt x="2320" y="8952"/>
                  </a:lnTo>
                  <a:lnTo>
                    <a:pt x="2791" y="6258"/>
                  </a:lnTo>
                  <a:lnTo>
                    <a:pt x="2984" y="6342"/>
                  </a:lnTo>
                  <a:lnTo>
                    <a:pt x="3178" y="6415"/>
                  </a:lnTo>
                  <a:lnTo>
                    <a:pt x="3431" y="6487"/>
                  </a:lnTo>
                  <a:lnTo>
                    <a:pt x="3564" y="6511"/>
                  </a:lnTo>
                  <a:lnTo>
                    <a:pt x="3697" y="6536"/>
                  </a:lnTo>
                  <a:lnTo>
                    <a:pt x="3963" y="6536"/>
                  </a:lnTo>
                  <a:lnTo>
                    <a:pt x="4084" y="6524"/>
                  </a:lnTo>
                  <a:lnTo>
                    <a:pt x="4192" y="6487"/>
                  </a:lnTo>
                  <a:lnTo>
                    <a:pt x="4301" y="6439"/>
                  </a:lnTo>
                  <a:lnTo>
                    <a:pt x="4386" y="6367"/>
                  </a:lnTo>
                  <a:lnTo>
                    <a:pt x="4422" y="6306"/>
                  </a:lnTo>
                  <a:lnTo>
                    <a:pt x="4470" y="6246"/>
                  </a:lnTo>
                  <a:lnTo>
                    <a:pt x="4555" y="6052"/>
                  </a:lnTo>
                  <a:lnTo>
                    <a:pt x="4651" y="5811"/>
                  </a:lnTo>
                  <a:lnTo>
                    <a:pt x="4760" y="5509"/>
                  </a:lnTo>
                  <a:lnTo>
                    <a:pt x="4857" y="5171"/>
                  </a:lnTo>
                  <a:lnTo>
                    <a:pt x="4953" y="4796"/>
                  </a:lnTo>
                  <a:lnTo>
                    <a:pt x="5050" y="4385"/>
                  </a:lnTo>
                  <a:lnTo>
                    <a:pt x="5147" y="3951"/>
                  </a:lnTo>
                  <a:lnTo>
                    <a:pt x="5231" y="3516"/>
                  </a:lnTo>
                  <a:lnTo>
                    <a:pt x="5304" y="3069"/>
                  </a:lnTo>
                  <a:lnTo>
                    <a:pt x="5364" y="2622"/>
                  </a:lnTo>
                  <a:lnTo>
                    <a:pt x="5412" y="2187"/>
                  </a:lnTo>
                  <a:lnTo>
                    <a:pt x="5436" y="1764"/>
                  </a:lnTo>
                  <a:lnTo>
                    <a:pt x="5449" y="1365"/>
                  </a:lnTo>
                  <a:lnTo>
                    <a:pt x="5436" y="1003"/>
                  </a:lnTo>
                  <a:lnTo>
                    <a:pt x="5424" y="846"/>
                  </a:lnTo>
                  <a:lnTo>
                    <a:pt x="5400" y="689"/>
                  </a:lnTo>
                  <a:lnTo>
                    <a:pt x="5364" y="544"/>
                  </a:lnTo>
                  <a:lnTo>
                    <a:pt x="5316" y="423"/>
                  </a:lnTo>
                  <a:lnTo>
                    <a:pt x="5231" y="327"/>
                  </a:lnTo>
                  <a:lnTo>
                    <a:pt x="5147" y="242"/>
                  </a:lnTo>
                  <a:lnTo>
                    <a:pt x="5038" y="170"/>
                  </a:lnTo>
                  <a:lnTo>
                    <a:pt x="4905" y="109"/>
                  </a:lnTo>
                  <a:lnTo>
                    <a:pt x="4772" y="61"/>
                  </a:lnTo>
                  <a:lnTo>
                    <a:pt x="4615" y="25"/>
                  </a:lnTo>
                  <a:lnTo>
                    <a:pt x="4446" y="12"/>
                  </a:lnTo>
                  <a:lnTo>
                    <a:pt x="4277"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937000" y="1380017"/>
              <a:ext cx="467606" cy="885877"/>
            </a:xfrm>
            <a:custGeom>
              <a:rect b="b" l="l" r="r" t="t"/>
              <a:pathLst>
                <a:path extrusionOk="0" h="19752" w="10426">
                  <a:moveTo>
                    <a:pt x="6185" y="1"/>
                  </a:moveTo>
                  <a:lnTo>
                    <a:pt x="6064" y="13"/>
                  </a:lnTo>
                  <a:lnTo>
                    <a:pt x="5944" y="25"/>
                  </a:lnTo>
                  <a:lnTo>
                    <a:pt x="5835" y="49"/>
                  </a:lnTo>
                  <a:lnTo>
                    <a:pt x="5714" y="85"/>
                  </a:lnTo>
                  <a:lnTo>
                    <a:pt x="5605" y="121"/>
                  </a:lnTo>
                  <a:lnTo>
                    <a:pt x="5497" y="170"/>
                  </a:lnTo>
                  <a:lnTo>
                    <a:pt x="5388" y="218"/>
                  </a:lnTo>
                  <a:lnTo>
                    <a:pt x="5170" y="351"/>
                  </a:lnTo>
                  <a:lnTo>
                    <a:pt x="4953" y="508"/>
                  </a:lnTo>
                  <a:lnTo>
                    <a:pt x="4748" y="689"/>
                  </a:lnTo>
                  <a:lnTo>
                    <a:pt x="4554" y="907"/>
                  </a:lnTo>
                  <a:lnTo>
                    <a:pt x="4361" y="1136"/>
                  </a:lnTo>
                  <a:lnTo>
                    <a:pt x="4168" y="1402"/>
                  </a:lnTo>
                  <a:lnTo>
                    <a:pt x="3987" y="1680"/>
                  </a:lnTo>
                  <a:lnTo>
                    <a:pt x="3805" y="1982"/>
                  </a:lnTo>
                  <a:lnTo>
                    <a:pt x="3624" y="2296"/>
                  </a:lnTo>
                  <a:lnTo>
                    <a:pt x="3455" y="2646"/>
                  </a:lnTo>
                  <a:lnTo>
                    <a:pt x="3286" y="2996"/>
                  </a:lnTo>
                  <a:lnTo>
                    <a:pt x="3129" y="3383"/>
                  </a:lnTo>
                  <a:lnTo>
                    <a:pt x="2972" y="3769"/>
                  </a:lnTo>
                  <a:lnTo>
                    <a:pt x="2827" y="4180"/>
                  </a:lnTo>
                  <a:lnTo>
                    <a:pt x="2670" y="4591"/>
                  </a:lnTo>
                  <a:lnTo>
                    <a:pt x="2537" y="5026"/>
                  </a:lnTo>
                  <a:lnTo>
                    <a:pt x="2392" y="5473"/>
                  </a:lnTo>
                  <a:lnTo>
                    <a:pt x="2259" y="5920"/>
                  </a:lnTo>
                  <a:lnTo>
                    <a:pt x="2006" y="6862"/>
                  </a:lnTo>
                  <a:lnTo>
                    <a:pt x="1776" y="7816"/>
                  </a:lnTo>
                  <a:lnTo>
                    <a:pt x="1547" y="8795"/>
                  </a:lnTo>
                  <a:lnTo>
                    <a:pt x="1353" y="9785"/>
                  </a:lnTo>
                  <a:lnTo>
                    <a:pt x="1160" y="10776"/>
                  </a:lnTo>
                  <a:lnTo>
                    <a:pt x="991" y="11754"/>
                  </a:lnTo>
                  <a:lnTo>
                    <a:pt x="834" y="12721"/>
                  </a:lnTo>
                  <a:lnTo>
                    <a:pt x="689" y="13663"/>
                  </a:lnTo>
                  <a:lnTo>
                    <a:pt x="568" y="14569"/>
                  </a:lnTo>
                  <a:lnTo>
                    <a:pt x="447" y="15427"/>
                  </a:lnTo>
                  <a:lnTo>
                    <a:pt x="351" y="16236"/>
                  </a:lnTo>
                  <a:lnTo>
                    <a:pt x="194" y="17649"/>
                  </a:lnTo>
                  <a:lnTo>
                    <a:pt x="85" y="18761"/>
                  </a:lnTo>
                  <a:lnTo>
                    <a:pt x="0" y="19727"/>
                  </a:lnTo>
                  <a:lnTo>
                    <a:pt x="121" y="19739"/>
                  </a:lnTo>
                  <a:lnTo>
                    <a:pt x="496" y="19751"/>
                  </a:lnTo>
                  <a:lnTo>
                    <a:pt x="749" y="19751"/>
                  </a:lnTo>
                  <a:lnTo>
                    <a:pt x="1051" y="19739"/>
                  </a:lnTo>
                  <a:lnTo>
                    <a:pt x="1389" y="19715"/>
                  </a:lnTo>
                  <a:lnTo>
                    <a:pt x="1764" y="19667"/>
                  </a:lnTo>
                  <a:lnTo>
                    <a:pt x="2175" y="19594"/>
                  </a:lnTo>
                  <a:lnTo>
                    <a:pt x="2597" y="19510"/>
                  </a:lnTo>
                  <a:lnTo>
                    <a:pt x="3044" y="19389"/>
                  </a:lnTo>
                  <a:lnTo>
                    <a:pt x="3262" y="19316"/>
                  </a:lnTo>
                  <a:lnTo>
                    <a:pt x="3491" y="19232"/>
                  </a:lnTo>
                  <a:lnTo>
                    <a:pt x="3733" y="19135"/>
                  </a:lnTo>
                  <a:lnTo>
                    <a:pt x="3963" y="19038"/>
                  </a:lnTo>
                  <a:lnTo>
                    <a:pt x="4192" y="18930"/>
                  </a:lnTo>
                  <a:lnTo>
                    <a:pt x="4434" y="18809"/>
                  </a:lnTo>
                  <a:lnTo>
                    <a:pt x="4663" y="18676"/>
                  </a:lnTo>
                  <a:lnTo>
                    <a:pt x="4893" y="18531"/>
                  </a:lnTo>
                  <a:lnTo>
                    <a:pt x="5122" y="18374"/>
                  </a:lnTo>
                  <a:lnTo>
                    <a:pt x="5352" y="18205"/>
                  </a:lnTo>
                  <a:lnTo>
                    <a:pt x="5593" y="18024"/>
                  </a:lnTo>
                  <a:lnTo>
                    <a:pt x="5835" y="17855"/>
                  </a:lnTo>
                  <a:lnTo>
                    <a:pt x="6076" y="17710"/>
                  </a:lnTo>
                  <a:lnTo>
                    <a:pt x="6318" y="17565"/>
                  </a:lnTo>
                  <a:lnTo>
                    <a:pt x="6548" y="17444"/>
                  </a:lnTo>
                  <a:lnTo>
                    <a:pt x="6789" y="17323"/>
                  </a:lnTo>
                  <a:lnTo>
                    <a:pt x="7019" y="17226"/>
                  </a:lnTo>
                  <a:lnTo>
                    <a:pt x="7236" y="17142"/>
                  </a:lnTo>
                  <a:lnTo>
                    <a:pt x="7466" y="17057"/>
                  </a:lnTo>
                  <a:lnTo>
                    <a:pt x="7683" y="16985"/>
                  </a:lnTo>
                  <a:lnTo>
                    <a:pt x="7888" y="16924"/>
                  </a:lnTo>
                  <a:lnTo>
                    <a:pt x="8094" y="16876"/>
                  </a:lnTo>
                  <a:lnTo>
                    <a:pt x="8492" y="16804"/>
                  </a:lnTo>
                  <a:lnTo>
                    <a:pt x="8867" y="16755"/>
                  </a:lnTo>
                  <a:lnTo>
                    <a:pt x="9205" y="16731"/>
                  </a:lnTo>
                  <a:lnTo>
                    <a:pt x="9773" y="16731"/>
                  </a:lnTo>
                  <a:lnTo>
                    <a:pt x="10002" y="16755"/>
                  </a:lnTo>
                  <a:lnTo>
                    <a:pt x="10184" y="16780"/>
                  </a:lnTo>
                  <a:lnTo>
                    <a:pt x="10317" y="16792"/>
                  </a:lnTo>
                  <a:lnTo>
                    <a:pt x="10425" y="16816"/>
                  </a:lnTo>
                  <a:lnTo>
                    <a:pt x="10425" y="16188"/>
                  </a:lnTo>
                  <a:lnTo>
                    <a:pt x="10413" y="15451"/>
                  </a:lnTo>
                  <a:lnTo>
                    <a:pt x="10377" y="14496"/>
                  </a:lnTo>
                  <a:lnTo>
                    <a:pt x="10329" y="13361"/>
                  </a:lnTo>
                  <a:lnTo>
                    <a:pt x="10268" y="12080"/>
                  </a:lnTo>
                  <a:lnTo>
                    <a:pt x="10172" y="10703"/>
                  </a:lnTo>
                  <a:lnTo>
                    <a:pt x="10111" y="9991"/>
                  </a:lnTo>
                  <a:lnTo>
                    <a:pt x="10039" y="9254"/>
                  </a:lnTo>
                  <a:lnTo>
                    <a:pt x="9966" y="8529"/>
                  </a:lnTo>
                  <a:lnTo>
                    <a:pt x="9870" y="7792"/>
                  </a:lnTo>
                  <a:lnTo>
                    <a:pt x="9773" y="7067"/>
                  </a:lnTo>
                  <a:lnTo>
                    <a:pt x="9664" y="6355"/>
                  </a:lnTo>
                  <a:lnTo>
                    <a:pt x="9543" y="5642"/>
                  </a:lnTo>
                  <a:lnTo>
                    <a:pt x="9411" y="4965"/>
                  </a:lnTo>
                  <a:lnTo>
                    <a:pt x="9266" y="4301"/>
                  </a:lnTo>
                  <a:lnTo>
                    <a:pt x="9109" y="3673"/>
                  </a:lnTo>
                  <a:lnTo>
                    <a:pt x="8939" y="3081"/>
                  </a:lnTo>
                  <a:lnTo>
                    <a:pt x="8758" y="2525"/>
                  </a:lnTo>
                  <a:lnTo>
                    <a:pt x="8650" y="2272"/>
                  </a:lnTo>
                  <a:lnTo>
                    <a:pt x="8553" y="2018"/>
                  </a:lnTo>
                  <a:lnTo>
                    <a:pt x="8444" y="1788"/>
                  </a:lnTo>
                  <a:lnTo>
                    <a:pt x="8335" y="1559"/>
                  </a:lnTo>
                  <a:lnTo>
                    <a:pt x="8227" y="1354"/>
                  </a:lnTo>
                  <a:lnTo>
                    <a:pt x="8106" y="1160"/>
                  </a:lnTo>
                  <a:lnTo>
                    <a:pt x="7985" y="979"/>
                  </a:lnTo>
                  <a:lnTo>
                    <a:pt x="7852" y="810"/>
                  </a:lnTo>
                  <a:lnTo>
                    <a:pt x="7719" y="665"/>
                  </a:lnTo>
                  <a:lnTo>
                    <a:pt x="7586" y="532"/>
                  </a:lnTo>
                  <a:lnTo>
                    <a:pt x="7454" y="423"/>
                  </a:lnTo>
                  <a:lnTo>
                    <a:pt x="7309" y="327"/>
                  </a:lnTo>
                  <a:lnTo>
                    <a:pt x="7176" y="254"/>
                  </a:lnTo>
                  <a:lnTo>
                    <a:pt x="7043" y="194"/>
                  </a:lnTo>
                  <a:lnTo>
                    <a:pt x="6922" y="146"/>
                  </a:lnTo>
                  <a:lnTo>
                    <a:pt x="6789" y="97"/>
                  </a:lnTo>
                  <a:lnTo>
                    <a:pt x="6668" y="61"/>
                  </a:lnTo>
                  <a:lnTo>
                    <a:pt x="6548" y="37"/>
                  </a:lnTo>
                  <a:lnTo>
                    <a:pt x="6427" y="13"/>
                  </a:lnTo>
                  <a:lnTo>
                    <a:pt x="6306" y="13"/>
                  </a:lnTo>
                  <a:lnTo>
                    <a:pt x="6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4206819" y="1388673"/>
              <a:ext cx="257394" cy="360325"/>
            </a:xfrm>
            <a:custGeom>
              <a:rect b="b" l="l" r="r" t="t"/>
              <a:pathLst>
                <a:path extrusionOk="0" h="8034" w="5739">
                  <a:moveTo>
                    <a:pt x="701" y="1"/>
                  </a:moveTo>
                  <a:lnTo>
                    <a:pt x="592" y="25"/>
                  </a:lnTo>
                  <a:lnTo>
                    <a:pt x="507" y="49"/>
                  </a:lnTo>
                  <a:lnTo>
                    <a:pt x="423" y="97"/>
                  </a:lnTo>
                  <a:lnTo>
                    <a:pt x="350" y="146"/>
                  </a:lnTo>
                  <a:lnTo>
                    <a:pt x="290" y="218"/>
                  </a:lnTo>
                  <a:lnTo>
                    <a:pt x="230" y="291"/>
                  </a:lnTo>
                  <a:lnTo>
                    <a:pt x="181" y="375"/>
                  </a:lnTo>
                  <a:lnTo>
                    <a:pt x="133" y="472"/>
                  </a:lnTo>
                  <a:lnTo>
                    <a:pt x="97" y="581"/>
                  </a:lnTo>
                  <a:lnTo>
                    <a:pt x="60" y="689"/>
                  </a:lnTo>
                  <a:lnTo>
                    <a:pt x="36" y="822"/>
                  </a:lnTo>
                  <a:lnTo>
                    <a:pt x="12" y="1088"/>
                  </a:lnTo>
                  <a:lnTo>
                    <a:pt x="0" y="1390"/>
                  </a:lnTo>
                  <a:lnTo>
                    <a:pt x="12" y="1716"/>
                  </a:lnTo>
                  <a:lnTo>
                    <a:pt x="48" y="2066"/>
                  </a:lnTo>
                  <a:lnTo>
                    <a:pt x="97" y="2429"/>
                  </a:lnTo>
                  <a:lnTo>
                    <a:pt x="157" y="2803"/>
                  </a:lnTo>
                  <a:lnTo>
                    <a:pt x="230" y="3202"/>
                  </a:lnTo>
                  <a:lnTo>
                    <a:pt x="326" y="3601"/>
                  </a:lnTo>
                  <a:lnTo>
                    <a:pt x="423" y="3999"/>
                  </a:lnTo>
                  <a:lnTo>
                    <a:pt x="520" y="4398"/>
                  </a:lnTo>
                  <a:lnTo>
                    <a:pt x="749" y="5195"/>
                  </a:lnTo>
                  <a:lnTo>
                    <a:pt x="979" y="5944"/>
                  </a:lnTo>
                  <a:lnTo>
                    <a:pt x="1196" y="6621"/>
                  </a:lnTo>
                  <a:lnTo>
                    <a:pt x="1389" y="7200"/>
                  </a:lnTo>
                  <a:lnTo>
                    <a:pt x="1558" y="7647"/>
                  </a:lnTo>
                  <a:lnTo>
                    <a:pt x="1703" y="8034"/>
                  </a:lnTo>
                  <a:lnTo>
                    <a:pt x="5738" y="5183"/>
                  </a:lnTo>
                  <a:lnTo>
                    <a:pt x="5617" y="4990"/>
                  </a:lnTo>
                  <a:lnTo>
                    <a:pt x="5279" y="4482"/>
                  </a:lnTo>
                  <a:lnTo>
                    <a:pt x="4772" y="3758"/>
                  </a:lnTo>
                  <a:lnTo>
                    <a:pt x="4470" y="3335"/>
                  </a:lnTo>
                  <a:lnTo>
                    <a:pt x="4143" y="2900"/>
                  </a:lnTo>
                  <a:lnTo>
                    <a:pt x="3793" y="2453"/>
                  </a:lnTo>
                  <a:lnTo>
                    <a:pt x="3443" y="2018"/>
                  </a:lnTo>
                  <a:lnTo>
                    <a:pt x="3068" y="1583"/>
                  </a:lnTo>
                  <a:lnTo>
                    <a:pt x="2706" y="1197"/>
                  </a:lnTo>
                  <a:lnTo>
                    <a:pt x="2332" y="834"/>
                  </a:lnTo>
                  <a:lnTo>
                    <a:pt x="2162" y="677"/>
                  </a:lnTo>
                  <a:lnTo>
                    <a:pt x="1981" y="532"/>
                  </a:lnTo>
                  <a:lnTo>
                    <a:pt x="1812" y="399"/>
                  </a:lnTo>
                  <a:lnTo>
                    <a:pt x="1643" y="291"/>
                  </a:lnTo>
                  <a:lnTo>
                    <a:pt x="1474" y="194"/>
                  </a:lnTo>
                  <a:lnTo>
                    <a:pt x="1317" y="122"/>
                  </a:lnTo>
                  <a:lnTo>
                    <a:pt x="1172" y="73"/>
                  </a:lnTo>
                  <a:lnTo>
                    <a:pt x="1039" y="37"/>
                  </a:lnTo>
                  <a:lnTo>
                    <a:pt x="918" y="13"/>
                  </a:lnTo>
                  <a:lnTo>
                    <a:pt x="7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323296" y="1639521"/>
              <a:ext cx="724955" cy="341398"/>
            </a:xfrm>
            <a:custGeom>
              <a:rect b="b" l="l" r="r" t="t"/>
              <a:pathLst>
                <a:path extrusionOk="0" h="7612" w="16164">
                  <a:moveTo>
                    <a:pt x="2537" y="1"/>
                  </a:moveTo>
                  <a:lnTo>
                    <a:pt x="0" y="1837"/>
                  </a:lnTo>
                  <a:lnTo>
                    <a:pt x="338" y="2211"/>
                  </a:lnTo>
                  <a:lnTo>
                    <a:pt x="1148" y="3142"/>
                  </a:lnTo>
                  <a:lnTo>
                    <a:pt x="1655" y="3709"/>
                  </a:lnTo>
                  <a:lnTo>
                    <a:pt x="2187" y="4277"/>
                  </a:lnTo>
                  <a:lnTo>
                    <a:pt x="2694" y="4809"/>
                  </a:lnTo>
                  <a:lnTo>
                    <a:pt x="3153" y="5268"/>
                  </a:lnTo>
                  <a:lnTo>
                    <a:pt x="3226" y="5316"/>
                  </a:lnTo>
                  <a:lnTo>
                    <a:pt x="3334" y="5364"/>
                  </a:lnTo>
                  <a:lnTo>
                    <a:pt x="3491" y="5437"/>
                  </a:lnTo>
                  <a:lnTo>
                    <a:pt x="3673" y="5497"/>
                  </a:lnTo>
                  <a:lnTo>
                    <a:pt x="4156" y="5654"/>
                  </a:lnTo>
                  <a:lnTo>
                    <a:pt x="4748" y="5823"/>
                  </a:lnTo>
                  <a:lnTo>
                    <a:pt x="5436" y="6017"/>
                  </a:lnTo>
                  <a:lnTo>
                    <a:pt x="6185" y="6210"/>
                  </a:lnTo>
                  <a:lnTo>
                    <a:pt x="7792" y="6621"/>
                  </a:lnTo>
                  <a:lnTo>
                    <a:pt x="9362" y="6995"/>
                  </a:lnTo>
                  <a:lnTo>
                    <a:pt x="10727" y="7309"/>
                  </a:lnTo>
                  <a:lnTo>
                    <a:pt x="12044" y="7611"/>
                  </a:lnTo>
                  <a:lnTo>
                    <a:pt x="16127" y="7611"/>
                  </a:lnTo>
                  <a:lnTo>
                    <a:pt x="16163" y="7080"/>
                  </a:lnTo>
                  <a:lnTo>
                    <a:pt x="15885" y="6947"/>
                  </a:lnTo>
                  <a:lnTo>
                    <a:pt x="15269" y="6645"/>
                  </a:lnTo>
                  <a:lnTo>
                    <a:pt x="14617" y="6355"/>
                  </a:lnTo>
                  <a:lnTo>
                    <a:pt x="14375" y="6246"/>
                  </a:lnTo>
                  <a:lnTo>
                    <a:pt x="14291" y="6222"/>
                  </a:lnTo>
                  <a:lnTo>
                    <a:pt x="14230" y="6210"/>
                  </a:lnTo>
                  <a:lnTo>
                    <a:pt x="14110" y="6222"/>
                  </a:lnTo>
                  <a:lnTo>
                    <a:pt x="13892" y="6282"/>
                  </a:lnTo>
                  <a:lnTo>
                    <a:pt x="13324" y="6427"/>
                  </a:lnTo>
                  <a:lnTo>
                    <a:pt x="12563" y="6657"/>
                  </a:lnTo>
                  <a:lnTo>
                    <a:pt x="4591" y="2707"/>
                  </a:lnTo>
                  <a:lnTo>
                    <a:pt x="2537"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4631552" y="1980877"/>
              <a:ext cx="817615" cy="35790"/>
            </a:xfrm>
            <a:custGeom>
              <a:rect b="b" l="l" r="r" t="t"/>
              <a:pathLst>
                <a:path extrusionOk="0" h="798" w="18230">
                  <a:moveTo>
                    <a:pt x="1" y="0"/>
                  </a:moveTo>
                  <a:lnTo>
                    <a:pt x="1" y="797"/>
                  </a:lnTo>
                  <a:lnTo>
                    <a:pt x="18229" y="797"/>
                  </a:lnTo>
                  <a:lnTo>
                    <a:pt x="182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511263" y="1997651"/>
              <a:ext cx="361446" cy="1195746"/>
            </a:xfrm>
            <a:custGeom>
              <a:rect b="b" l="l" r="r" t="t"/>
              <a:pathLst>
                <a:path extrusionOk="0" h="26661" w="8059">
                  <a:moveTo>
                    <a:pt x="5437" y="1"/>
                  </a:moveTo>
                  <a:lnTo>
                    <a:pt x="1" y="26661"/>
                  </a:lnTo>
                  <a:lnTo>
                    <a:pt x="581" y="26661"/>
                  </a:lnTo>
                  <a:lnTo>
                    <a:pt x="8058" y="25"/>
                  </a:lnTo>
                  <a:lnTo>
                    <a:pt x="54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249186" y="1997651"/>
              <a:ext cx="212993" cy="1195746"/>
            </a:xfrm>
            <a:custGeom>
              <a:rect b="b" l="l" r="r" t="t"/>
              <a:pathLst>
                <a:path extrusionOk="0" h="26661" w="4749">
                  <a:moveTo>
                    <a:pt x="1" y="1"/>
                  </a:moveTo>
                  <a:lnTo>
                    <a:pt x="4168" y="26661"/>
                  </a:lnTo>
                  <a:lnTo>
                    <a:pt x="4748" y="26661"/>
                  </a:lnTo>
                  <a:lnTo>
                    <a:pt x="2610" y="25"/>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088307" y="1481334"/>
              <a:ext cx="288789" cy="506626"/>
            </a:xfrm>
            <a:custGeom>
              <a:rect b="b" l="l" r="r" t="t"/>
              <a:pathLst>
                <a:path extrusionOk="0" h="11296" w="6439">
                  <a:moveTo>
                    <a:pt x="3032" y="0"/>
                  </a:moveTo>
                  <a:lnTo>
                    <a:pt x="2646" y="544"/>
                  </a:lnTo>
                  <a:lnTo>
                    <a:pt x="4530" y="1921"/>
                  </a:lnTo>
                  <a:lnTo>
                    <a:pt x="4711" y="2054"/>
                  </a:lnTo>
                  <a:lnTo>
                    <a:pt x="4868" y="2199"/>
                  </a:lnTo>
                  <a:lnTo>
                    <a:pt x="5013" y="2356"/>
                  </a:lnTo>
                  <a:lnTo>
                    <a:pt x="5158" y="2513"/>
                  </a:lnTo>
                  <a:lnTo>
                    <a:pt x="5279" y="2682"/>
                  </a:lnTo>
                  <a:lnTo>
                    <a:pt x="5400" y="2863"/>
                  </a:lnTo>
                  <a:lnTo>
                    <a:pt x="5496" y="3045"/>
                  </a:lnTo>
                  <a:lnTo>
                    <a:pt x="5593" y="3238"/>
                  </a:lnTo>
                  <a:lnTo>
                    <a:pt x="5678" y="3431"/>
                  </a:lnTo>
                  <a:lnTo>
                    <a:pt x="5738" y="3637"/>
                  </a:lnTo>
                  <a:lnTo>
                    <a:pt x="5786" y="3842"/>
                  </a:lnTo>
                  <a:lnTo>
                    <a:pt x="5835" y="4047"/>
                  </a:lnTo>
                  <a:lnTo>
                    <a:pt x="5859" y="4253"/>
                  </a:lnTo>
                  <a:lnTo>
                    <a:pt x="5871" y="4470"/>
                  </a:lnTo>
                  <a:lnTo>
                    <a:pt x="5871" y="4687"/>
                  </a:lnTo>
                  <a:lnTo>
                    <a:pt x="5847" y="4905"/>
                  </a:lnTo>
                  <a:lnTo>
                    <a:pt x="5557" y="7454"/>
                  </a:lnTo>
                  <a:lnTo>
                    <a:pt x="5533" y="7623"/>
                  </a:lnTo>
                  <a:lnTo>
                    <a:pt x="5509" y="7792"/>
                  </a:lnTo>
                  <a:lnTo>
                    <a:pt x="5472" y="7961"/>
                  </a:lnTo>
                  <a:lnTo>
                    <a:pt x="5424" y="8130"/>
                  </a:lnTo>
                  <a:lnTo>
                    <a:pt x="5364" y="8299"/>
                  </a:lnTo>
                  <a:lnTo>
                    <a:pt x="5303" y="8456"/>
                  </a:lnTo>
                  <a:lnTo>
                    <a:pt x="5243" y="8601"/>
                  </a:lnTo>
                  <a:lnTo>
                    <a:pt x="5158" y="8758"/>
                  </a:lnTo>
                  <a:lnTo>
                    <a:pt x="5086" y="8903"/>
                  </a:lnTo>
                  <a:lnTo>
                    <a:pt x="4989" y="9048"/>
                  </a:lnTo>
                  <a:lnTo>
                    <a:pt x="4905" y="9181"/>
                  </a:lnTo>
                  <a:lnTo>
                    <a:pt x="4796" y="9314"/>
                  </a:lnTo>
                  <a:lnTo>
                    <a:pt x="4699" y="9447"/>
                  </a:lnTo>
                  <a:lnTo>
                    <a:pt x="4578" y="9568"/>
                  </a:lnTo>
                  <a:lnTo>
                    <a:pt x="4470" y="9689"/>
                  </a:lnTo>
                  <a:lnTo>
                    <a:pt x="4349" y="9809"/>
                  </a:lnTo>
                  <a:lnTo>
                    <a:pt x="4216" y="9906"/>
                  </a:lnTo>
                  <a:lnTo>
                    <a:pt x="4095" y="10015"/>
                  </a:lnTo>
                  <a:lnTo>
                    <a:pt x="3950" y="10111"/>
                  </a:lnTo>
                  <a:lnTo>
                    <a:pt x="3817" y="10196"/>
                  </a:lnTo>
                  <a:lnTo>
                    <a:pt x="3672" y="10280"/>
                  </a:lnTo>
                  <a:lnTo>
                    <a:pt x="3527" y="10365"/>
                  </a:lnTo>
                  <a:lnTo>
                    <a:pt x="3370" y="10438"/>
                  </a:lnTo>
                  <a:lnTo>
                    <a:pt x="3213" y="10498"/>
                  </a:lnTo>
                  <a:lnTo>
                    <a:pt x="3056" y="10558"/>
                  </a:lnTo>
                  <a:lnTo>
                    <a:pt x="2899" y="10607"/>
                  </a:lnTo>
                  <a:lnTo>
                    <a:pt x="2730" y="10643"/>
                  </a:lnTo>
                  <a:lnTo>
                    <a:pt x="2561" y="10679"/>
                  </a:lnTo>
                  <a:lnTo>
                    <a:pt x="2392" y="10715"/>
                  </a:lnTo>
                  <a:lnTo>
                    <a:pt x="2223" y="10727"/>
                  </a:lnTo>
                  <a:lnTo>
                    <a:pt x="2054" y="10740"/>
                  </a:lnTo>
                  <a:lnTo>
                    <a:pt x="1872" y="10752"/>
                  </a:lnTo>
                  <a:lnTo>
                    <a:pt x="230" y="10752"/>
                  </a:lnTo>
                  <a:lnTo>
                    <a:pt x="0" y="11186"/>
                  </a:lnTo>
                  <a:lnTo>
                    <a:pt x="5774" y="11295"/>
                  </a:lnTo>
                  <a:lnTo>
                    <a:pt x="6427" y="4796"/>
                  </a:lnTo>
                  <a:lnTo>
                    <a:pt x="6439" y="4555"/>
                  </a:lnTo>
                  <a:lnTo>
                    <a:pt x="6439" y="4325"/>
                  </a:lnTo>
                  <a:lnTo>
                    <a:pt x="6427" y="4083"/>
                  </a:lnTo>
                  <a:lnTo>
                    <a:pt x="6390" y="3854"/>
                  </a:lnTo>
                  <a:lnTo>
                    <a:pt x="6354" y="3624"/>
                  </a:lnTo>
                  <a:lnTo>
                    <a:pt x="6294" y="3395"/>
                  </a:lnTo>
                  <a:lnTo>
                    <a:pt x="6221" y="3165"/>
                  </a:lnTo>
                  <a:lnTo>
                    <a:pt x="6137" y="2948"/>
                  </a:lnTo>
                  <a:lnTo>
                    <a:pt x="6028" y="2743"/>
                  </a:lnTo>
                  <a:lnTo>
                    <a:pt x="5919" y="2537"/>
                  </a:lnTo>
                  <a:lnTo>
                    <a:pt x="5798" y="2332"/>
                  </a:lnTo>
                  <a:lnTo>
                    <a:pt x="5653" y="2151"/>
                  </a:lnTo>
                  <a:lnTo>
                    <a:pt x="5509" y="1970"/>
                  </a:lnTo>
                  <a:lnTo>
                    <a:pt x="5339" y="1788"/>
                  </a:lnTo>
                  <a:lnTo>
                    <a:pt x="5158" y="1631"/>
                  </a:lnTo>
                  <a:lnTo>
                    <a:pt x="4977" y="1474"/>
                  </a:lnTo>
                  <a:lnTo>
                    <a:pt x="3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060680" y="1035970"/>
              <a:ext cx="220527" cy="837663"/>
            </a:xfrm>
            <a:custGeom>
              <a:rect b="b" l="l" r="r" t="t"/>
              <a:pathLst>
                <a:path extrusionOk="0" h="18677" w="4917">
                  <a:moveTo>
                    <a:pt x="3817" y="1"/>
                  </a:moveTo>
                  <a:lnTo>
                    <a:pt x="0" y="18676"/>
                  </a:lnTo>
                  <a:lnTo>
                    <a:pt x="121" y="18592"/>
                  </a:lnTo>
                  <a:lnTo>
                    <a:pt x="254" y="18471"/>
                  </a:lnTo>
                  <a:lnTo>
                    <a:pt x="423" y="18290"/>
                  </a:lnTo>
                  <a:lnTo>
                    <a:pt x="640" y="18060"/>
                  </a:lnTo>
                  <a:lnTo>
                    <a:pt x="894" y="17770"/>
                  </a:lnTo>
                  <a:lnTo>
                    <a:pt x="1172" y="17408"/>
                  </a:lnTo>
                  <a:lnTo>
                    <a:pt x="1486" y="16985"/>
                  </a:lnTo>
                  <a:lnTo>
                    <a:pt x="1812" y="16490"/>
                  </a:lnTo>
                  <a:lnTo>
                    <a:pt x="1981" y="16212"/>
                  </a:lnTo>
                  <a:lnTo>
                    <a:pt x="2150" y="15910"/>
                  </a:lnTo>
                  <a:lnTo>
                    <a:pt x="2331" y="15596"/>
                  </a:lnTo>
                  <a:lnTo>
                    <a:pt x="2501" y="15258"/>
                  </a:lnTo>
                  <a:lnTo>
                    <a:pt x="2682" y="14907"/>
                  </a:lnTo>
                  <a:lnTo>
                    <a:pt x="2863" y="14533"/>
                  </a:lnTo>
                  <a:lnTo>
                    <a:pt x="3044" y="14134"/>
                  </a:lnTo>
                  <a:lnTo>
                    <a:pt x="3225" y="13712"/>
                  </a:lnTo>
                  <a:lnTo>
                    <a:pt x="3407" y="13277"/>
                  </a:lnTo>
                  <a:lnTo>
                    <a:pt x="3576" y="12818"/>
                  </a:lnTo>
                  <a:lnTo>
                    <a:pt x="3757" y="12322"/>
                  </a:lnTo>
                  <a:lnTo>
                    <a:pt x="3926" y="11815"/>
                  </a:lnTo>
                  <a:lnTo>
                    <a:pt x="4095" y="11283"/>
                  </a:lnTo>
                  <a:lnTo>
                    <a:pt x="4252" y="10728"/>
                  </a:lnTo>
                  <a:lnTo>
                    <a:pt x="4397" y="10160"/>
                  </a:lnTo>
                  <a:lnTo>
                    <a:pt x="4530" y="9604"/>
                  </a:lnTo>
                  <a:lnTo>
                    <a:pt x="4639" y="9061"/>
                  </a:lnTo>
                  <a:lnTo>
                    <a:pt x="4723" y="8517"/>
                  </a:lnTo>
                  <a:lnTo>
                    <a:pt x="4796" y="7998"/>
                  </a:lnTo>
                  <a:lnTo>
                    <a:pt x="4856" y="7478"/>
                  </a:lnTo>
                  <a:lnTo>
                    <a:pt x="4892" y="6971"/>
                  </a:lnTo>
                  <a:lnTo>
                    <a:pt x="4904" y="6488"/>
                  </a:lnTo>
                  <a:lnTo>
                    <a:pt x="4917" y="6005"/>
                  </a:lnTo>
                  <a:lnTo>
                    <a:pt x="4917" y="5545"/>
                  </a:lnTo>
                  <a:lnTo>
                    <a:pt x="4892" y="5099"/>
                  </a:lnTo>
                  <a:lnTo>
                    <a:pt x="4868" y="4664"/>
                  </a:lnTo>
                  <a:lnTo>
                    <a:pt x="4832" y="4241"/>
                  </a:lnTo>
                  <a:lnTo>
                    <a:pt x="4784" y="3842"/>
                  </a:lnTo>
                  <a:lnTo>
                    <a:pt x="4735" y="3456"/>
                  </a:lnTo>
                  <a:lnTo>
                    <a:pt x="4675" y="3081"/>
                  </a:lnTo>
                  <a:lnTo>
                    <a:pt x="4615" y="2731"/>
                  </a:lnTo>
                  <a:lnTo>
                    <a:pt x="4554" y="2405"/>
                  </a:lnTo>
                  <a:lnTo>
                    <a:pt x="4409" y="1789"/>
                  </a:lnTo>
                  <a:lnTo>
                    <a:pt x="4264" y="1269"/>
                  </a:lnTo>
                  <a:lnTo>
                    <a:pt x="4131" y="822"/>
                  </a:lnTo>
                  <a:lnTo>
                    <a:pt x="4011" y="472"/>
                  </a:lnTo>
                  <a:lnTo>
                    <a:pt x="3902" y="206"/>
                  </a:lnTo>
                  <a:lnTo>
                    <a:pt x="38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791937" y="2339545"/>
              <a:ext cx="195636" cy="662614"/>
            </a:xfrm>
            <a:custGeom>
              <a:rect b="b" l="l" r="r" t="t"/>
              <a:pathLst>
                <a:path extrusionOk="0" h="14774" w="4362">
                  <a:moveTo>
                    <a:pt x="2803" y="0"/>
                  </a:moveTo>
                  <a:lnTo>
                    <a:pt x="0" y="6487"/>
                  </a:lnTo>
                  <a:lnTo>
                    <a:pt x="1124" y="14774"/>
                  </a:lnTo>
                  <a:lnTo>
                    <a:pt x="4083" y="14641"/>
                  </a:lnTo>
                  <a:lnTo>
                    <a:pt x="4192" y="14532"/>
                  </a:lnTo>
                  <a:lnTo>
                    <a:pt x="4277" y="14423"/>
                  </a:lnTo>
                  <a:lnTo>
                    <a:pt x="4325" y="14303"/>
                  </a:lnTo>
                  <a:lnTo>
                    <a:pt x="4349" y="14182"/>
                  </a:lnTo>
                  <a:lnTo>
                    <a:pt x="4361" y="14061"/>
                  </a:lnTo>
                  <a:lnTo>
                    <a:pt x="4337" y="13940"/>
                  </a:lnTo>
                  <a:lnTo>
                    <a:pt x="4313" y="13807"/>
                  </a:lnTo>
                  <a:lnTo>
                    <a:pt x="4277" y="13687"/>
                  </a:lnTo>
                  <a:lnTo>
                    <a:pt x="4180" y="13409"/>
                  </a:lnTo>
                  <a:lnTo>
                    <a:pt x="4095" y="13131"/>
                  </a:lnTo>
                  <a:lnTo>
                    <a:pt x="4059" y="12998"/>
                  </a:lnTo>
                  <a:lnTo>
                    <a:pt x="4035" y="12853"/>
                  </a:lnTo>
                  <a:lnTo>
                    <a:pt x="4035" y="12708"/>
                  </a:lnTo>
                  <a:lnTo>
                    <a:pt x="4047" y="12563"/>
                  </a:lnTo>
                  <a:lnTo>
                    <a:pt x="4108" y="12285"/>
                  </a:lnTo>
                  <a:lnTo>
                    <a:pt x="4180" y="12020"/>
                  </a:lnTo>
                  <a:lnTo>
                    <a:pt x="4240" y="11766"/>
                  </a:lnTo>
                  <a:lnTo>
                    <a:pt x="4277" y="11536"/>
                  </a:lnTo>
                  <a:lnTo>
                    <a:pt x="4277" y="11416"/>
                  </a:lnTo>
                  <a:lnTo>
                    <a:pt x="4277" y="11307"/>
                  </a:lnTo>
                  <a:lnTo>
                    <a:pt x="4265" y="11186"/>
                  </a:lnTo>
                  <a:lnTo>
                    <a:pt x="4240" y="11077"/>
                  </a:lnTo>
                  <a:lnTo>
                    <a:pt x="4192" y="10957"/>
                  </a:lnTo>
                  <a:lnTo>
                    <a:pt x="4132" y="10848"/>
                  </a:lnTo>
                  <a:lnTo>
                    <a:pt x="4059" y="10727"/>
                  </a:lnTo>
                  <a:lnTo>
                    <a:pt x="3963" y="10618"/>
                  </a:lnTo>
                  <a:lnTo>
                    <a:pt x="3938" y="10582"/>
                  </a:lnTo>
                  <a:lnTo>
                    <a:pt x="3914" y="10534"/>
                  </a:lnTo>
                  <a:lnTo>
                    <a:pt x="3866" y="10401"/>
                  </a:lnTo>
                  <a:lnTo>
                    <a:pt x="3830" y="10220"/>
                  </a:lnTo>
                  <a:lnTo>
                    <a:pt x="3781" y="9990"/>
                  </a:lnTo>
                  <a:lnTo>
                    <a:pt x="3745" y="9736"/>
                  </a:lnTo>
                  <a:lnTo>
                    <a:pt x="3709" y="9434"/>
                  </a:lnTo>
                  <a:lnTo>
                    <a:pt x="3649" y="8746"/>
                  </a:lnTo>
                  <a:lnTo>
                    <a:pt x="3588" y="7949"/>
                  </a:lnTo>
                  <a:lnTo>
                    <a:pt x="3540" y="7079"/>
                  </a:lnTo>
                  <a:lnTo>
                    <a:pt x="3431" y="5219"/>
                  </a:lnTo>
                  <a:lnTo>
                    <a:pt x="3322" y="3358"/>
                  </a:lnTo>
                  <a:lnTo>
                    <a:pt x="3262" y="2501"/>
                  </a:lnTo>
                  <a:lnTo>
                    <a:pt x="3202" y="1727"/>
                  </a:lnTo>
                  <a:lnTo>
                    <a:pt x="3117" y="1075"/>
                  </a:lnTo>
                  <a:lnTo>
                    <a:pt x="3069" y="785"/>
                  </a:lnTo>
                  <a:lnTo>
                    <a:pt x="3020" y="544"/>
                  </a:lnTo>
                  <a:lnTo>
                    <a:pt x="2972" y="338"/>
                  </a:lnTo>
                  <a:lnTo>
                    <a:pt x="2924" y="181"/>
                  </a:lnTo>
                  <a:lnTo>
                    <a:pt x="2863" y="60"/>
                  </a:lnTo>
                  <a:lnTo>
                    <a:pt x="2827" y="24"/>
                  </a:lnTo>
                  <a:lnTo>
                    <a:pt x="28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3681801" y="1253763"/>
              <a:ext cx="869058" cy="1284100"/>
            </a:xfrm>
            <a:custGeom>
              <a:rect b="b" l="l" r="r" t="t"/>
              <a:pathLst>
                <a:path extrusionOk="0" h="28631" w="19377">
                  <a:moveTo>
                    <a:pt x="1547" y="1"/>
                  </a:moveTo>
                  <a:lnTo>
                    <a:pt x="1474" y="13"/>
                  </a:lnTo>
                  <a:lnTo>
                    <a:pt x="1414" y="49"/>
                  </a:lnTo>
                  <a:lnTo>
                    <a:pt x="1366" y="98"/>
                  </a:lnTo>
                  <a:lnTo>
                    <a:pt x="1317" y="158"/>
                  </a:lnTo>
                  <a:lnTo>
                    <a:pt x="1281" y="230"/>
                  </a:lnTo>
                  <a:lnTo>
                    <a:pt x="1257" y="315"/>
                  </a:lnTo>
                  <a:lnTo>
                    <a:pt x="1257" y="424"/>
                  </a:lnTo>
                  <a:lnTo>
                    <a:pt x="1257" y="532"/>
                  </a:lnTo>
                  <a:lnTo>
                    <a:pt x="1281" y="665"/>
                  </a:lnTo>
                  <a:lnTo>
                    <a:pt x="1317" y="810"/>
                  </a:lnTo>
                  <a:lnTo>
                    <a:pt x="1402" y="1124"/>
                  </a:lnTo>
                  <a:lnTo>
                    <a:pt x="1535" y="1487"/>
                  </a:lnTo>
                  <a:lnTo>
                    <a:pt x="1680" y="1885"/>
                  </a:lnTo>
                  <a:lnTo>
                    <a:pt x="2030" y="2767"/>
                  </a:lnTo>
                  <a:lnTo>
                    <a:pt x="2223" y="3250"/>
                  </a:lnTo>
                  <a:lnTo>
                    <a:pt x="2405" y="3758"/>
                  </a:lnTo>
                  <a:lnTo>
                    <a:pt x="2574" y="4277"/>
                  </a:lnTo>
                  <a:lnTo>
                    <a:pt x="2731" y="4809"/>
                  </a:lnTo>
                  <a:lnTo>
                    <a:pt x="2803" y="5074"/>
                  </a:lnTo>
                  <a:lnTo>
                    <a:pt x="2864" y="5352"/>
                  </a:lnTo>
                  <a:lnTo>
                    <a:pt x="2912" y="5618"/>
                  </a:lnTo>
                  <a:lnTo>
                    <a:pt x="2960" y="5884"/>
                  </a:lnTo>
                  <a:lnTo>
                    <a:pt x="2984" y="6162"/>
                  </a:lnTo>
                  <a:lnTo>
                    <a:pt x="3009" y="6427"/>
                  </a:lnTo>
                  <a:lnTo>
                    <a:pt x="3021" y="6693"/>
                  </a:lnTo>
                  <a:lnTo>
                    <a:pt x="3021" y="6959"/>
                  </a:lnTo>
                  <a:lnTo>
                    <a:pt x="2996" y="7237"/>
                  </a:lnTo>
                  <a:lnTo>
                    <a:pt x="2960" y="7539"/>
                  </a:lnTo>
                  <a:lnTo>
                    <a:pt x="2924" y="7865"/>
                  </a:lnTo>
                  <a:lnTo>
                    <a:pt x="2864" y="8215"/>
                  </a:lnTo>
                  <a:lnTo>
                    <a:pt x="2719" y="8988"/>
                  </a:lnTo>
                  <a:lnTo>
                    <a:pt x="2525" y="9834"/>
                  </a:lnTo>
                  <a:lnTo>
                    <a:pt x="2320" y="10752"/>
                  </a:lnTo>
                  <a:lnTo>
                    <a:pt x="2078" y="11718"/>
                  </a:lnTo>
                  <a:lnTo>
                    <a:pt x="1559" y="13772"/>
                  </a:lnTo>
                  <a:lnTo>
                    <a:pt x="1293" y="14823"/>
                  </a:lnTo>
                  <a:lnTo>
                    <a:pt x="1040" y="15874"/>
                  </a:lnTo>
                  <a:lnTo>
                    <a:pt x="786" y="16925"/>
                  </a:lnTo>
                  <a:lnTo>
                    <a:pt x="568" y="17964"/>
                  </a:lnTo>
                  <a:lnTo>
                    <a:pt x="363" y="18954"/>
                  </a:lnTo>
                  <a:lnTo>
                    <a:pt x="278" y="19437"/>
                  </a:lnTo>
                  <a:lnTo>
                    <a:pt x="206" y="19909"/>
                  </a:lnTo>
                  <a:lnTo>
                    <a:pt x="134" y="20368"/>
                  </a:lnTo>
                  <a:lnTo>
                    <a:pt x="85" y="20815"/>
                  </a:lnTo>
                  <a:lnTo>
                    <a:pt x="49" y="21237"/>
                  </a:lnTo>
                  <a:lnTo>
                    <a:pt x="13" y="21636"/>
                  </a:lnTo>
                  <a:lnTo>
                    <a:pt x="1" y="22035"/>
                  </a:lnTo>
                  <a:lnTo>
                    <a:pt x="13" y="22409"/>
                  </a:lnTo>
                  <a:lnTo>
                    <a:pt x="49" y="22784"/>
                  </a:lnTo>
                  <a:lnTo>
                    <a:pt x="85" y="23146"/>
                  </a:lnTo>
                  <a:lnTo>
                    <a:pt x="158" y="23508"/>
                  </a:lnTo>
                  <a:lnTo>
                    <a:pt x="242" y="23847"/>
                  </a:lnTo>
                  <a:lnTo>
                    <a:pt x="339" y="24185"/>
                  </a:lnTo>
                  <a:lnTo>
                    <a:pt x="448" y="24511"/>
                  </a:lnTo>
                  <a:lnTo>
                    <a:pt x="580" y="24825"/>
                  </a:lnTo>
                  <a:lnTo>
                    <a:pt x="725" y="25127"/>
                  </a:lnTo>
                  <a:lnTo>
                    <a:pt x="895" y="25429"/>
                  </a:lnTo>
                  <a:lnTo>
                    <a:pt x="1064" y="25707"/>
                  </a:lnTo>
                  <a:lnTo>
                    <a:pt x="1257" y="25973"/>
                  </a:lnTo>
                  <a:lnTo>
                    <a:pt x="1462" y="26238"/>
                  </a:lnTo>
                  <a:lnTo>
                    <a:pt x="1668" y="26480"/>
                  </a:lnTo>
                  <a:lnTo>
                    <a:pt x="1897" y="26722"/>
                  </a:lnTo>
                  <a:lnTo>
                    <a:pt x="2127" y="26939"/>
                  </a:lnTo>
                  <a:lnTo>
                    <a:pt x="2380" y="27144"/>
                  </a:lnTo>
                  <a:lnTo>
                    <a:pt x="2634" y="27350"/>
                  </a:lnTo>
                  <a:lnTo>
                    <a:pt x="2900" y="27531"/>
                  </a:lnTo>
                  <a:lnTo>
                    <a:pt x="3166" y="27700"/>
                  </a:lnTo>
                  <a:lnTo>
                    <a:pt x="3443" y="27857"/>
                  </a:lnTo>
                  <a:lnTo>
                    <a:pt x="3733" y="28002"/>
                  </a:lnTo>
                  <a:lnTo>
                    <a:pt x="4035" y="28135"/>
                  </a:lnTo>
                  <a:lnTo>
                    <a:pt x="4337" y="28244"/>
                  </a:lnTo>
                  <a:lnTo>
                    <a:pt x="4639" y="28352"/>
                  </a:lnTo>
                  <a:lnTo>
                    <a:pt x="4953" y="28437"/>
                  </a:lnTo>
                  <a:lnTo>
                    <a:pt x="5267" y="28509"/>
                  </a:lnTo>
                  <a:lnTo>
                    <a:pt x="5594" y="28558"/>
                  </a:lnTo>
                  <a:lnTo>
                    <a:pt x="5908" y="28594"/>
                  </a:lnTo>
                  <a:lnTo>
                    <a:pt x="6234" y="28618"/>
                  </a:lnTo>
                  <a:lnTo>
                    <a:pt x="6560" y="28630"/>
                  </a:lnTo>
                  <a:lnTo>
                    <a:pt x="17770" y="28630"/>
                  </a:lnTo>
                  <a:lnTo>
                    <a:pt x="17939" y="28618"/>
                  </a:lnTo>
                  <a:lnTo>
                    <a:pt x="18108" y="28582"/>
                  </a:lnTo>
                  <a:lnTo>
                    <a:pt x="18290" y="28534"/>
                  </a:lnTo>
                  <a:lnTo>
                    <a:pt x="18459" y="28461"/>
                  </a:lnTo>
                  <a:lnTo>
                    <a:pt x="18628" y="28365"/>
                  </a:lnTo>
                  <a:lnTo>
                    <a:pt x="18797" y="28256"/>
                  </a:lnTo>
                  <a:lnTo>
                    <a:pt x="18942" y="28135"/>
                  </a:lnTo>
                  <a:lnTo>
                    <a:pt x="19075" y="27990"/>
                  </a:lnTo>
                  <a:lnTo>
                    <a:pt x="19196" y="27845"/>
                  </a:lnTo>
                  <a:lnTo>
                    <a:pt x="19280" y="27688"/>
                  </a:lnTo>
                  <a:lnTo>
                    <a:pt x="19316" y="27604"/>
                  </a:lnTo>
                  <a:lnTo>
                    <a:pt x="19341" y="27519"/>
                  </a:lnTo>
                  <a:lnTo>
                    <a:pt x="19365" y="27422"/>
                  </a:lnTo>
                  <a:lnTo>
                    <a:pt x="19377" y="27338"/>
                  </a:lnTo>
                  <a:lnTo>
                    <a:pt x="19377" y="27241"/>
                  </a:lnTo>
                  <a:lnTo>
                    <a:pt x="19377" y="27157"/>
                  </a:lnTo>
                  <a:lnTo>
                    <a:pt x="19353" y="27060"/>
                  </a:lnTo>
                  <a:lnTo>
                    <a:pt x="19328" y="26963"/>
                  </a:lnTo>
                  <a:lnTo>
                    <a:pt x="19292" y="26879"/>
                  </a:lnTo>
                  <a:lnTo>
                    <a:pt x="19244" y="26782"/>
                  </a:lnTo>
                  <a:lnTo>
                    <a:pt x="19196" y="26685"/>
                  </a:lnTo>
                  <a:lnTo>
                    <a:pt x="19123" y="26589"/>
                  </a:lnTo>
                  <a:lnTo>
                    <a:pt x="19039" y="26492"/>
                  </a:lnTo>
                  <a:lnTo>
                    <a:pt x="18942" y="26396"/>
                  </a:lnTo>
                  <a:lnTo>
                    <a:pt x="18833" y="26299"/>
                  </a:lnTo>
                  <a:lnTo>
                    <a:pt x="18712" y="26202"/>
                  </a:lnTo>
                  <a:lnTo>
                    <a:pt x="18580" y="26106"/>
                  </a:lnTo>
                  <a:lnTo>
                    <a:pt x="18423" y="26021"/>
                  </a:lnTo>
                  <a:lnTo>
                    <a:pt x="18265" y="25924"/>
                  </a:lnTo>
                  <a:lnTo>
                    <a:pt x="18084" y="25840"/>
                  </a:lnTo>
                  <a:lnTo>
                    <a:pt x="17879" y="25743"/>
                  </a:lnTo>
                  <a:lnTo>
                    <a:pt x="17674" y="25659"/>
                  </a:lnTo>
                  <a:lnTo>
                    <a:pt x="17444" y="25574"/>
                  </a:lnTo>
                  <a:lnTo>
                    <a:pt x="17190" y="25490"/>
                  </a:lnTo>
                  <a:lnTo>
                    <a:pt x="16925" y="25405"/>
                  </a:lnTo>
                  <a:lnTo>
                    <a:pt x="16635" y="25332"/>
                  </a:lnTo>
                  <a:lnTo>
                    <a:pt x="16333" y="25260"/>
                  </a:lnTo>
                  <a:lnTo>
                    <a:pt x="16019" y="25175"/>
                  </a:lnTo>
                  <a:lnTo>
                    <a:pt x="15306" y="25043"/>
                  </a:lnTo>
                  <a:lnTo>
                    <a:pt x="14521" y="24922"/>
                  </a:lnTo>
                  <a:lnTo>
                    <a:pt x="13651" y="24813"/>
                  </a:lnTo>
                  <a:lnTo>
                    <a:pt x="12685" y="24716"/>
                  </a:lnTo>
                  <a:lnTo>
                    <a:pt x="11634" y="24644"/>
                  </a:lnTo>
                  <a:lnTo>
                    <a:pt x="10474" y="24584"/>
                  </a:lnTo>
                  <a:lnTo>
                    <a:pt x="9218" y="24559"/>
                  </a:lnTo>
                  <a:lnTo>
                    <a:pt x="7865" y="24547"/>
                  </a:lnTo>
                  <a:lnTo>
                    <a:pt x="4229" y="24547"/>
                  </a:lnTo>
                  <a:lnTo>
                    <a:pt x="4168" y="24439"/>
                  </a:lnTo>
                  <a:lnTo>
                    <a:pt x="4023" y="24149"/>
                  </a:lnTo>
                  <a:lnTo>
                    <a:pt x="3915" y="23931"/>
                  </a:lnTo>
                  <a:lnTo>
                    <a:pt x="3806" y="23678"/>
                  </a:lnTo>
                  <a:lnTo>
                    <a:pt x="3697" y="23388"/>
                  </a:lnTo>
                  <a:lnTo>
                    <a:pt x="3576" y="23061"/>
                  </a:lnTo>
                  <a:lnTo>
                    <a:pt x="3468" y="22699"/>
                  </a:lnTo>
                  <a:lnTo>
                    <a:pt x="3359" y="22313"/>
                  </a:lnTo>
                  <a:lnTo>
                    <a:pt x="3262" y="21878"/>
                  </a:lnTo>
                  <a:lnTo>
                    <a:pt x="3178" y="21431"/>
                  </a:lnTo>
                  <a:lnTo>
                    <a:pt x="3117" y="20960"/>
                  </a:lnTo>
                  <a:lnTo>
                    <a:pt x="3081" y="20452"/>
                  </a:lnTo>
                  <a:lnTo>
                    <a:pt x="3081" y="20199"/>
                  </a:lnTo>
                  <a:lnTo>
                    <a:pt x="3081" y="19933"/>
                  </a:lnTo>
                  <a:lnTo>
                    <a:pt x="3081" y="19667"/>
                  </a:lnTo>
                  <a:lnTo>
                    <a:pt x="3105" y="19401"/>
                  </a:lnTo>
                  <a:lnTo>
                    <a:pt x="3129" y="19111"/>
                  </a:lnTo>
                  <a:lnTo>
                    <a:pt x="3166" y="18821"/>
                  </a:lnTo>
                  <a:lnTo>
                    <a:pt x="3274" y="18217"/>
                  </a:lnTo>
                  <a:lnTo>
                    <a:pt x="3407" y="17565"/>
                  </a:lnTo>
                  <a:lnTo>
                    <a:pt x="3564" y="16877"/>
                  </a:lnTo>
                  <a:lnTo>
                    <a:pt x="3927" y="15391"/>
                  </a:lnTo>
                  <a:lnTo>
                    <a:pt x="4108" y="14606"/>
                  </a:lnTo>
                  <a:lnTo>
                    <a:pt x="4277" y="13784"/>
                  </a:lnTo>
                  <a:lnTo>
                    <a:pt x="4434" y="12939"/>
                  </a:lnTo>
                  <a:lnTo>
                    <a:pt x="4506" y="12504"/>
                  </a:lnTo>
                  <a:lnTo>
                    <a:pt x="4579" y="12069"/>
                  </a:lnTo>
                  <a:lnTo>
                    <a:pt x="4639" y="11622"/>
                  </a:lnTo>
                  <a:lnTo>
                    <a:pt x="4688" y="11175"/>
                  </a:lnTo>
                  <a:lnTo>
                    <a:pt x="4724" y="10716"/>
                  </a:lnTo>
                  <a:lnTo>
                    <a:pt x="4760" y="10257"/>
                  </a:lnTo>
                  <a:lnTo>
                    <a:pt x="4772" y="9798"/>
                  </a:lnTo>
                  <a:lnTo>
                    <a:pt x="4784" y="9327"/>
                  </a:lnTo>
                  <a:lnTo>
                    <a:pt x="4772" y="8856"/>
                  </a:lnTo>
                  <a:lnTo>
                    <a:pt x="4760" y="8372"/>
                  </a:lnTo>
                  <a:lnTo>
                    <a:pt x="4724" y="7889"/>
                  </a:lnTo>
                  <a:lnTo>
                    <a:pt x="4676" y="7406"/>
                  </a:lnTo>
                  <a:lnTo>
                    <a:pt x="4603" y="6923"/>
                  </a:lnTo>
                  <a:lnTo>
                    <a:pt x="4519" y="6427"/>
                  </a:lnTo>
                  <a:lnTo>
                    <a:pt x="4422" y="5944"/>
                  </a:lnTo>
                  <a:lnTo>
                    <a:pt x="4313" y="5485"/>
                  </a:lnTo>
                  <a:lnTo>
                    <a:pt x="4217" y="5038"/>
                  </a:lnTo>
                  <a:lnTo>
                    <a:pt x="4108" y="4615"/>
                  </a:lnTo>
                  <a:lnTo>
                    <a:pt x="3999" y="4217"/>
                  </a:lnTo>
                  <a:lnTo>
                    <a:pt x="3878" y="3830"/>
                  </a:lnTo>
                  <a:lnTo>
                    <a:pt x="3770" y="3468"/>
                  </a:lnTo>
                  <a:lnTo>
                    <a:pt x="3649" y="3130"/>
                  </a:lnTo>
                  <a:lnTo>
                    <a:pt x="3528" y="2803"/>
                  </a:lnTo>
                  <a:lnTo>
                    <a:pt x="3419" y="2501"/>
                  </a:lnTo>
                  <a:lnTo>
                    <a:pt x="3298" y="2212"/>
                  </a:lnTo>
                  <a:lnTo>
                    <a:pt x="3178" y="1946"/>
                  </a:lnTo>
                  <a:lnTo>
                    <a:pt x="3057" y="1692"/>
                  </a:lnTo>
                  <a:lnTo>
                    <a:pt x="2936" y="1463"/>
                  </a:lnTo>
                  <a:lnTo>
                    <a:pt x="2827" y="1245"/>
                  </a:lnTo>
                  <a:lnTo>
                    <a:pt x="2707" y="1052"/>
                  </a:lnTo>
                  <a:lnTo>
                    <a:pt x="2598" y="871"/>
                  </a:lnTo>
                  <a:lnTo>
                    <a:pt x="2477" y="714"/>
                  </a:lnTo>
                  <a:lnTo>
                    <a:pt x="2368" y="569"/>
                  </a:lnTo>
                  <a:lnTo>
                    <a:pt x="2260" y="436"/>
                  </a:lnTo>
                  <a:lnTo>
                    <a:pt x="2163" y="327"/>
                  </a:lnTo>
                  <a:lnTo>
                    <a:pt x="2054" y="230"/>
                  </a:lnTo>
                  <a:lnTo>
                    <a:pt x="1958" y="158"/>
                  </a:lnTo>
                  <a:lnTo>
                    <a:pt x="1873" y="98"/>
                  </a:lnTo>
                  <a:lnTo>
                    <a:pt x="1776" y="49"/>
                  </a:lnTo>
                  <a:lnTo>
                    <a:pt x="1692" y="13"/>
                  </a:lnTo>
                  <a:lnTo>
                    <a:pt x="16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4155331" y="1022425"/>
              <a:ext cx="331621" cy="313771"/>
            </a:xfrm>
            <a:custGeom>
              <a:rect b="b" l="l" r="r" t="t"/>
              <a:pathLst>
                <a:path extrusionOk="0" h="6996" w="7394">
                  <a:moveTo>
                    <a:pt x="2537" y="1"/>
                  </a:moveTo>
                  <a:lnTo>
                    <a:pt x="2272" y="13"/>
                  </a:lnTo>
                  <a:lnTo>
                    <a:pt x="2006" y="49"/>
                  </a:lnTo>
                  <a:lnTo>
                    <a:pt x="1873" y="73"/>
                  </a:lnTo>
                  <a:lnTo>
                    <a:pt x="1728" y="110"/>
                  </a:lnTo>
                  <a:lnTo>
                    <a:pt x="1607" y="158"/>
                  </a:lnTo>
                  <a:lnTo>
                    <a:pt x="1486" y="206"/>
                  </a:lnTo>
                  <a:lnTo>
                    <a:pt x="1353" y="267"/>
                  </a:lnTo>
                  <a:lnTo>
                    <a:pt x="1245" y="351"/>
                  </a:lnTo>
                  <a:lnTo>
                    <a:pt x="1124" y="424"/>
                  </a:lnTo>
                  <a:lnTo>
                    <a:pt x="1027" y="520"/>
                  </a:lnTo>
                  <a:lnTo>
                    <a:pt x="931" y="617"/>
                  </a:lnTo>
                  <a:lnTo>
                    <a:pt x="846" y="726"/>
                  </a:lnTo>
                  <a:lnTo>
                    <a:pt x="774" y="846"/>
                  </a:lnTo>
                  <a:lnTo>
                    <a:pt x="713" y="967"/>
                  </a:lnTo>
                  <a:lnTo>
                    <a:pt x="665" y="1088"/>
                  </a:lnTo>
                  <a:lnTo>
                    <a:pt x="641" y="1221"/>
                  </a:lnTo>
                  <a:lnTo>
                    <a:pt x="629" y="1354"/>
                  </a:lnTo>
                  <a:lnTo>
                    <a:pt x="641" y="1487"/>
                  </a:lnTo>
                  <a:lnTo>
                    <a:pt x="665" y="1632"/>
                  </a:lnTo>
                  <a:lnTo>
                    <a:pt x="725" y="1777"/>
                  </a:lnTo>
                  <a:lnTo>
                    <a:pt x="604" y="1813"/>
                  </a:lnTo>
                  <a:lnTo>
                    <a:pt x="484" y="1885"/>
                  </a:lnTo>
                  <a:lnTo>
                    <a:pt x="387" y="1970"/>
                  </a:lnTo>
                  <a:lnTo>
                    <a:pt x="290" y="2066"/>
                  </a:lnTo>
                  <a:lnTo>
                    <a:pt x="206" y="2175"/>
                  </a:lnTo>
                  <a:lnTo>
                    <a:pt x="133" y="2284"/>
                  </a:lnTo>
                  <a:lnTo>
                    <a:pt x="85" y="2417"/>
                  </a:lnTo>
                  <a:lnTo>
                    <a:pt x="49" y="2538"/>
                  </a:lnTo>
                  <a:lnTo>
                    <a:pt x="25" y="2658"/>
                  </a:lnTo>
                  <a:lnTo>
                    <a:pt x="0" y="2791"/>
                  </a:lnTo>
                  <a:lnTo>
                    <a:pt x="0" y="2924"/>
                  </a:lnTo>
                  <a:lnTo>
                    <a:pt x="0" y="3045"/>
                  </a:lnTo>
                  <a:lnTo>
                    <a:pt x="37" y="3299"/>
                  </a:lnTo>
                  <a:lnTo>
                    <a:pt x="73" y="3564"/>
                  </a:lnTo>
                  <a:lnTo>
                    <a:pt x="121" y="3734"/>
                  </a:lnTo>
                  <a:lnTo>
                    <a:pt x="170" y="3903"/>
                  </a:lnTo>
                  <a:lnTo>
                    <a:pt x="302" y="4265"/>
                  </a:lnTo>
                  <a:lnTo>
                    <a:pt x="447" y="4640"/>
                  </a:lnTo>
                  <a:lnTo>
                    <a:pt x="592" y="5038"/>
                  </a:lnTo>
                  <a:lnTo>
                    <a:pt x="665" y="5256"/>
                  </a:lnTo>
                  <a:lnTo>
                    <a:pt x="725" y="5473"/>
                  </a:lnTo>
                  <a:lnTo>
                    <a:pt x="786" y="5703"/>
                  </a:lnTo>
                  <a:lnTo>
                    <a:pt x="834" y="5944"/>
                  </a:lnTo>
                  <a:lnTo>
                    <a:pt x="858" y="6186"/>
                  </a:lnTo>
                  <a:lnTo>
                    <a:pt x="882" y="6451"/>
                  </a:lnTo>
                  <a:lnTo>
                    <a:pt x="882" y="6717"/>
                  </a:lnTo>
                  <a:lnTo>
                    <a:pt x="870" y="6995"/>
                  </a:lnTo>
                  <a:lnTo>
                    <a:pt x="2634" y="5292"/>
                  </a:lnTo>
                  <a:lnTo>
                    <a:pt x="2537" y="5256"/>
                  </a:lnTo>
                  <a:lnTo>
                    <a:pt x="2453" y="5207"/>
                  </a:lnTo>
                  <a:lnTo>
                    <a:pt x="2368" y="5159"/>
                  </a:lnTo>
                  <a:lnTo>
                    <a:pt x="2284" y="5099"/>
                  </a:lnTo>
                  <a:lnTo>
                    <a:pt x="2211" y="5026"/>
                  </a:lnTo>
                  <a:lnTo>
                    <a:pt x="2151" y="4954"/>
                  </a:lnTo>
                  <a:lnTo>
                    <a:pt x="2090" y="4869"/>
                  </a:lnTo>
                  <a:lnTo>
                    <a:pt x="2054" y="4784"/>
                  </a:lnTo>
                  <a:lnTo>
                    <a:pt x="2018" y="4688"/>
                  </a:lnTo>
                  <a:lnTo>
                    <a:pt x="1994" y="4591"/>
                  </a:lnTo>
                  <a:lnTo>
                    <a:pt x="1982" y="4495"/>
                  </a:lnTo>
                  <a:lnTo>
                    <a:pt x="1994" y="4398"/>
                  </a:lnTo>
                  <a:lnTo>
                    <a:pt x="2006" y="4289"/>
                  </a:lnTo>
                  <a:lnTo>
                    <a:pt x="2030" y="4205"/>
                  </a:lnTo>
                  <a:lnTo>
                    <a:pt x="2066" y="4108"/>
                  </a:lnTo>
                  <a:lnTo>
                    <a:pt x="2114" y="4023"/>
                  </a:lnTo>
                  <a:lnTo>
                    <a:pt x="2175" y="3951"/>
                  </a:lnTo>
                  <a:lnTo>
                    <a:pt x="2247" y="3878"/>
                  </a:lnTo>
                  <a:lnTo>
                    <a:pt x="2332" y="3818"/>
                  </a:lnTo>
                  <a:lnTo>
                    <a:pt x="2416" y="3770"/>
                  </a:lnTo>
                  <a:lnTo>
                    <a:pt x="2513" y="3746"/>
                  </a:lnTo>
                  <a:lnTo>
                    <a:pt x="2610" y="3721"/>
                  </a:lnTo>
                  <a:lnTo>
                    <a:pt x="2706" y="3721"/>
                  </a:lnTo>
                  <a:lnTo>
                    <a:pt x="2803" y="3734"/>
                  </a:lnTo>
                  <a:lnTo>
                    <a:pt x="2912" y="3758"/>
                  </a:lnTo>
                  <a:lnTo>
                    <a:pt x="3008" y="3806"/>
                  </a:lnTo>
                  <a:lnTo>
                    <a:pt x="3093" y="3854"/>
                  </a:lnTo>
                  <a:lnTo>
                    <a:pt x="3178" y="3927"/>
                  </a:lnTo>
                  <a:lnTo>
                    <a:pt x="3250" y="3999"/>
                  </a:lnTo>
                  <a:lnTo>
                    <a:pt x="3310" y="4096"/>
                  </a:lnTo>
                  <a:lnTo>
                    <a:pt x="3359" y="4180"/>
                  </a:lnTo>
                  <a:lnTo>
                    <a:pt x="3395" y="4277"/>
                  </a:lnTo>
                  <a:lnTo>
                    <a:pt x="3443" y="4470"/>
                  </a:lnTo>
                  <a:lnTo>
                    <a:pt x="3504" y="4748"/>
                  </a:lnTo>
                  <a:lnTo>
                    <a:pt x="3528" y="4893"/>
                  </a:lnTo>
                  <a:lnTo>
                    <a:pt x="3576" y="5014"/>
                  </a:lnTo>
                  <a:lnTo>
                    <a:pt x="3612" y="5111"/>
                  </a:lnTo>
                  <a:lnTo>
                    <a:pt x="3637" y="5135"/>
                  </a:lnTo>
                  <a:lnTo>
                    <a:pt x="3661" y="5147"/>
                  </a:lnTo>
                  <a:lnTo>
                    <a:pt x="3685" y="5147"/>
                  </a:lnTo>
                  <a:lnTo>
                    <a:pt x="3709" y="5135"/>
                  </a:lnTo>
                  <a:lnTo>
                    <a:pt x="3745" y="5062"/>
                  </a:lnTo>
                  <a:lnTo>
                    <a:pt x="3782" y="4954"/>
                  </a:lnTo>
                  <a:lnTo>
                    <a:pt x="3806" y="4809"/>
                  </a:lnTo>
                  <a:lnTo>
                    <a:pt x="3854" y="4543"/>
                  </a:lnTo>
                  <a:lnTo>
                    <a:pt x="3866" y="4362"/>
                  </a:lnTo>
                  <a:lnTo>
                    <a:pt x="4035" y="3359"/>
                  </a:lnTo>
                  <a:lnTo>
                    <a:pt x="4301" y="3359"/>
                  </a:lnTo>
                  <a:lnTo>
                    <a:pt x="4917" y="3347"/>
                  </a:lnTo>
                  <a:lnTo>
                    <a:pt x="5279" y="3323"/>
                  </a:lnTo>
                  <a:lnTo>
                    <a:pt x="5642" y="3299"/>
                  </a:lnTo>
                  <a:lnTo>
                    <a:pt x="5968" y="3238"/>
                  </a:lnTo>
                  <a:lnTo>
                    <a:pt x="6113" y="3214"/>
                  </a:lnTo>
                  <a:lnTo>
                    <a:pt x="6234" y="3178"/>
                  </a:lnTo>
                  <a:lnTo>
                    <a:pt x="6451" y="3081"/>
                  </a:lnTo>
                  <a:lnTo>
                    <a:pt x="6669" y="2960"/>
                  </a:lnTo>
                  <a:lnTo>
                    <a:pt x="6777" y="2900"/>
                  </a:lnTo>
                  <a:lnTo>
                    <a:pt x="6874" y="2828"/>
                  </a:lnTo>
                  <a:lnTo>
                    <a:pt x="6971" y="2743"/>
                  </a:lnTo>
                  <a:lnTo>
                    <a:pt x="7055" y="2658"/>
                  </a:lnTo>
                  <a:lnTo>
                    <a:pt x="7140" y="2574"/>
                  </a:lnTo>
                  <a:lnTo>
                    <a:pt x="7212" y="2477"/>
                  </a:lnTo>
                  <a:lnTo>
                    <a:pt x="7273" y="2368"/>
                  </a:lnTo>
                  <a:lnTo>
                    <a:pt x="7321" y="2272"/>
                  </a:lnTo>
                  <a:lnTo>
                    <a:pt x="7357" y="2151"/>
                  </a:lnTo>
                  <a:lnTo>
                    <a:pt x="7381" y="2030"/>
                  </a:lnTo>
                  <a:lnTo>
                    <a:pt x="7393" y="1909"/>
                  </a:lnTo>
                  <a:lnTo>
                    <a:pt x="7381" y="1789"/>
                  </a:lnTo>
                  <a:lnTo>
                    <a:pt x="7357" y="1680"/>
                  </a:lnTo>
                  <a:lnTo>
                    <a:pt x="7321" y="1583"/>
                  </a:lnTo>
                  <a:lnTo>
                    <a:pt x="7273" y="1487"/>
                  </a:lnTo>
                  <a:lnTo>
                    <a:pt x="7224" y="1390"/>
                  </a:lnTo>
                  <a:lnTo>
                    <a:pt x="7164" y="1305"/>
                  </a:lnTo>
                  <a:lnTo>
                    <a:pt x="7091" y="1221"/>
                  </a:lnTo>
                  <a:lnTo>
                    <a:pt x="7007" y="1148"/>
                  </a:lnTo>
                  <a:lnTo>
                    <a:pt x="6934" y="1088"/>
                  </a:lnTo>
                  <a:lnTo>
                    <a:pt x="6753" y="967"/>
                  </a:lnTo>
                  <a:lnTo>
                    <a:pt x="6560" y="871"/>
                  </a:lnTo>
                  <a:lnTo>
                    <a:pt x="6367" y="786"/>
                  </a:lnTo>
                  <a:lnTo>
                    <a:pt x="6161" y="714"/>
                  </a:lnTo>
                  <a:lnTo>
                    <a:pt x="5883" y="629"/>
                  </a:lnTo>
                  <a:lnTo>
                    <a:pt x="5606" y="544"/>
                  </a:lnTo>
                  <a:lnTo>
                    <a:pt x="5038" y="399"/>
                  </a:lnTo>
                  <a:lnTo>
                    <a:pt x="4458" y="279"/>
                  </a:lnTo>
                  <a:lnTo>
                    <a:pt x="3878" y="170"/>
                  </a:lnTo>
                  <a:lnTo>
                    <a:pt x="3335" y="85"/>
                  </a:lnTo>
                  <a:lnTo>
                    <a:pt x="3069" y="49"/>
                  </a:lnTo>
                  <a:lnTo>
                    <a:pt x="2803" y="13"/>
                  </a:lnTo>
                  <a:lnTo>
                    <a:pt x="2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4176456" y="2416464"/>
              <a:ext cx="43370" cy="614983"/>
            </a:xfrm>
            <a:custGeom>
              <a:rect b="b" l="l" r="r" t="t"/>
              <a:pathLst>
                <a:path extrusionOk="0" h="13712" w="967">
                  <a:moveTo>
                    <a:pt x="1" y="0"/>
                  </a:moveTo>
                  <a:lnTo>
                    <a:pt x="1" y="13711"/>
                  </a:lnTo>
                  <a:lnTo>
                    <a:pt x="967" y="13711"/>
                  </a:lnTo>
                  <a:lnTo>
                    <a:pt x="9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982523" y="3020553"/>
              <a:ext cx="215639" cy="141995"/>
            </a:xfrm>
            <a:custGeom>
              <a:rect b="b" l="l" r="r" t="t"/>
              <a:pathLst>
                <a:path extrusionOk="0" h="3166" w="4808">
                  <a:moveTo>
                    <a:pt x="4808" y="0"/>
                  </a:moveTo>
                  <a:lnTo>
                    <a:pt x="0" y="2235"/>
                  </a:lnTo>
                  <a:lnTo>
                    <a:pt x="0" y="2888"/>
                  </a:lnTo>
                  <a:lnTo>
                    <a:pt x="592" y="3165"/>
                  </a:lnTo>
                  <a:lnTo>
                    <a:pt x="4808" y="1535"/>
                  </a:lnTo>
                  <a:lnTo>
                    <a:pt x="48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939153" y="3107249"/>
              <a:ext cx="86740" cy="86157"/>
            </a:xfrm>
            <a:custGeom>
              <a:rect b="b" l="l" r="r" t="t"/>
              <a:pathLst>
                <a:path extrusionOk="0" h="1921" w="1934">
                  <a:moveTo>
                    <a:pt x="870" y="0"/>
                  </a:moveTo>
                  <a:lnTo>
                    <a:pt x="774" y="12"/>
                  </a:lnTo>
                  <a:lnTo>
                    <a:pt x="677" y="37"/>
                  </a:lnTo>
                  <a:lnTo>
                    <a:pt x="593" y="73"/>
                  </a:lnTo>
                  <a:lnTo>
                    <a:pt x="508" y="109"/>
                  </a:lnTo>
                  <a:lnTo>
                    <a:pt x="423" y="157"/>
                  </a:lnTo>
                  <a:lnTo>
                    <a:pt x="351" y="218"/>
                  </a:lnTo>
                  <a:lnTo>
                    <a:pt x="291" y="278"/>
                  </a:lnTo>
                  <a:lnTo>
                    <a:pt x="218" y="351"/>
                  </a:lnTo>
                  <a:lnTo>
                    <a:pt x="170" y="423"/>
                  </a:lnTo>
                  <a:lnTo>
                    <a:pt x="121" y="496"/>
                  </a:lnTo>
                  <a:lnTo>
                    <a:pt x="85" y="580"/>
                  </a:lnTo>
                  <a:lnTo>
                    <a:pt x="49" y="665"/>
                  </a:lnTo>
                  <a:lnTo>
                    <a:pt x="25" y="761"/>
                  </a:lnTo>
                  <a:lnTo>
                    <a:pt x="13" y="858"/>
                  </a:lnTo>
                  <a:lnTo>
                    <a:pt x="1" y="955"/>
                  </a:lnTo>
                  <a:lnTo>
                    <a:pt x="13" y="1051"/>
                  </a:lnTo>
                  <a:lnTo>
                    <a:pt x="25" y="1148"/>
                  </a:lnTo>
                  <a:lnTo>
                    <a:pt x="49" y="1244"/>
                  </a:lnTo>
                  <a:lnTo>
                    <a:pt x="85" y="1329"/>
                  </a:lnTo>
                  <a:lnTo>
                    <a:pt x="121" y="1414"/>
                  </a:lnTo>
                  <a:lnTo>
                    <a:pt x="170" y="1498"/>
                  </a:lnTo>
                  <a:lnTo>
                    <a:pt x="218" y="1571"/>
                  </a:lnTo>
                  <a:lnTo>
                    <a:pt x="291" y="1631"/>
                  </a:lnTo>
                  <a:lnTo>
                    <a:pt x="351" y="1704"/>
                  </a:lnTo>
                  <a:lnTo>
                    <a:pt x="423" y="1752"/>
                  </a:lnTo>
                  <a:lnTo>
                    <a:pt x="508" y="1800"/>
                  </a:lnTo>
                  <a:lnTo>
                    <a:pt x="593" y="1848"/>
                  </a:lnTo>
                  <a:lnTo>
                    <a:pt x="677" y="1873"/>
                  </a:lnTo>
                  <a:lnTo>
                    <a:pt x="774" y="1897"/>
                  </a:lnTo>
                  <a:lnTo>
                    <a:pt x="870" y="1909"/>
                  </a:lnTo>
                  <a:lnTo>
                    <a:pt x="967" y="1921"/>
                  </a:lnTo>
                  <a:lnTo>
                    <a:pt x="1064" y="1909"/>
                  </a:lnTo>
                  <a:lnTo>
                    <a:pt x="1160" y="1897"/>
                  </a:lnTo>
                  <a:lnTo>
                    <a:pt x="1257" y="1873"/>
                  </a:lnTo>
                  <a:lnTo>
                    <a:pt x="1341" y="1848"/>
                  </a:lnTo>
                  <a:lnTo>
                    <a:pt x="1426" y="1800"/>
                  </a:lnTo>
                  <a:lnTo>
                    <a:pt x="1499" y="1752"/>
                  </a:lnTo>
                  <a:lnTo>
                    <a:pt x="1583" y="1704"/>
                  </a:lnTo>
                  <a:lnTo>
                    <a:pt x="1643" y="1631"/>
                  </a:lnTo>
                  <a:lnTo>
                    <a:pt x="1704" y="1571"/>
                  </a:lnTo>
                  <a:lnTo>
                    <a:pt x="1764" y="1498"/>
                  </a:lnTo>
                  <a:lnTo>
                    <a:pt x="1813" y="1414"/>
                  </a:lnTo>
                  <a:lnTo>
                    <a:pt x="1849" y="1329"/>
                  </a:lnTo>
                  <a:lnTo>
                    <a:pt x="1885" y="1244"/>
                  </a:lnTo>
                  <a:lnTo>
                    <a:pt x="1909" y="1148"/>
                  </a:lnTo>
                  <a:lnTo>
                    <a:pt x="1921" y="1051"/>
                  </a:lnTo>
                  <a:lnTo>
                    <a:pt x="1933" y="955"/>
                  </a:lnTo>
                  <a:lnTo>
                    <a:pt x="1921" y="858"/>
                  </a:lnTo>
                  <a:lnTo>
                    <a:pt x="1909" y="761"/>
                  </a:lnTo>
                  <a:lnTo>
                    <a:pt x="1885" y="665"/>
                  </a:lnTo>
                  <a:lnTo>
                    <a:pt x="1849" y="580"/>
                  </a:lnTo>
                  <a:lnTo>
                    <a:pt x="1813" y="496"/>
                  </a:lnTo>
                  <a:lnTo>
                    <a:pt x="1764" y="423"/>
                  </a:lnTo>
                  <a:lnTo>
                    <a:pt x="1704" y="351"/>
                  </a:lnTo>
                  <a:lnTo>
                    <a:pt x="1643" y="278"/>
                  </a:lnTo>
                  <a:lnTo>
                    <a:pt x="1583" y="218"/>
                  </a:lnTo>
                  <a:lnTo>
                    <a:pt x="1499" y="157"/>
                  </a:lnTo>
                  <a:lnTo>
                    <a:pt x="1426" y="109"/>
                  </a:lnTo>
                  <a:lnTo>
                    <a:pt x="1341" y="73"/>
                  </a:lnTo>
                  <a:lnTo>
                    <a:pt x="1257" y="37"/>
                  </a:lnTo>
                  <a:lnTo>
                    <a:pt x="1160" y="12"/>
                  </a:lnTo>
                  <a:lnTo>
                    <a:pt x="10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4198118" y="3020553"/>
              <a:ext cx="215684" cy="141995"/>
            </a:xfrm>
            <a:custGeom>
              <a:rect b="b" l="l" r="r" t="t"/>
              <a:pathLst>
                <a:path extrusionOk="0" h="3166" w="4809">
                  <a:moveTo>
                    <a:pt x="1" y="0"/>
                  </a:moveTo>
                  <a:lnTo>
                    <a:pt x="1" y="1535"/>
                  </a:lnTo>
                  <a:lnTo>
                    <a:pt x="4217" y="3165"/>
                  </a:lnTo>
                  <a:lnTo>
                    <a:pt x="4809" y="2888"/>
                  </a:lnTo>
                  <a:lnTo>
                    <a:pt x="4809" y="223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370433" y="3107249"/>
              <a:ext cx="86695" cy="86157"/>
            </a:xfrm>
            <a:custGeom>
              <a:rect b="b" l="l" r="r" t="t"/>
              <a:pathLst>
                <a:path extrusionOk="0" h="1921" w="1933">
                  <a:moveTo>
                    <a:pt x="870" y="0"/>
                  </a:moveTo>
                  <a:lnTo>
                    <a:pt x="773" y="12"/>
                  </a:lnTo>
                  <a:lnTo>
                    <a:pt x="677" y="37"/>
                  </a:lnTo>
                  <a:lnTo>
                    <a:pt x="592" y="73"/>
                  </a:lnTo>
                  <a:lnTo>
                    <a:pt x="508" y="109"/>
                  </a:lnTo>
                  <a:lnTo>
                    <a:pt x="423" y="157"/>
                  </a:lnTo>
                  <a:lnTo>
                    <a:pt x="351" y="218"/>
                  </a:lnTo>
                  <a:lnTo>
                    <a:pt x="290" y="278"/>
                  </a:lnTo>
                  <a:lnTo>
                    <a:pt x="230" y="351"/>
                  </a:lnTo>
                  <a:lnTo>
                    <a:pt x="169" y="423"/>
                  </a:lnTo>
                  <a:lnTo>
                    <a:pt x="121" y="496"/>
                  </a:lnTo>
                  <a:lnTo>
                    <a:pt x="85" y="580"/>
                  </a:lnTo>
                  <a:lnTo>
                    <a:pt x="49" y="665"/>
                  </a:lnTo>
                  <a:lnTo>
                    <a:pt x="24" y="761"/>
                  </a:lnTo>
                  <a:lnTo>
                    <a:pt x="12" y="858"/>
                  </a:lnTo>
                  <a:lnTo>
                    <a:pt x="0" y="955"/>
                  </a:lnTo>
                  <a:lnTo>
                    <a:pt x="12" y="1051"/>
                  </a:lnTo>
                  <a:lnTo>
                    <a:pt x="24" y="1148"/>
                  </a:lnTo>
                  <a:lnTo>
                    <a:pt x="49" y="1244"/>
                  </a:lnTo>
                  <a:lnTo>
                    <a:pt x="85" y="1329"/>
                  </a:lnTo>
                  <a:lnTo>
                    <a:pt x="121" y="1414"/>
                  </a:lnTo>
                  <a:lnTo>
                    <a:pt x="169" y="1498"/>
                  </a:lnTo>
                  <a:lnTo>
                    <a:pt x="230" y="1571"/>
                  </a:lnTo>
                  <a:lnTo>
                    <a:pt x="290" y="1631"/>
                  </a:lnTo>
                  <a:lnTo>
                    <a:pt x="351" y="1704"/>
                  </a:lnTo>
                  <a:lnTo>
                    <a:pt x="423" y="1752"/>
                  </a:lnTo>
                  <a:lnTo>
                    <a:pt x="508" y="1800"/>
                  </a:lnTo>
                  <a:lnTo>
                    <a:pt x="592" y="1848"/>
                  </a:lnTo>
                  <a:lnTo>
                    <a:pt x="677" y="1873"/>
                  </a:lnTo>
                  <a:lnTo>
                    <a:pt x="773" y="1897"/>
                  </a:lnTo>
                  <a:lnTo>
                    <a:pt x="870" y="1909"/>
                  </a:lnTo>
                  <a:lnTo>
                    <a:pt x="967" y="1921"/>
                  </a:lnTo>
                  <a:lnTo>
                    <a:pt x="1063" y="1909"/>
                  </a:lnTo>
                  <a:lnTo>
                    <a:pt x="1160" y="1897"/>
                  </a:lnTo>
                  <a:lnTo>
                    <a:pt x="1257" y="1873"/>
                  </a:lnTo>
                  <a:lnTo>
                    <a:pt x="1341" y="1848"/>
                  </a:lnTo>
                  <a:lnTo>
                    <a:pt x="1426" y="1800"/>
                  </a:lnTo>
                  <a:lnTo>
                    <a:pt x="1510" y="1752"/>
                  </a:lnTo>
                  <a:lnTo>
                    <a:pt x="1583" y="1704"/>
                  </a:lnTo>
                  <a:lnTo>
                    <a:pt x="1643" y="1631"/>
                  </a:lnTo>
                  <a:lnTo>
                    <a:pt x="1703" y="1571"/>
                  </a:lnTo>
                  <a:lnTo>
                    <a:pt x="1764" y="1498"/>
                  </a:lnTo>
                  <a:lnTo>
                    <a:pt x="1812" y="1414"/>
                  </a:lnTo>
                  <a:lnTo>
                    <a:pt x="1848" y="1329"/>
                  </a:lnTo>
                  <a:lnTo>
                    <a:pt x="1885" y="1244"/>
                  </a:lnTo>
                  <a:lnTo>
                    <a:pt x="1909" y="1148"/>
                  </a:lnTo>
                  <a:lnTo>
                    <a:pt x="1921" y="1051"/>
                  </a:lnTo>
                  <a:lnTo>
                    <a:pt x="1933" y="955"/>
                  </a:lnTo>
                  <a:lnTo>
                    <a:pt x="1921" y="858"/>
                  </a:lnTo>
                  <a:lnTo>
                    <a:pt x="1909" y="761"/>
                  </a:lnTo>
                  <a:lnTo>
                    <a:pt x="1885" y="665"/>
                  </a:lnTo>
                  <a:lnTo>
                    <a:pt x="1848" y="580"/>
                  </a:lnTo>
                  <a:lnTo>
                    <a:pt x="1812" y="496"/>
                  </a:lnTo>
                  <a:lnTo>
                    <a:pt x="1764" y="423"/>
                  </a:lnTo>
                  <a:lnTo>
                    <a:pt x="1703" y="351"/>
                  </a:lnTo>
                  <a:lnTo>
                    <a:pt x="1643" y="278"/>
                  </a:lnTo>
                  <a:lnTo>
                    <a:pt x="1583" y="218"/>
                  </a:lnTo>
                  <a:lnTo>
                    <a:pt x="1510" y="157"/>
                  </a:lnTo>
                  <a:lnTo>
                    <a:pt x="1426" y="109"/>
                  </a:lnTo>
                  <a:lnTo>
                    <a:pt x="1341" y="73"/>
                  </a:lnTo>
                  <a:lnTo>
                    <a:pt x="1257" y="37"/>
                  </a:lnTo>
                  <a:lnTo>
                    <a:pt x="1160" y="12"/>
                  </a:lnTo>
                  <a:lnTo>
                    <a:pt x="106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154793" y="2479837"/>
              <a:ext cx="86740" cy="247662"/>
            </a:xfrm>
            <a:custGeom>
              <a:rect b="b" l="l" r="r" t="t"/>
              <a:pathLst>
                <a:path extrusionOk="0" h="5522" w="1934">
                  <a:moveTo>
                    <a:pt x="0" y="1"/>
                  </a:moveTo>
                  <a:lnTo>
                    <a:pt x="0" y="5521"/>
                  </a:lnTo>
                  <a:lnTo>
                    <a:pt x="1933" y="5521"/>
                  </a:lnTo>
                  <a:lnTo>
                    <a:pt x="1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135821" y="2631566"/>
              <a:ext cx="26596" cy="24937"/>
            </a:xfrm>
            <a:custGeom>
              <a:rect b="b" l="l" r="r" t="t"/>
              <a:pathLst>
                <a:path extrusionOk="0" h="556" w="593">
                  <a:moveTo>
                    <a:pt x="1" y="0"/>
                  </a:moveTo>
                  <a:lnTo>
                    <a:pt x="1" y="556"/>
                  </a:lnTo>
                  <a:lnTo>
                    <a:pt x="593" y="556"/>
                  </a:lnTo>
                  <a:lnTo>
                    <a:pt x="5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125550" y="2619636"/>
              <a:ext cx="11930" cy="48797"/>
            </a:xfrm>
            <a:custGeom>
              <a:rect b="b" l="l" r="r" t="t"/>
              <a:pathLst>
                <a:path extrusionOk="0" h="1088" w="266">
                  <a:moveTo>
                    <a:pt x="0" y="0"/>
                  </a:moveTo>
                  <a:lnTo>
                    <a:pt x="0" y="1088"/>
                  </a:lnTo>
                  <a:lnTo>
                    <a:pt x="266" y="1088"/>
                  </a:lnTo>
                  <a:lnTo>
                    <a:pt x="26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842303" y="2996155"/>
              <a:ext cx="262821" cy="197250"/>
            </a:xfrm>
            <a:custGeom>
              <a:rect b="b" l="l" r="r" t="t"/>
              <a:pathLst>
                <a:path extrusionOk="0" h="4398" w="5860">
                  <a:moveTo>
                    <a:pt x="2960" y="1"/>
                  </a:moveTo>
                  <a:lnTo>
                    <a:pt x="1" y="134"/>
                  </a:lnTo>
                  <a:lnTo>
                    <a:pt x="593" y="4398"/>
                  </a:lnTo>
                  <a:lnTo>
                    <a:pt x="5860" y="4398"/>
                  </a:lnTo>
                  <a:lnTo>
                    <a:pt x="5739" y="4253"/>
                  </a:lnTo>
                  <a:lnTo>
                    <a:pt x="5582" y="4108"/>
                  </a:lnTo>
                  <a:lnTo>
                    <a:pt x="5413" y="3975"/>
                  </a:lnTo>
                  <a:lnTo>
                    <a:pt x="5231" y="3854"/>
                  </a:lnTo>
                  <a:lnTo>
                    <a:pt x="5038" y="3734"/>
                  </a:lnTo>
                  <a:lnTo>
                    <a:pt x="4833" y="3625"/>
                  </a:lnTo>
                  <a:lnTo>
                    <a:pt x="4627" y="3528"/>
                  </a:lnTo>
                  <a:lnTo>
                    <a:pt x="4422" y="3432"/>
                  </a:lnTo>
                  <a:lnTo>
                    <a:pt x="4048" y="3287"/>
                  </a:lnTo>
                  <a:lnTo>
                    <a:pt x="3721" y="3166"/>
                  </a:lnTo>
                  <a:lnTo>
                    <a:pt x="3431" y="3081"/>
                  </a:lnTo>
                  <a:lnTo>
                    <a:pt x="29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582799" y="2965836"/>
              <a:ext cx="243849" cy="227569"/>
            </a:xfrm>
            <a:custGeom>
              <a:rect b="b" l="l" r="r" t="t"/>
              <a:pathLst>
                <a:path extrusionOk="0" h="5074" w="5437">
                  <a:moveTo>
                    <a:pt x="1160" y="0"/>
                  </a:moveTo>
                  <a:lnTo>
                    <a:pt x="1" y="5074"/>
                  </a:lnTo>
                  <a:lnTo>
                    <a:pt x="5436" y="5074"/>
                  </a:lnTo>
                  <a:lnTo>
                    <a:pt x="5424" y="5026"/>
                  </a:lnTo>
                  <a:lnTo>
                    <a:pt x="5388" y="4905"/>
                  </a:lnTo>
                  <a:lnTo>
                    <a:pt x="5352" y="4832"/>
                  </a:lnTo>
                  <a:lnTo>
                    <a:pt x="5304" y="4736"/>
                  </a:lnTo>
                  <a:lnTo>
                    <a:pt x="5231" y="4639"/>
                  </a:lnTo>
                  <a:lnTo>
                    <a:pt x="5134" y="4530"/>
                  </a:lnTo>
                  <a:lnTo>
                    <a:pt x="5014" y="4434"/>
                  </a:lnTo>
                  <a:lnTo>
                    <a:pt x="4869" y="4325"/>
                  </a:lnTo>
                  <a:lnTo>
                    <a:pt x="4700" y="4228"/>
                  </a:lnTo>
                  <a:lnTo>
                    <a:pt x="4494" y="4132"/>
                  </a:lnTo>
                  <a:lnTo>
                    <a:pt x="4253" y="4047"/>
                  </a:lnTo>
                  <a:lnTo>
                    <a:pt x="3975" y="3975"/>
                  </a:lnTo>
                  <a:lnTo>
                    <a:pt x="3661" y="3914"/>
                  </a:lnTo>
                  <a:lnTo>
                    <a:pt x="3298" y="3878"/>
                  </a:lnTo>
                  <a:lnTo>
                    <a:pt x="4144" y="677"/>
                  </a:lnTo>
                  <a:lnTo>
                    <a:pt x="11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4"/>
          <p:cNvGrpSpPr/>
          <p:nvPr/>
        </p:nvGrpSpPr>
        <p:grpSpPr>
          <a:xfrm>
            <a:off x="1284700" y="3234975"/>
            <a:ext cx="660900" cy="628800"/>
            <a:chOff x="1284700" y="3234975"/>
            <a:chExt cx="660900" cy="628800"/>
          </a:xfrm>
        </p:grpSpPr>
        <p:sp>
          <p:nvSpPr>
            <p:cNvPr id="140" name="Google Shape;140;p14"/>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4"/>
            <p:cNvGrpSpPr/>
            <p:nvPr/>
          </p:nvGrpSpPr>
          <p:grpSpPr>
            <a:xfrm>
              <a:off x="1348591" y="3283019"/>
              <a:ext cx="533132" cy="538065"/>
              <a:chOff x="1077053" y="1870794"/>
              <a:chExt cx="533132" cy="538065"/>
            </a:xfrm>
          </p:grpSpPr>
          <p:sp>
            <p:nvSpPr>
              <p:cNvPr id="142" name="Google Shape;142;p14"/>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4"/>
          <p:cNvSpPr txBox="1"/>
          <p:nvPr/>
        </p:nvSpPr>
        <p:spPr>
          <a:xfrm>
            <a:off x="3414000" y="3970855"/>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2. GMM</a:t>
            </a:r>
            <a:endParaRPr b="1" sz="1800">
              <a:solidFill>
                <a:srgbClr val="000000"/>
              </a:solidFill>
              <a:latin typeface="Fira Sans Extra Condensed"/>
              <a:ea typeface="Fira Sans Extra Condensed"/>
              <a:cs typeface="Fira Sans Extra Condensed"/>
              <a:sym typeface="Fira Sans Extra Condensed"/>
            </a:endParaRPr>
          </a:p>
        </p:txBody>
      </p:sp>
      <p:sp>
        <p:nvSpPr>
          <p:cNvPr id="151" name="Google Shape;151;p14"/>
          <p:cNvSpPr txBox="1"/>
          <p:nvPr/>
        </p:nvSpPr>
        <p:spPr>
          <a:xfrm>
            <a:off x="457150" y="3970851"/>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1. </a:t>
            </a:r>
            <a:r>
              <a:rPr b="1" lang="en" sz="1800">
                <a:latin typeface="Fira Sans Extra Condensed"/>
                <a:ea typeface="Fira Sans Extra Condensed"/>
                <a:cs typeface="Fira Sans Extra Condensed"/>
                <a:sym typeface="Fira Sans Extra Condensed"/>
              </a:rPr>
              <a:t>Dataset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152" name="Google Shape;152;p14"/>
          <p:cNvSpPr txBox="1"/>
          <p:nvPr/>
        </p:nvSpPr>
        <p:spPr>
          <a:xfrm>
            <a:off x="6370850" y="3970851"/>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3. Autoencoder</a:t>
            </a:r>
            <a:endParaRPr b="1" sz="1800">
              <a:solidFill>
                <a:srgbClr val="000000"/>
              </a:solidFill>
              <a:latin typeface="Fira Sans Extra Condensed"/>
              <a:ea typeface="Fira Sans Extra Condensed"/>
              <a:cs typeface="Fira Sans Extra Condensed"/>
              <a:sym typeface="Fira Sans Extra Condensed"/>
            </a:endParaRPr>
          </a:p>
        </p:txBody>
      </p:sp>
      <p:cxnSp>
        <p:nvCxnSpPr>
          <p:cNvPr id="153" name="Google Shape;153;p14"/>
          <p:cNvCxnSpPr>
            <a:stCxn id="140" idx="0"/>
            <a:endCxn id="115" idx="2"/>
          </p:cNvCxnSpPr>
          <p:nvPr/>
        </p:nvCxnSpPr>
        <p:spPr>
          <a:xfrm rot="-5400000">
            <a:off x="2055850" y="1507275"/>
            <a:ext cx="1287000" cy="2168400"/>
          </a:xfrm>
          <a:prstGeom prst="bentConnector2">
            <a:avLst/>
          </a:prstGeom>
          <a:noFill/>
          <a:ln cap="flat" cmpd="sng" w="9525">
            <a:solidFill>
              <a:schemeClr val="dk2"/>
            </a:solidFill>
            <a:prstDash val="solid"/>
            <a:round/>
            <a:headEnd len="med" w="med" type="oval"/>
            <a:tailEnd len="med" w="med" type="none"/>
          </a:ln>
        </p:spPr>
      </p:cxnSp>
      <p:grpSp>
        <p:nvGrpSpPr>
          <p:cNvPr id="154" name="Google Shape;154;p14"/>
          <p:cNvGrpSpPr/>
          <p:nvPr/>
        </p:nvGrpSpPr>
        <p:grpSpPr>
          <a:xfrm>
            <a:off x="4241500" y="3234975"/>
            <a:ext cx="660900" cy="628800"/>
            <a:chOff x="4241500" y="3234975"/>
            <a:chExt cx="660900" cy="628800"/>
          </a:xfrm>
        </p:grpSpPr>
        <p:grpSp>
          <p:nvGrpSpPr>
            <p:cNvPr id="155" name="Google Shape;155;p14"/>
            <p:cNvGrpSpPr/>
            <p:nvPr/>
          </p:nvGrpSpPr>
          <p:grpSpPr>
            <a:xfrm>
              <a:off x="4305475" y="3283031"/>
              <a:ext cx="533139" cy="532701"/>
              <a:chOff x="4271576" y="3645213"/>
              <a:chExt cx="600855" cy="600362"/>
            </a:xfrm>
          </p:grpSpPr>
          <p:sp>
            <p:nvSpPr>
              <p:cNvPr id="156" name="Google Shape;156;p14"/>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4"/>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5" name="Google Shape;175;p14"/>
          <p:cNvCxnSpPr>
            <a:stCxn id="115" idx="4"/>
            <a:endCxn id="174" idx="0"/>
          </p:cNvCxnSpPr>
          <p:nvPr/>
        </p:nvCxnSpPr>
        <p:spPr>
          <a:xfrm>
            <a:off x="4571987" y="2736072"/>
            <a:ext cx="0" cy="498900"/>
          </a:xfrm>
          <a:prstGeom prst="straightConnector1">
            <a:avLst/>
          </a:prstGeom>
          <a:noFill/>
          <a:ln cap="flat" cmpd="sng" w="9525">
            <a:solidFill>
              <a:schemeClr val="dk2"/>
            </a:solidFill>
            <a:prstDash val="solid"/>
            <a:round/>
            <a:headEnd len="med" w="med" type="none"/>
            <a:tailEnd len="med" w="med" type="oval"/>
          </a:ln>
        </p:spPr>
      </p:cxnSp>
      <p:grpSp>
        <p:nvGrpSpPr>
          <p:cNvPr id="176" name="Google Shape;176;p14"/>
          <p:cNvGrpSpPr/>
          <p:nvPr/>
        </p:nvGrpSpPr>
        <p:grpSpPr>
          <a:xfrm>
            <a:off x="7198300" y="3234975"/>
            <a:ext cx="660900" cy="628800"/>
            <a:chOff x="7198300" y="3234975"/>
            <a:chExt cx="660900" cy="628800"/>
          </a:xfrm>
        </p:grpSpPr>
        <p:grpSp>
          <p:nvGrpSpPr>
            <p:cNvPr id="177" name="Google Shape;177;p14"/>
            <p:cNvGrpSpPr/>
            <p:nvPr/>
          </p:nvGrpSpPr>
          <p:grpSpPr>
            <a:xfrm>
              <a:off x="7262175" y="3283019"/>
              <a:ext cx="533177" cy="538065"/>
              <a:chOff x="7262225" y="2228669"/>
              <a:chExt cx="533177" cy="538065"/>
            </a:xfrm>
          </p:grpSpPr>
          <p:sp>
            <p:nvSpPr>
              <p:cNvPr id="178" name="Google Shape;178;p14"/>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4"/>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9" name="Google Shape;189;p14"/>
          <p:cNvCxnSpPr>
            <a:stCxn id="115" idx="6"/>
            <a:endCxn id="188" idx="0"/>
          </p:cNvCxnSpPr>
          <p:nvPr/>
        </p:nvCxnSpPr>
        <p:spPr>
          <a:xfrm>
            <a:off x="5360446" y="1947849"/>
            <a:ext cx="2168400" cy="1287000"/>
          </a:xfrm>
          <a:prstGeom prst="bentConnector2">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87" name="Google Shape;887;p32"/>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888" name="Google Shape;888;p32"/>
          <p:cNvGrpSpPr/>
          <p:nvPr/>
        </p:nvGrpSpPr>
        <p:grpSpPr>
          <a:xfrm>
            <a:off x="7258452" y="411475"/>
            <a:ext cx="1720334" cy="1811403"/>
            <a:chOff x="7258452" y="411475"/>
            <a:chExt cx="1720334" cy="1811403"/>
          </a:xfrm>
        </p:grpSpPr>
        <p:sp>
          <p:nvSpPr>
            <p:cNvPr id="889" name="Google Shape;889;p32"/>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2"/>
          <p:cNvGrpSpPr/>
          <p:nvPr/>
        </p:nvGrpSpPr>
        <p:grpSpPr>
          <a:xfrm>
            <a:off x="2606040" y="283464"/>
            <a:ext cx="660900" cy="628800"/>
            <a:chOff x="7198300" y="3234975"/>
            <a:chExt cx="660900" cy="628800"/>
          </a:xfrm>
        </p:grpSpPr>
        <p:grpSp>
          <p:nvGrpSpPr>
            <p:cNvPr id="904" name="Google Shape;904;p32"/>
            <p:cNvGrpSpPr/>
            <p:nvPr/>
          </p:nvGrpSpPr>
          <p:grpSpPr>
            <a:xfrm>
              <a:off x="7262175" y="3283019"/>
              <a:ext cx="533177" cy="538065"/>
              <a:chOff x="7262225" y="2228669"/>
              <a:chExt cx="533177" cy="538065"/>
            </a:xfrm>
          </p:grpSpPr>
          <p:sp>
            <p:nvSpPr>
              <p:cNvPr id="905" name="Google Shape;905;p32"/>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32"/>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16" name="Google Shape;916;p32"/>
          <p:cNvGraphicFramePr/>
          <p:nvPr/>
        </p:nvGraphicFramePr>
        <p:xfrm>
          <a:off x="542275" y="1556175"/>
          <a:ext cx="3000000" cy="3000000"/>
        </p:xfrm>
        <a:graphic>
          <a:graphicData uri="http://schemas.openxmlformats.org/drawingml/2006/table">
            <a:tbl>
              <a:tblPr>
                <a:noFill/>
                <a:tableStyleId>{8B2AE5A1-729B-4BA0-96D7-C5A8FF24DEC2}</a:tableStyleId>
              </a:tblPr>
              <a:tblGrid>
                <a:gridCol w="1032950"/>
                <a:gridCol w="1032950"/>
                <a:gridCol w="1032950"/>
                <a:gridCol w="1032950"/>
                <a:gridCol w="1032950"/>
              </a:tblGrid>
              <a:tr h="375775">
                <a:tc>
                  <a:txBody>
                    <a:bodyPr/>
                    <a:lstStyle/>
                    <a:p>
                      <a:pPr indent="0" lvl="0" marL="0" rtl="0" algn="ctr">
                        <a:spcBef>
                          <a:spcPts val="0"/>
                        </a:spcBef>
                        <a:spcAft>
                          <a:spcPts val="0"/>
                        </a:spcAft>
                        <a:buNone/>
                      </a:pPr>
                      <a:r>
                        <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Precision</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Recall</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F1-score</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Support</a:t>
                      </a:r>
                      <a:endParaRPr b="1"/>
                    </a:p>
                  </a:txBody>
                  <a:tcPr marT="91425" marB="91425" marR="91425" marL="91425" anchor="ctr">
                    <a:solidFill>
                      <a:schemeClr val="accent3"/>
                    </a:solidFill>
                  </a:tcPr>
                </a:tc>
              </a:tr>
              <a:tr h="375775">
                <a:tc>
                  <a:txBody>
                    <a:bodyPr/>
                    <a:lstStyle/>
                    <a:p>
                      <a:pPr indent="0" lvl="0" marL="0" rtl="0" algn="ctr">
                        <a:spcBef>
                          <a:spcPts val="0"/>
                        </a:spcBef>
                        <a:spcAft>
                          <a:spcPts val="0"/>
                        </a:spcAft>
                        <a:buNone/>
                      </a:pPr>
                      <a:r>
                        <a:rPr b="1" lang="en" sz="1300"/>
                        <a:t>Normal</a:t>
                      </a:r>
                      <a:endParaRPr b="1" sz="1300"/>
                    </a:p>
                  </a:txBody>
                  <a:tcPr marT="91425" marB="91425" marR="91425" marL="91425" anchor="ctr"/>
                </a:tc>
                <a:tc>
                  <a:txBody>
                    <a:bodyPr/>
                    <a:lstStyle/>
                    <a:p>
                      <a:pPr indent="0" lvl="0" marL="0" rtl="0" algn="ctr">
                        <a:spcBef>
                          <a:spcPts val="0"/>
                        </a:spcBef>
                        <a:spcAft>
                          <a:spcPts val="0"/>
                        </a:spcAft>
                        <a:buNone/>
                      </a:pPr>
                      <a:r>
                        <a:rPr lang="en"/>
                        <a:t>0.94</a:t>
                      </a:r>
                      <a:endParaRPr/>
                    </a:p>
                  </a:txBody>
                  <a:tcPr marT="91425" marB="91425" marR="91425" marL="91425" anchor="ctr"/>
                </a:tc>
                <a:tc>
                  <a:txBody>
                    <a:bodyPr/>
                    <a:lstStyle/>
                    <a:p>
                      <a:pPr indent="0" lvl="0" marL="0" rtl="0" algn="ctr">
                        <a:spcBef>
                          <a:spcPts val="0"/>
                        </a:spcBef>
                        <a:spcAft>
                          <a:spcPts val="0"/>
                        </a:spcAft>
                        <a:buNone/>
                      </a:pPr>
                      <a:r>
                        <a:rPr lang="en"/>
                        <a:t>1.00</a:t>
                      </a:r>
                      <a:endParaRPr/>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1476</a:t>
                      </a:r>
                      <a:endParaRPr/>
                    </a:p>
                  </a:txBody>
                  <a:tcPr marT="91425" marB="91425" marR="91425" marL="91425" anchor="ctr"/>
                </a:tc>
              </a:tr>
              <a:tr h="375775">
                <a:tc>
                  <a:txBody>
                    <a:bodyPr/>
                    <a:lstStyle/>
                    <a:p>
                      <a:pPr indent="0" lvl="0" marL="0" rtl="0" algn="ctr">
                        <a:spcBef>
                          <a:spcPts val="0"/>
                        </a:spcBef>
                        <a:spcAft>
                          <a:spcPts val="0"/>
                        </a:spcAft>
                        <a:buNone/>
                      </a:pPr>
                      <a:r>
                        <a:rPr b="1" lang="en" sz="1300"/>
                        <a:t>Anomaly</a:t>
                      </a:r>
                      <a:endParaRPr b="1" sz="1300"/>
                    </a:p>
                  </a:txBody>
                  <a:tcPr marT="91425" marB="91425" marR="91425" marL="91425" anchor="ctr"/>
                </a:tc>
                <a:tc>
                  <a:txBody>
                    <a:bodyPr/>
                    <a:lstStyle/>
                    <a:p>
                      <a:pPr indent="0" lvl="0" marL="0" rtl="0" algn="ctr">
                        <a:spcBef>
                          <a:spcPts val="0"/>
                        </a:spcBef>
                        <a:spcAft>
                          <a:spcPts val="0"/>
                        </a:spcAft>
                        <a:buNone/>
                      </a:pPr>
                      <a:r>
                        <a:rPr lang="en"/>
                        <a:t>0.98</a:t>
                      </a:r>
                      <a:endParaRPr/>
                    </a:p>
                  </a:txBody>
                  <a:tcPr marT="91425" marB="91425" marR="91425" marL="91425" anchor="ctr"/>
                </a:tc>
                <a:tc>
                  <a:txBody>
                    <a:bodyPr/>
                    <a:lstStyle/>
                    <a:p>
                      <a:pPr indent="0" lvl="0" marL="0" rtl="0" algn="ctr">
                        <a:spcBef>
                          <a:spcPts val="0"/>
                        </a:spcBef>
                        <a:spcAft>
                          <a:spcPts val="0"/>
                        </a:spcAft>
                        <a:buNone/>
                      </a:pPr>
                      <a:r>
                        <a:rPr lang="en"/>
                        <a:t>0.82</a:t>
                      </a:r>
                      <a:endParaRPr/>
                    </a:p>
                  </a:txBody>
                  <a:tcPr marT="91425" marB="91425" marR="91425" marL="91425" anchor="ctr"/>
                </a:tc>
                <a:tc>
                  <a:txBody>
                    <a:bodyPr/>
                    <a:lstStyle/>
                    <a:p>
                      <a:pPr indent="0" lvl="0" marL="0" rtl="0" algn="ctr">
                        <a:spcBef>
                          <a:spcPts val="0"/>
                        </a:spcBef>
                        <a:spcAft>
                          <a:spcPts val="0"/>
                        </a:spcAft>
                        <a:buNone/>
                      </a:pPr>
                      <a:r>
                        <a:rPr lang="en"/>
                        <a:t>0.89</a:t>
                      </a:r>
                      <a:endParaRPr/>
                    </a:p>
                  </a:txBody>
                  <a:tcPr marT="91425" marB="91425" marR="91425" marL="91425" anchor="ctr"/>
                </a:tc>
                <a:tc>
                  <a:txBody>
                    <a:bodyPr/>
                    <a:lstStyle/>
                    <a:p>
                      <a:pPr indent="0" lvl="0" marL="0" rtl="0" algn="ctr">
                        <a:spcBef>
                          <a:spcPts val="0"/>
                        </a:spcBef>
                        <a:spcAft>
                          <a:spcPts val="0"/>
                        </a:spcAft>
                        <a:buNone/>
                      </a:pPr>
                      <a:r>
                        <a:rPr lang="en"/>
                        <a:t>492</a:t>
                      </a:r>
                      <a:endParaRPr/>
                    </a:p>
                  </a:txBody>
                  <a:tcPr marT="91425" marB="91425" marR="91425" marL="91425" anchor="ctr"/>
                </a:tc>
              </a:tr>
              <a:tr h="375775">
                <a:tc>
                  <a:txBody>
                    <a:bodyPr/>
                    <a:lstStyle/>
                    <a:p>
                      <a:pPr indent="0" lvl="0" marL="0" rtl="0" algn="ctr">
                        <a:spcBef>
                          <a:spcPts val="0"/>
                        </a:spcBef>
                        <a:spcAft>
                          <a:spcPts val="0"/>
                        </a:spcAft>
                        <a:buNone/>
                      </a:pPr>
                      <a:r>
                        <a:t/>
                      </a:r>
                      <a:endParaRPr b="1" sz="1300"/>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r>
              <a:tr h="375775">
                <a:tc>
                  <a:txBody>
                    <a:bodyPr/>
                    <a:lstStyle/>
                    <a:p>
                      <a:pPr indent="0" lvl="0" marL="0" rtl="0" algn="ctr">
                        <a:spcBef>
                          <a:spcPts val="0"/>
                        </a:spcBef>
                        <a:spcAft>
                          <a:spcPts val="0"/>
                        </a:spcAft>
                        <a:buClr>
                          <a:schemeClr val="dk1"/>
                        </a:buClr>
                        <a:buSzPts val="1100"/>
                        <a:buFont typeface="Arial"/>
                        <a:buNone/>
                      </a:pPr>
                      <a:r>
                        <a:rPr b="1" lang="en" sz="1300">
                          <a:solidFill>
                            <a:schemeClr val="dk1"/>
                          </a:solidFill>
                        </a:rPr>
                        <a:t>Accuracy</a:t>
                      </a:r>
                      <a:endParaRPr b="1" sz="1300"/>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375775">
                <a:tc>
                  <a:txBody>
                    <a:bodyPr/>
                    <a:lstStyle/>
                    <a:p>
                      <a:pPr indent="0" lvl="0" marL="0" rtl="0" algn="ctr">
                        <a:spcBef>
                          <a:spcPts val="0"/>
                        </a:spcBef>
                        <a:spcAft>
                          <a:spcPts val="0"/>
                        </a:spcAft>
                        <a:buNone/>
                      </a:pPr>
                      <a:r>
                        <a:rPr b="1" lang="en" sz="1300">
                          <a:solidFill>
                            <a:schemeClr val="dk1"/>
                          </a:solidFill>
                        </a:rPr>
                        <a:t>Macro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0.91</a:t>
                      </a:r>
                      <a:endParaRPr/>
                    </a:p>
                  </a:txBody>
                  <a:tcPr marT="91425" marB="91425" marR="91425" marL="91425" anchor="ctr"/>
                </a:tc>
                <a:tc>
                  <a:txBody>
                    <a:bodyPr/>
                    <a:lstStyle/>
                    <a:p>
                      <a:pPr indent="0" lvl="0" marL="0" rtl="0" algn="ctr">
                        <a:spcBef>
                          <a:spcPts val="0"/>
                        </a:spcBef>
                        <a:spcAft>
                          <a:spcPts val="0"/>
                        </a:spcAft>
                        <a:buNone/>
                      </a:pPr>
                      <a:r>
                        <a:rPr lang="en"/>
                        <a:t>0.93</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578150">
                <a:tc>
                  <a:txBody>
                    <a:bodyPr/>
                    <a:lstStyle/>
                    <a:p>
                      <a:pPr indent="0" lvl="0" marL="0" rtl="0" algn="ctr">
                        <a:spcBef>
                          <a:spcPts val="0"/>
                        </a:spcBef>
                        <a:spcAft>
                          <a:spcPts val="0"/>
                        </a:spcAft>
                        <a:buNone/>
                      </a:pPr>
                      <a:r>
                        <a:rPr b="1" lang="en" sz="1300">
                          <a:solidFill>
                            <a:schemeClr val="dk1"/>
                          </a:solidFill>
                        </a:rPr>
                        <a:t>Weighted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bl>
          </a:graphicData>
        </a:graphic>
      </p:graphicFrame>
      <p:sp>
        <p:nvSpPr>
          <p:cNvPr id="917" name="Google Shape;917;p32"/>
          <p:cNvSpPr txBox="1"/>
          <p:nvPr/>
        </p:nvSpPr>
        <p:spPr>
          <a:xfrm>
            <a:off x="6099900" y="2778412"/>
            <a:ext cx="25869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Accuracy</a:t>
            </a:r>
            <a:r>
              <a:rPr lang="en">
                <a:solidFill>
                  <a:schemeClr val="dk1"/>
                </a:solidFill>
                <a:latin typeface="Roboto"/>
                <a:ea typeface="Roboto"/>
                <a:cs typeface="Roboto"/>
                <a:sym typeface="Roboto"/>
              </a:rPr>
              <a:t> : 0.</a:t>
            </a:r>
            <a:r>
              <a:rPr lang="en">
                <a:solidFill>
                  <a:schemeClr val="dk1"/>
                </a:solidFill>
                <a:latin typeface="Roboto"/>
                <a:ea typeface="Roboto"/>
                <a:cs typeface="Roboto"/>
                <a:sym typeface="Roboto"/>
              </a:rPr>
              <a:t>950203252</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923" name="Google Shape;923;p33"/>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924" name="Google Shape;924;p33"/>
          <p:cNvGrpSpPr/>
          <p:nvPr/>
        </p:nvGrpSpPr>
        <p:grpSpPr>
          <a:xfrm>
            <a:off x="2606040" y="283464"/>
            <a:ext cx="660900" cy="628800"/>
            <a:chOff x="7198300" y="3234975"/>
            <a:chExt cx="660900" cy="628800"/>
          </a:xfrm>
        </p:grpSpPr>
        <p:grpSp>
          <p:nvGrpSpPr>
            <p:cNvPr id="925" name="Google Shape;925;p33"/>
            <p:cNvGrpSpPr/>
            <p:nvPr/>
          </p:nvGrpSpPr>
          <p:grpSpPr>
            <a:xfrm>
              <a:off x="7262175" y="3283019"/>
              <a:ext cx="533177" cy="538065"/>
              <a:chOff x="7262225" y="2228669"/>
              <a:chExt cx="533177" cy="538065"/>
            </a:xfrm>
          </p:grpSpPr>
          <p:sp>
            <p:nvSpPr>
              <p:cNvPr id="926" name="Google Shape;926;p33"/>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3"/>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7" name="Google Shape;937;p33"/>
          <p:cNvPicPr preferRelativeResize="0"/>
          <p:nvPr/>
        </p:nvPicPr>
        <p:blipFill>
          <a:blip r:embed="rId3">
            <a:alphaModFix/>
          </a:blip>
          <a:stretch>
            <a:fillRect/>
          </a:stretch>
        </p:blipFill>
        <p:spPr>
          <a:xfrm>
            <a:off x="438300" y="1685575"/>
            <a:ext cx="3638375" cy="3143375"/>
          </a:xfrm>
          <a:prstGeom prst="rect">
            <a:avLst/>
          </a:prstGeom>
          <a:noFill/>
          <a:ln>
            <a:noFill/>
          </a:ln>
        </p:spPr>
      </p:pic>
      <p:pic>
        <p:nvPicPr>
          <p:cNvPr id="938" name="Google Shape;938;p33"/>
          <p:cNvPicPr preferRelativeResize="0"/>
          <p:nvPr/>
        </p:nvPicPr>
        <p:blipFill>
          <a:blip r:embed="rId4">
            <a:alphaModFix/>
          </a:blip>
          <a:stretch>
            <a:fillRect/>
          </a:stretch>
        </p:blipFill>
        <p:spPr>
          <a:xfrm>
            <a:off x="4152375" y="1965625"/>
            <a:ext cx="3801525" cy="2863325"/>
          </a:xfrm>
          <a:prstGeom prst="rect">
            <a:avLst/>
          </a:prstGeom>
          <a:noFill/>
          <a:ln>
            <a:noFill/>
          </a:ln>
        </p:spPr>
      </p:pic>
      <p:grpSp>
        <p:nvGrpSpPr>
          <p:cNvPr id="939" name="Google Shape;939;p33"/>
          <p:cNvGrpSpPr/>
          <p:nvPr/>
        </p:nvGrpSpPr>
        <p:grpSpPr>
          <a:xfrm>
            <a:off x="7258452" y="411475"/>
            <a:ext cx="1720334" cy="1811403"/>
            <a:chOff x="7258452" y="411475"/>
            <a:chExt cx="1720334" cy="1811403"/>
          </a:xfrm>
        </p:grpSpPr>
        <p:sp>
          <p:nvSpPr>
            <p:cNvPr id="940" name="Google Shape;940;p33"/>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959" name="Google Shape;959;p34"/>
          <p:cNvSpPr txBox="1"/>
          <p:nvPr/>
        </p:nvSpPr>
        <p:spPr>
          <a:xfrm>
            <a:off x="457200" y="1046250"/>
            <a:ext cx="6801300" cy="29322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The </a:t>
            </a:r>
            <a:r>
              <a:rPr b="1" lang="en">
                <a:solidFill>
                  <a:schemeClr val="dk1"/>
                </a:solidFill>
                <a:highlight>
                  <a:srgbClr val="FFFFFF"/>
                </a:highlight>
                <a:latin typeface="Roboto"/>
                <a:ea typeface="Roboto"/>
                <a:cs typeface="Roboto"/>
                <a:sym typeface="Roboto"/>
              </a:rPr>
              <a:t>GMM </a:t>
            </a:r>
            <a:r>
              <a:rPr lang="en">
                <a:solidFill>
                  <a:schemeClr val="dk1"/>
                </a:solidFill>
                <a:highlight>
                  <a:srgbClr val="FFFFFF"/>
                </a:highlight>
                <a:latin typeface="Roboto"/>
                <a:ea typeface="Roboto"/>
                <a:cs typeface="Roboto"/>
                <a:sym typeface="Roboto"/>
              </a:rPr>
              <a:t>demonstrated a strong capability for anomaly detection, achieving an average accuracy of 95.5% on the test data. This model effectively captured the data distribution, allowing it to detect anomalies reliably. Notably, GMM also showed a superior trade-off between false positives and false negatives compared to the Autoencoder, which is essential for minimizing costly false alarms in fraud detection.</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On the other hand, the </a:t>
            </a:r>
            <a:r>
              <a:rPr b="1" lang="en">
                <a:solidFill>
                  <a:schemeClr val="dk1"/>
                </a:solidFill>
                <a:highlight>
                  <a:srgbClr val="FFFFFF"/>
                </a:highlight>
                <a:latin typeface="Roboto"/>
                <a:ea typeface="Roboto"/>
                <a:cs typeface="Roboto"/>
                <a:sym typeface="Roboto"/>
              </a:rPr>
              <a:t>Autoencoder</a:t>
            </a:r>
            <a:r>
              <a:rPr lang="en">
                <a:solidFill>
                  <a:schemeClr val="dk1"/>
                </a:solidFill>
                <a:highlight>
                  <a:srgbClr val="FFFFFF"/>
                </a:highlight>
                <a:latin typeface="Roboto"/>
                <a:ea typeface="Roboto"/>
                <a:cs typeface="Roboto"/>
                <a:sym typeface="Roboto"/>
              </a:rPr>
              <a:t> achieved a slightly lower accuracy of 95%. While its architecture offers flexibility, the model’s complexity did not translate to higher accuracy. Additionally, the Autoencoder’s false positive-to-false negative ratio was less balanced than GMM's, impacting its overall reliability in this context.</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grpSp>
        <p:nvGrpSpPr>
          <p:cNvPr id="960" name="Google Shape;960;p34"/>
          <p:cNvGrpSpPr/>
          <p:nvPr/>
        </p:nvGrpSpPr>
        <p:grpSpPr>
          <a:xfrm>
            <a:off x="7258452" y="411475"/>
            <a:ext cx="1720334" cy="1811403"/>
            <a:chOff x="7258452" y="411475"/>
            <a:chExt cx="1720334" cy="1811403"/>
          </a:xfrm>
        </p:grpSpPr>
        <p:sp>
          <p:nvSpPr>
            <p:cNvPr id="961" name="Google Shape;961;p34"/>
            <p:cNvSpPr/>
            <p:nvPr/>
          </p:nvSpPr>
          <p:spPr>
            <a:xfrm>
              <a:off x="7258452" y="411475"/>
              <a:ext cx="1679400" cy="1805100"/>
            </a:xfrm>
            <a:prstGeom prst="ellipse">
              <a:avLst/>
            </a:prstGeom>
            <a:solidFill>
              <a:srgbClr val="DBE6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4"/>
          <p:cNvSpPr txBox="1"/>
          <p:nvPr/>
        </p:nvSpPr>
        <p:spPr>
          <a:xfrm>
            <a:off x="457200" y="3978450"/>
            <a:ext cx="82296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Overall, the results suggest that the </a:t>
            </a:r>
            <a:r>
              <a:rPr b="1" lang="en">
                <a:solidFill>
                  <a:schemeClr val="dk1"/>
                </a:solidFill>
                <a:highlight>
                  <a:srgbClr val="FFFFFF"/>
                </a:highlight>
                <a:latin typeface="Roboto"/>
                <a:ea typeface="Roboto"/>
                <a:cs typeface="Roboto"/>
                <a:sym typeface="Roboto"/>
              </a:rPr>
              <a:t>GMM</a:t>
            </a:r>
            <a:r>
              <a:rPr lang="en">
                <a:solidFill>
                  <a:schemeClr val="dk1"/>
                </a:solidFill>
                <a:highlight>
                  <a:srgbClr val="FFFFFF"/>
                </a:highlight>
                <a:latin typeface="Roboto"/>
                <a:ea typeface="Roboto"/>
                <a:cs typeface="Roboto"/>
                <a:sym typeface="Roboto"/>
              </a:rPr>
              <a:t> s a slightly more effective choice for fraud detection in this context, providing a better balance between accuracy and the cost of misclassifications. This makes it a robust option when prioritizing both detection precision and manageable false alarm rates.</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improvements</a:t>
            </a:r>
            <a:endParaRPr/>
          </a:p>
        </p:txBody>
      </p:sp>
      <p:sp>
        <p:nvSpPr>
          <p:cNvPr id="981" name="Google Shape;981;p35"/>
          <p:cNvSpPr txBox="1"/>
          <p:nvPr/>
        </p:nvSpPr>
        <p:spPr>
          <a:xfrm>
            <a:off x="457200" y="1046250"/>
            <a:ext cx="6801300" cy="38961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Roboto"/>
              <a:buChar char="●"/>
            </a:pPr>
            <a:r>
              <a:rPr b="1" lang="en" u="sng">
                <a:solidFill>
                  <a:schemeClr val="dk1"/>
                </a:solidFill>
                <a:highlight>
                  <a:srgbClr val="FFFFFF"/>
                </a:highlight>
                <a:latin typeface="Roboto"/>
                <a:ea typeface="Roboto"/>
                <a:cs typeface="Roboto"/>
                <a:sym typeface="Roboto"/>
              </a:rPr>
              <a:t>Dataset managing</a:t>
            </a:r>
            <a:r>
              <a:rPr lang="en">
                <a:solidFill>
                  <a:schemeClr val="dk1"/>
                </a:solidFill>
                <a:highlight>
                  <a:srgbClr val="FFFFFF"/>
                </a:highlight>
                <a:latin typeface="Roboto"/>
                <a:ea typeface="Roboto"/>
                <a:cs typeface="Roboto"/>
                <a:sym typeface="Roboto"/>
              </a:rPr>
              <a:t> : as has been pointed out previously the dataset has been simplified, both in the choice of components to be used and in the rationalization (caused by the imbalance of the two classes). So a possible development might be:</a:t>
            </a:r>
            <a:endParaRPr>
              <a:solidFill>
                <a:schemeClr val="dk1"/>
              </a:solidFill>
              <a:highlight>
                <a:srgbClr val="FFFFFF"/>
              </a:highlight>
              <a:latin typeface="Roboto"/>
              <a:ea typeface="Roboto"/>
              <a:cs typeface="Roboto"/>
              <a:sym typeface="Roboto"/>
            </a:endParaRPr>
          </a:p>
          <a:p>
            <a:pPr indent="-317500" lvl="1" marL="9144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to increase the number of components of the simplified dataset, if not use it in its entirety;</a:t>
            </a:r>
            <a:endParaRPr>
              <a:solidFill>
                <a:schemeClr val="dk1"/>
              </a:solidFill>
              <a:highlight>
                <a:srgbClr val="FFFFFF"/>
              </a:highlight>
              <a:latin typeface="Roboto"/>
              <a:ea typeface="Roboto"/>
              <a:cs typeface="Roboto"/>
              <a:sym typeface="Roboto"/>
            </a:endParaRPr>
          </a:p>
          <a:p>
            <a:pPr indent="-317500" lvl="1" marL="9144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to use synthetic data (</a:t>
            </a:r>
            <a:r>
              <a:rPr i="1" lang="en">
                <a:solidFill>
                  <a:schemeClr val="dk1"/>
                </a:solidFill>
                <a:highlight>
                  <a:srgbClr val="FFFFFF"/>
                </a:highlight>
                <a:latin typeface="Roboto"/>
                <a:ea typeface="Roboto"/>
                <a:cs typeface="Roboto"/>
                <a:sym typeface="Roboto"/>
              </a:rPr>
              <a:t>data augmentation</a:t>
            </a:r>
            <a:r>
              <a:rPr lang="en">
                <a:solidFill>
                  <a:schemeClr val="dk1"/>
                </a:solidFill>
                <a:highlight>
                  <a:srgbClr val="FFFFFF"/>
                </a:highlight>
                <a:latin typeface="Roboto"/>
                <a:ea typeface="Roboto"/>
                <a:cs typeface="Roboto"/>
                <a:sym typeface="Roboto"/>
              </a:rPr>
              <a:t>) to create more fraudulent data .</a:t>
            </a:r>
            <a:endParaRPr>
              <a:solidFill>
                <a:schemeClr val="dk1"/>
              </a:solidFill>
              <a:highlight>
                <a:srgbClr val="FFFFFF"/>
              </a:highlight>
              <a:latin typeface="Roboto"/>
              <a:ea typeface="Roboto"/>
              <a:cs typeface="Roboto"/>
              <a:sym typeface="Roboto"/>
            </a:endParaRPr>
          </a:p>
          <a:p>
            <a:pPr indent="0" lvl="0" marL="914400" rtl="0" algn="l">
              <a:lnSpc>
                <a:spcPct val="10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chemeClr val="dk1"/>
              </a:buClr>
              <a:buSzPts val="1400"/>
              <a:buFont typeface="Roboto"/>
              <a:buChar char="●"/>
            </a:pPr>
            <a:r>
              <a:rPr b="1" lang="en" u="sng">
                <a:solidFill>
                  <a:schemeClr val="dk1"/>
                </a:solidFill>
                <a:highlight>
                  <a:srgbClr val="FFFFFF"/>
                </a:highlight>
                <a:latin typeface="Roboto"/>
                <a:ea typeface="Roboto"/>
                <a:cs typeface="Roboto"/>
                <a:sym typeface="Roboto"/>
              </a:rPr>
              <a:t>Different </a:t>
            </a:r>
            <a:r>
              <a:rPr b="1" lang="en" u="sng">
                <a:solidFill>
                  <a:schemeClr val="dk1"/>
                </a:solidFill>
                <a:highlight>
                  <a:srgbClr val="FFFFFF"/>
                </a:highlight>
                <a:latin typeface="Roboto"/>
                <a:ea typeface="Roboto"/>
                <a:cs typeface="Roboto"/>
                <a:sym typeface="Roboto"/>
              </a:rPr>
              <a:t>Autoencoder Structure</a:t>
            </a:r>
            <a:r>
              <a:rPr b="1" lang="en" u="sng">
                <a:solidFill>
                  <a:schemeClr val="dk1"/>
                </a:solidFill>
                <a:highlight>
                  <a:srgbClr val="FFFFFF"/>
                </a:highlight>
                <a:latin typeface="Roboto"/>
                <a:ea typeface="Roboto"/>
                <a:cs typeface="Roboto"/>
                <a:sym typeface="Roboto"/>
              </a:rPr>
              <a:t> or hyperparameters </a:t>
            </a:r>
            <a:r>
              <a:rPr lang="en">
                <a:solidFill>
                  <a:schemeClr val="dk1"/>
                </a:solidFill>
                <a:highlight>
                  <a:srgbClr val="FFFFFF"/>
                </a:highlight>
                <a:latin typeface="Roboto"/>
                <a:ea typeface="Roboto"/>
                <a:cs typeface="Roboto"/>
                <a:sym typeface="Roboto"/>
              </a:rPr>
              <a:t>: the autoencoder can be setted with different hyperparameters or built with a different structure (more layer, different activation, more/less neurons, ...)</a:t>
            </a:r>
            <a:endParaRPr>
              <a:solidFill>
                <a:schemeClr val="dk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chemeClr val="dk1"/>
              </a:buClr>
              <a:buSzPts val="1400"/>
              <a:buFont typeface="Roboto"/>
              <a:buChar char="●"/>
            </a:pPr>
            <a:r>
              <a:rPr b="1" lang="en" u="sng">
                <a:solidFill>
                  <a:schemeClr val="dk1"/>
                </a:solidFill>
                <a:highlight>
                  <a:srgbClr val="FFFFFF"/>
                </a:highlight>
                <a:latin typeface="Roboto"/>
                <a:ea typeface="Roboto"/>
                <a:cs typeface="Roboto"/>
                <a:sym typeface="Roboto"/>
              </a:rPr>
              <a:t>Choose different models for the Anomaly Detection</a:t>
            </a:r>
            <a:endParaRPr b="1" u="sng">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grpSp>
        <p:nvGrpSpPr>
          <p:cNvPr id="982" name="Google Shape;982;p35"/>
          <p:cNvGrpSpPr/>
          <p:nvPr/>
        </p:nvGrpSpPr>
        <p:grpSpPr>
          <a:xfrm>
            <a:off x="7258452" y="411475"/>
            <a:ext cx="1720334" cy="1811403"/>
            <a:chOff x="7258452" y="411475"/>
            <a:chExt cx="1720334" cy="1811403"/>
          </a:xfrm>
        </p:grpSpPr>
        <p:sp>
          <p:nvSpPr>
            <p:cNvPr id="983" name="Google Shape;983;p35"/>
            <p:cNvSpPr/>
            <p:nvPr/>
          </p:nvSpPr>
          <p:spPr>
            <a:xfrm>
              <a:off x="7258452" y="411475"/>
              <a:ext cx="1679400" cy="1805100"/>
            </a:xfrm>
            <a:prstGeom prst="ellipse">
              <a:avLst/>
            </a:prstGeom>
            <a:solidFill>
              <a:srgbClr val="DBE6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6"/>
          <p:cNvSpPr txBox="1"/>
          <p:nvPr>
            <p:ph type="title"/>
          </p:nvPr>
        </p:nvSpPr>
        <p:spPr>
          <a:xfrm>
            <a:off x="457200" y="229182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620"/>
              <a:t>Thanks for your </a:t>
            </a:r>
            <a:endParaRPr sz="4620"/>
          </a:p>
          <a:p>
            <a:pPr indent="0" lvl="0" marL="0" rtl="0" algn="ctr">
              <a:spcBef>
                <a:spcPts val="0"/>
              </a:spcBef>
              <a:spcAft>
                <a:spcPts val="0"/>
              </a:spcAft>
              <a:buSzPts val="990"/>
              <a:buNone/>
            </a:pPr>
            <a:r>
              <a:rPr lang="en" sz="4620"/>
              <a:t>attention</a:t>
            </a:r>
            <a:endParaRPr sz="4620"/>
          </a:p>
        </p:txBody>
      </p:sp>
      <p:grpSp>
        <p:nvGrpSpPr>
          <p:cNvPr id="1002" name="Google Shape;1002;p36"/>
          <p:cNvGrpSpPr/>
          <p:nvPr/>
        </p:nvGrpSpPr>
        <p:grpSpPr>
          <a:xfrm>
            <a:off x="457204" y="333545"/>
            <a:ext cx="1576917" cy="1770727"/>
            <a:chOff x="3565821" y="1022425"/>
            <a:chExt cx="2012400" cy="2259734"/>
          </a:xfrm>
        </p:grpSpPr>
        <p:sp>
          <p:nvSpPr>
            <p:cNvPr id="1003" name="Google Shape;1003;p36"/>
            <p:cNvSpPr/>
            <p:nvPr/>
          </p:nvSpPr>
          <p:spPr>
            <a:xfrm>
              <a:off x="3565821" y="1270359"/>
              <a:ext cx="2012400" cy="2011800"/>
            </a:xfrm>
            <a:prstGeom prst="ellipse">
              <a:avLst/>
            </a:prstGeom>
            <a:solidFill>
              <a:srgbClr val="F9645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990102" y="2089774"/>
              <a:ext cx="929740" cy="906418"/>
            </a:xfrm>
            <a:custGeom>
              <a:rect b="b" l="l" r="r" t="t"/>
              <a:pathLst>
                <a:path extrusionOk="0" h="20210" w="20730">
                  <a:moveTo>
                    <a:pt x="7043" y="0"/>
                  </a:moveTo>
                  <a:lnTo>
                    <a:pt x="290" y="2126"/>
                  </a:lnTo>
                  <a:lnTo>
                    <a:pt x="242" y="2259"/>
                  </a:lnTo>
                  <a:lnTo>
                    <a:pt x="157" y="2609"/>
                  </a:lnTo>
                  <a:lnTo>
                    <a:pt x="109" y="2851"/>
                  </a:lnTo>
                  <a:lnTo>
                    <a:pt x="61" y="3117"/>
                  </a:lnTo>
                  <a:lnTo>
                    <a:pt x="24" y="3407"/>
                  </a:lnTo>
                  <a:lnTo>
                    <a:pt x="0" y="3721"/>
                  </a:lnTo>
                  <a:lnTo>
                    <a:pt x="0" y="4035"/>
                  </a:lnTo>
                  <a:lnTo>
                    <a:pt x="0" y="4204"/>
                  </a:lnTo>
                  <a:lnTo>
                    <a:pt x="24" y="4361"/>
                  </a:lnTo>
                  <a:lnTo>
                    <a:pt x="36" y="4518"/>
                  </a:lnTo>
                  <a:lnTo>
                    <a:pt x="73" y="4675"/>
                  </a:lnTo>
                  <a:lnTo>
                    <a:pt x="109" y="4832"/>
                  </a:lnTo>
                  <a:lnTo>
                    <a:pt x="157" y="4977"/>
                  </a:lnTo>
                  <a:lnTo>
                    <a:pt x="218" y="5122"/>
                  </a:lnTo>
                  <a:lnTo>
                    <a:pt x="290" y="5255"/>
                  </a:lnTo>
                  <a:lnTo>
                    <a:pt x="375" y="5388"/>
                  </a:lnTo>
                  <a:lnTo>
                    <a:pt x="471" y="5509"/>
                  </a:lnTo>
                  <a:lnTo>
                    <a:pt x="580" y="5629"/>
                  </a:lnTo>
                  <a:lnTo>
                    <a:pt x="701" y="5726"/>
                  </a:lnTo>
                  <a:lnTo>
                    <a:pt x="834" y="5823"/>
                  </a:lnTo>
                  <a:lnTo>
                    <a:pt x="991" y="5907"/>
                  </a:lnTo>
                  <a:lnTo>
                    <a:pt x="1124" y="5956"/>
                  </a:lnTo>
                  <a:lnTo>
                    <a:pt x="1341" y="6028"/>
                  </a:lnTo>
                  <a:lnTo>
                    <a:pt x="1957" y="6197"/>
                  </a:lnTo>
                  <a:lnTo>
                    <a:pt x="2803" y="6403"/>
                  </a:lnTo>
                  <a:lnTo>
                    <a:pt x="3817" y="6644"/>
                  </a:lnTo>
                  <a:lnTo>
                    <a:pt x="4989" y="6898"/>
                  </a:lnTo>
                  <a:lnTo>
                    <a:pt x="6270" y="7176"/>
                  </a:lnTo>
                  <a:lnTo>
                    <a:pt x="8975" y="7743"/>
                  </a:lnTo>
                  <a:lnTo>
                    <a:pt x="11633" y="8299"/>
                  </a:lnTo>
                  <a:lnTo>
                    <a:pt x="13916" y="8758"/>
                  </a:lnTo>
                  <a:lnTo>
                    <a:pt x="16127" y="9205"/>
                  </a:lnTo>
                  <a:lnTo>
                    <a:pt x="14375" y="19533"/>
                  </a:lnTo>
                  <a:lnTo>
                    <a:pt x="17359" y="20210"/>
                  </a:lnTo>
                  <a:lnTo>
                    <a:pt x="17443" y="20137"/>
                  </a:lnTo>
                  <a:lnTo>
                    <a:pt x="17540" y="20041"/>
                  </a:lnTo>
                  <a:lnTo>
                    <a:pt x="17649" y="19920"/>
                  </a:lnTo>
                  <a:lnTo>
                    <a:pt x="17770" y="19763"/>
                  </a:lnTo>
                  <a:lnTo>
                    <a:pt x="17878" y="19582"/>
                  </a:lnTo>
                  <a:lnTo>
                    <a:pt x="17939" y="19485"/>
                  </a:lnTo>
                  <a:lnTo>
                    <a:pt x="17987" y="19388"/>
                  </a:lnTo>
                  <a:lnTo>
                    <a:pt x="18023" y="19268"/>
                  </a:lnTo>
                  <a:lnTo>
                    <a:pt x="18060" y="19159"/>
                  </a:lnTo>
                  <a:lnTo>
                    <a:pt x="18084" y="19038"/>
                  </a:lnTo>
                  <a:lnTo>
                    <a:pt x="18096" y="18917"/>
                  </a:lnTo>
                  <a:lnTo>
                    <a:pt x="18096" y="18797"/>
                  </a:lnTo>
                  <a:lnTo>
                    <a:pt x="18084" y="18676"/>
                  </a:lnTo>
                  <a:lnTo>
                    <a:pt x="18072" y="18434"/>
                  </a:lnTo>
                  <a:lnTo>
                    <a:pt x="18047" y="18193"/>
                  </a:lnTo>
                  <a:lnTo>
                    <a:pt x="18035" y="17927"/>
                  </a:lnTo>
                  <a:lnTo>
                    <a:pt x="18035" y="17794"/>
                  </a:lnTo>
                  <a:lnTo>
                    <a:pt x="18047" y="17661"/>
                  </a:lnTo>
                  <a:lnTo>
                    <a:pt x="18072" y="17528"/>
                  </a:lnTo>
                  <a:lnTo>
                    <a:pt x="18108" y="17383"/>
                  </a:lnTo>
                  <a:lnTo>
                    <a:pt x="18156" y="17238"/>
                  </a:lnTo>
                  <a:lnTo>
                    <a:pt x="18229" y="17081"/>
                  </a:lnTo>
                  <a:lnTo>
                    <a:pt x="18265" y="16985"/>
                  </a:lnTo>
                  <a:lnTo>
                    <a:pt x="18325" y="16828"/>
                  </a:lnTo>
                  <a:lnTo>
                    <a:pt x="18470" y="16381"/>
                  </a:lnTo>
                  <a:lnTo>
                    <a:pt x="18639" y="15764"/>
                  </a:lnTo>
                  <a:lnTo>
                    <a:pt x="18845" y="15028"/>
                  </a:lnTo>
                  <a:lnTo>
                    <a:pt x="19062" y="14170"/>
                  </a:lnTo>
                  <a:lnTo>
                    <a:pt x="19304" y="13240"/>
                  </a:lnTo>
                  <a:lnTo>
                    <a:pt x="19545" y="12261"/>
                  </a:lnTo>
                  <a:lnTo>
                    <a:pt x="19775" y="11247"/>
                  </a:lnTo>
                  <a:lnTo>
                    <a:pt x="20004" y="10244"/>
                  </a:lnTo>
                  <a:lnTo>
                    <a:pt x="20210" y="9265"/>
                  </a:lnTo>
                  <a:lnTo>
                    <a:pt x="20403" y="8347"/>
                  </a:lnTo>
                  <a:lnTo>
                    <a:pt x="20548" y="7514"/>
                  </a:lnTo>
                  <a:lnTo>
                    <a:pt x="20657" y="6789"/>
                  </a:lnTo>
                  <a:lnTo>
                    <a:pt x="20693" y="6475"/>
                  </a:lnTo>
                  <a:lnTo>
                    <a:pt x="20717" y="6209"/>
                  </a:lnTo>
                  <a:lnTo>
                    <a:pt x="20729" y="5980"/>
                  </a:lnTo>
                  <a:lnTo>
                    <a:pt x="20729" y="5799"/>
                  </a:lnTo>
                  <a:lnTo>
                    <a:pt x="20705" y="5654"/>
                  </a:lnTo>
                  <a:lnTo>
                    <a:pt x="20693" y="5605"/>
                  </a:lnTo>
                  <a:lnTo>
                    <a:pt x="20681" y="5569"/>
                  </a:lnTo>
                  <a:lnTo>
                    <a:pt x="20596" y="5509"/>
                  </a:lnTo>
                  <a:lnTo>
                    <a:pt x="20451" y="5412"/>
                  </a:lnTo>
                  <a:lnTo>
                    <a:pt x="20258" y="5303"/>
                  </a:lnTo>
                  <a:lnTo>
                    <a:pt x="20004" y="5182"/>
                  </a:lnTo>
                  <a:lnTo>
                    <a:pt x="19352" y="4880"/>
                  </a:lnTo>
                  <a:lnTo>
                    <a:pt x="18519" y="4530"/>
                  </a:lnTo>
                  <a:lnTo>
                    <a:pt x="17564" y="4132"/>
                  </a:lnTo>
                  <a:lnTo>
                    <a:pt x="16513" y="3709"/>
                  </a:lnTo>
                  <a:lnTo>
                    <a:pt x="14254" y="2815"/>
                  </a:lnTo>
                  <a:lnTo>
                    <a:pt x="12008" y="1957"/>
                  </a:lnTo>
                  <a:lnTo>
                    <a:pt x="10063" y="1220"/>
                  </a:lnTo>
                  <a:lnTo>
                    <a:pt x="8178" y="520"/>
                  </a:lnTo>
                  <a:lnTo>
                    <a:pt x="70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4175917" y="1101003"/>
              <a:ext cx="244388" cy="401497"/>
            </a:xfrm>
            <a:custGeom>
              <a:rect b="b" l="l" r="r" t="t"/>
              <a:pathLst>
                <a:path extrusionOk="0" h="8952" w="5449">
                  <a:moveTo>
                    <a:pt x="4096" y="0"/>
                  </a:moveTo>
                  <a:lnTo>
                    <a:pt x="3914" y="12"/>
                  </a:lnTo>
                  <a:lnTo>
                    <a:pt x="3516" y="49"/>
                  </a:lnTo>
                  <a:lnTo>
                    <a:pt x="3117" y="109"/>
                  </a:lnTo>
                  <a:lnTo>
                    <a:pt x="2731" y="194"/>
                  </a:lnTo>
                  <a:lnTo>
                    <a:pt x="2344" y="290"/>
                  </a:lnTo>
                  <a:lnTo>
                    <a:pt x="1994" y="387"/>
                  </a:lnTo>
                  <a:lnTo>
                    <a:pt x="1680" y="496"/>
                  </a:lnTo>
                  <a:lnTo>
                    <a:pt x="1209" y="653"/>
                  </a:lnTo>
                  <a:lnTo>
                    <a:pt x="1027" y="713"/>
                  </a:lnTo>
                  <a:lnTo>
                    <a:pt x="1" y="8203"/>
                  </a:lnTo>
                  <a:lnTo>
                    <a:pt x="2320" y="8952"/>
                  </a:lnTo>
                  <a:lnTo>
                    <a:pt x="2791" y="6258"/>
                  </a:lnTo>
                  <a:lnTo>
                    <a:pt x="2984" y="6342"/>
                  </a:lnTo>
                  <a:lnTo>
                    <a:pt x="3178" y="6415"/>
                  </a:lnTo>
                  <a:lnTo>
                    <a:pt x="3431" y="6487"/>
                  </a:lnTo>
                  <a:lnTo>
                    <a:pt x="3564" y="6511"/>
                  </a:lnTo>
                  <a:lnTo>
                    <a:pt x="3697" y="6536"/>
                  </a:lnTo>
                  <a:lnTo>
                    <a:pt x="3963" y="6536"/>
                  </a:lnTo>
                  <a:lnTo>
                    <a:pt x="4084" y="6524"/>
                  </a:lnTo>
                  <a:lnTo>
                    <a:pt x="4192" y="6487"/>
                  </a:lnTo>
                  <a:lnTo>
                    <a:pt x="4301" y="6439"/>
                  </a:lnTo>
                  <a:lnTo>
                    <a:pt x="4386" y="6367"/>
                  </a:lnTo>
                  <a:lnTo>
                    <a:pt x="4422" y="6306"/>
                  </a:lnTo>
                  <a:lnTo>
                    <a:pt x="4470" y="6246"/>
                  </a:lnTo>
                  <a:lnTo>
                    <a:pt x="4555" y="6052"/>
                  </a:lnTo>
                  <a:lnTo>
                    <a:pt x="4651" y="5811"/>
                  </a:lnTo>
                  <a:lnTo>
                    <a:pt x="4760" y="5509"/>
                  </a:lnTo>
                  <a:lnTo>
                    <a:pt x="4857" y="5171"/>
                  </a:lnTo>
                  <a:lnTo>
                    <a:pt x="4953" y="4796"/>
                  </a:lnTo>
                  <a:lnTo>
                    <a:pt x="5050" y="4385"/>
                  </a:lnTo>
                  <a:lnTo>
                    <a:pt x="5147" y="3951"/>
                  </a:lnTo>
                  <a:lnTo>
                    <a:pt x="5231" y="3516"/>
                  </a:lnTo>
                  <a:lnTo>
                    <a:pt x="5304" y="3069"/>
                  </a:lnTo>
                  <a:lnTo>
                    <a:pt x="5364" y="2622"/>
                  </a:lnTo>
                  <a:lnTo>
                    <a:pt x="5412" y="2187"/>
                  </a:lnTo>
                  <a:lnTo>
                    <a:pt x="5436" y="1764"/>
                  </a:lnTo>
                  <a:lnTo>
                    <a:pt x="5449" y="1365"/>
                  </a:lnTo>
                  <a:lnTo>
                    <a:pt x="5436" y="1003"/>
                  </a:lnTo>
                  <a:lnTo>
                    <a:pt x="5424" y="846"/>
                  </a:lnTo>
                  <a:lnTo>
                    <a:pt x="5400" y="689"/>
                  </a:lnTo>
                  <a:lnTo>
                    <a:pt x="5364" y="544"/>
                  </a:lnTo>
                  <a:lnTo>
                    <a:pt x="5316" y="423"/>
                  </a:lnTo>
                  <a:lnTo>
                    <a:pt x="5231" y="327"/>
                  </a:lnTo>
                  <a:lnTo>
                    <a:pt x="5147" y="242"/>
                  </a:lnTo>
                  <a:lnTo>
                    <a:pt x="5038" y="170"/>
                  </a:lnTo>
                  <a:lnTo>
                    <a:pt x="4905" y="109"/>
                  </a:lnTo>
                  <a:lnTo>
                    <a:pt x="4772" y="61"/>
                  </a:lnTo>
                  <a:lnTo>
                    <a:pt x="4615" y="25"/>
                  </a:lnTo>
                  <a:lnTo>
                    <a:pt x="4446" y="12"/>
                  </a:lnTo>
                  <a:lnTo>
                    <a:pt x="4277"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3937000" y="1380017"/>
              <a:ext cx="467606" cy="885877"/>
            </a:xfrm>
            <a:custGeom>
              <a:rect b="b" l="l" r="r" t="t"/>
              <a:pathLst>
                <a:path extrusionOk="0" h="19752" w="10426">
                  <a:moveTo>
                    <a:pt x="6185" y="1"/>
                  </a:moveTo>
                  <a:lnTo>
                    <a:pt x="6064" y="13"/>
                  </a:lnTo>
                  <a:lnTo>
                    <a:pt x="5944" y="25"/>
                  </a:lnTo>
                  <a:lnTo>
                    <a:pt x="5835" y="49"/>
                  </a:lnTo>
                  <a:lnTo>
                    <a:pt x="5714" y="85"/>
                  </a:lnTo>
                  <a:lnTo>
                    <a:pt x="5605" y="121"/>
                  </a:lnTo>
                  <a:lnTo>
                    <a:pt x="5497" y="170"/>
                  </a:lnTo>
                  <a:lnTo>
                    <a:pt x="5388" y="218"/>
                  </a:lnTo>
                  <a:lnTo>
                    <a:pt x="5170" y="351"/>
                  </a:lnTo>
                  <a:lnTo>
                    <a:pt x="4953" y="508"/>
                  </a:lnTo>
                  <a:lnTo>
                    <a:pt x="4748" y="689"/>
                  </a:lnTo>
                  <a:lnTo>
                    <a:pt x="4554" y="907"/>
                  </a:lnTo>
                  <a:lnTo>
                    <a:pt x="4361" y="1136"/>
                  </a:lnTo>
                  <a:lnTo>
                    <a:pt x="4168" y="1402"/>
                  </a:lnTo>
                  <a:lnTo>
                    <a:pt x="3987" y="1680"/>
                  </a:lnTo>
                  <a:lnTo>
                    <a:pt x="3805" y="1982"/>
                  </a:lnTo>
                  <a:lnTo>
                    <a:pt x="3624" y="2296"/>
                  </a:lnTo>
                  <a:lnTo>
                    <a:pt x="3455" y="2646"/>
                  </a:lnTo>
                  <a:lnTo>
                    <a:pt x="3286" y="2996"/>
                  </a:lnTo>
                  <a:lnTo>
                    <a:pt x="3129" y="3383"/>
                  </a:lnTo>
                  <a:lnTo>
                    <a:pt x="2972" y="3769"/>
                  </a:lnTo>
                  <a:lnTo>
                    <a:pt x="2827" y="4180"/>
                  </a:lnTo>
                  <a:lnTo>
                    <a:pt x="2670" y="4591"/>
                  </a:lnTo>
                  <a:lnTo>
                    <a:pt x="2537" y="5026"/>
                  </a:lnTo>
                  <a:lnTo>
                    <a:pt x="2392" y="5473"/>
                  </a:lnTo>
                  <a:lnTo>
                    <a:pt x="2259" y="5920"/>
                  </a:lnTo>
                  <a:lnTo>
                    <a:pt x="2006" y="6862"/>
                  </a:lnTo>
                  <a:lnTo>
                    <a:pt x="1776" y="7816"/>
                  </a:lnTo>
                  <a:lnTo>
                    <a:pt x="1547" y="8795"/>
                  </a:lnTo>
                  <a:lnTo>
                    <a:pt x="1353" y="9785"/>
                  </a:lnTo>
                  <a:lnTo>
                    <a:pt x="1160" y="10776"/>
                  </a:lnTo>
                  <a:lnTo>
                    <a:pt x="991" y="11754"/>
                  </a:lnTo>
                  <a:lnTo>
                    <a:pt x="834" y="12721"/>
                  </a:lnTo>
                  <a:lnTo>
                    <a:pt x="689" y="13663"/>
                  </a:lnTo>
                  <a:lnTo>
                    <a:pt x="568" y="14569"/>
                  </a:lnTo>
                  <a:lnTo>
                    <a:pt x="447" y="15427"/>
                  </a:lnTo>
                  <a:lnTo>
                    <a:pt x="351" y="16236"/>
                  </a:lnTo>
                  <a:lnTo>
                    <a:pt x="194" y="17649"/>
                  </a:lnTo>
                  <a:lnTo>
                    <a:pt x="85" y="18761"/>
                  </a:lnTo>
                  <a:lnTo>
                    <a:pt x="0" y="19727"/>
                  </a:lnTo>
                  <a:lnTo>
                    <a:pt x="121" y="19739"/>
                  </a:lnTo>
                  <a:lnTo>
                    <a:pt x="496" y="19751"/>
                  </a:lnTo>
                  <a:lnTo>
                    <a:pt x="749" y="19751"/>
                  </a:lnTo>
                  <a:lnTo>
                    <a:pt x="1051" y="19739"/>
                  </a:lnTo>
                  <a:lnTo>
                    <a:pt x="1389" y="19715"/>
                  </a:lnTo>
                  <a:lnTo>
                    <a:pt x="1764" y="19667"/>
                  </a:lnTo>
                  <a:lnTo>
                    <a:pt x="2175" y="19594"/>
                  </a:lnTo>
                  <a:lnTo>
                    <a:pt x="2597" y="19510"/>
                  </a:lnTo>
                  <a:lnTo>
                    <a:pt x="3044" y="19389"/>
                  </a:lnTo>
                  <a:lnTo>
                    <a:pt x="3262" y="19316"/>
                  </a:lnTo>
                  <a:lnTo>
                    <a:pt x="3491" y="19232"/>
                  </a:lnTo>
                  <a:lnTo>
                    <a:pt x="3733" y="19135"/>
                  </a:lnTo>
                  <a:lnTo>
                    <a:pt x="3963" y="19038"/>
                  </a:lnTo>
                  <a:lnTo>
                    <a:pt x="4192" y="18930"/>
                  </a:lnTo>
                  <a:lnTo>
                    <a:pt x="4434" y="18809"/>
                  </a:lnTo>
                  <a:lnTo>
                    <a:pt x="4663" y="18676"/>
                  </a:lnTo>
                  <a:lnTo>
                    <a:pt x="4893" y="18531"/>
                  </a:lnTo>
                  <a:lnTo>
                    <a:pt x="5122" y="18374"/>
                  </a:lnTo>
                  <a:lnTo>
                    <a:pt x="5352" y="18205"/>
                  </a:lnTo>
                  <a:lnTo>
                    <a:pt x="5593" y="18024"/>
                  </a:lnTo>
                  <a:lnTo>
                    <a:pt x="5835" y="17855"/>
                  </a:lnTo>
                  <a:lnTo>
                    <a:pt x="6076" y="17710"/>
                  </a:lnTo>
                  <a:lnTo>
                    <a:pt x="6318" y="17565"/>
                  </a:lnTo>
                  <a:lnTo>
                    <a:pt x="6548" y="17444"/>
                  </a:lnTo>
                  <a:lnTo>
                    <a:pt x="6789" y="17323"/>
                  </a:lnTo>
                  <a:lnTo>
                    <a:pt x="7019" y="17226"/>
                  </a:lnTo>
                  <a:lnTo>
                    <a:pt x="7236" y="17142"/>
                  </a:lnTo>
                  <a:lnTo>
                    <a:pt x="7466" y="17057"/>
                  </a:lnTo>
                  <a:lnTo>
                    <a:pt x="7683" y="16985"/>
                  </a:lnTo>
                  <a:lnTo>
                    <a:pt x="7888" y="16924"/>
                  </a:lnTo>
                  <a:lnTo>
                    <a:pt x="8094" y="16876"/>
                  </a:lnTo>
                  <a:lnTo>
                    <a:pt x="8492" y="16804"/>
                  </a:lnTo>
                  <a:lnTo>
                    <a:pt x="8867" y="16755"/>
                  </a:lnTo>
                  <a:lnTo>
                    <a:pt x="9205" y="16731"/>
                  </a:lnTo>
                  <a:lnTo>
                    <a:pt x="9773" y="16731"/>
                  </a:lnTo>
                  <a:lnTo>
                    <a:pt x="10002" y="16755"/>
                  </a:lnTo>
                  <a:lnTo>
                    <a:pt x="10184" y="16780"/>
                  </a:lnTo>
                  <a:lnTo>
                    <a:pt x="10317" y="16792"/>
                  </a:lnTo>
                  <a:lnTo>
                    <a:pt x="10425" y="16816"/>
                  </a:lnTo>
                  <a:lnTo>
                    <a:pt x="10425" y="16188"/>
                  </a:lnTo>
                  <a:lnTo>
                    <a:pt x="10413" y="15451"/>
                  </a:lnTo>
                  <a:lnTo>
                    <a:pt x="10377" y="14496"/>
                  </a:lnTo>
                  <a:lnTo>
                    <a:pt x="10329" y="13361"/>
                  </a:lnTo>
                  <a:lnTo>
                    <a:pt x="10268" y="12080"/>
                  </a:lnTo>
                  <a:lnTo>
                    <a:pt x="10172" y="10703"/>
                  </a:lnTo>
                  <a:lnTo>
                    <a:pt x="10111" y="9991"/>
                  </a:lnTo>
                  <a:lnTo>
                    <a:pt x="10039" y="9254"/>
                  </a:lnTo>
                  <a:lnTo>
                    <a:pt x="9966" y="8529"/>
                  </a:lnTo>
                  <a:lnTo>
                    <a:pt x="9870" y="7792"/>
                  </a:lnTo>
                  <a:lnTo>
                    <a:pt x="9773" y="7067"/>
                  </a:lnTo>
                  <a:lnTo>
                    <a:pt x="9664" y="6355"/>
                  </a:lnTo>
                  <a:lnTo>
                    <a:pt x="9543" y="5642"/>
                  </a:lnTo>
                  <a:lnTo>
                    <a:pt x="9411" y="4965"/>
                  </a:lnTo>
                  <a:lnTo>
                    <a:pt x="9266" y="4301"/>
                  </a:lnTo>
                  <a:lnTo>
                    <a:pt x="9109" y="3673"/>
                  </a:lnTo>
                  <a:lnTo>
                    <a:pt x="8939" y="3081"/>
                  </a:lnTo>
                  <a:lnTo>
                    <a:pt x="8758" y="2525"/>
                  </a:lnTo>
                  <a:lnTo>
                    <a:pt x="8650" y="2272"/>
                  </a:lnTo>
                  <a:lnTo>
                    <a:pt x="8553" y="2018"/>
                  </a:lnTo>
                  <a:lnTo>
                    <a:pt x="8444" y="1788"/>
                  </a:lnTo>
                  <a:lnTo>
                    <a:pt x="8335" y="1559"/>
                  </a:lnTo>
                  <a:lnTo>
                    <a:pt x="8227" y="1354"/>
                  </a:lnTo>
                  <a:lnTo>
                    <a:pt x="8106" y="1160"/>
                  </a:lnTo>
                  <a:lnTo>
                    <a:pt x="7985" y="979"/>
                  </a:lnTo>
                  <a:lnTo>
                    <a:pt x="7852" y="810"/>
                  </a:lnTo>
                  <a:lnTo>
                    <a:pt x="7719" y="665"/>
                  </a:lnTo>
                  <a:lnTo>
                    <a:pt x="7586" y="532"/>
                  </a:lnTo>
                  <a:lnTo>
                    <a:pt x="7454" y="423"/>
                  </a:lnTo>
                  <a:lnTo>
                    <a:pt x="7309" y="327"/>
                  </a:lnTo>
                  <a:lnTo>
                    <a:pt x="7176" y="254"/>
                  </a:lnTo>
                  <a:lnTo>
                    <a:pt x="7043" y="194"/>
                  </a:lnTo>
                  <a:lnTo>
                    <a:pt x="6922" y="146"/>
                  </a:lnTo>
                  <a:lnTo>
                    <a:pt x="6789" y="97"/>
                  </a:lnTo>
                  <a:lnTo>
                    <a:pt x="6668" y="61"/>
                  </a:lnTo>
                  <a:lnTo>
                    <a:pt x="6548" y="37"/>
                  </a:lnTo>
                  <a:lnTo>
                    <a:pt x="6427" y="13"/>
                  </a:lnTo>
                  <a:lnTo>
                    <a:pt x="6306" y="13"/>
                  </a:lnTo>
                  <a:lnTo>
                    <a:pt x="6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4206819" y="1388673"/>
              <a:ext cx="257394" cy="360325"/>
            </a:xfrm>
            <a:custGeom>
              <a:rect b="b" l="l" r="r" t="t"/>
              <a:pathLst>
                <a:path extrusionOk="0" h="8034" w="5739">
                  <a:moveTo>
                    <a:pt x="701" y="1"/>
                  </a:moveTo>
                  <a:lnTo>
                    <a:pt x="592" y="25"/>
                  </a:lnTo>
                  <a:lnTo>
                    <a:pt x="507" y="49"/>
                  </a:lnTo>
                  <a:lnTo>
                    <a:pt x="423" y="97"/>
                  </a:lnTo>
                  <a:lnTo>
                    <a:pt x="350" y="146"/>
                  </a:lnTo>
                  <a:lnTo>
                    <a:pt x="290" y="218"/>
                  </a:lnTo>
                  <a:lnTo>
                    <a:pt x="230" y="291"/>
                  </a:lnTo>
                  <a:lnTo>
                    <a:pt x="181" y="375"/>
                  </a:lnTo>
                  <a:lnTo>
                    <a:pt x="133" y="472"/>
                  </a:lnTo>
                  <a:lnTo>
                    <a:pt x="97" y="581"/>
                  </a:lnTo>
                  <a:lnTo>
                    <a:pt x="60" y="689"/>
                  </a:lnTo>
                  <a:lnTo>
                    <a:pt x="36" y="822"/>
                  </a:lnTo>
                  <a:lnTo>
                    <a:pt x="12" y="1088"/>
                  </a:lnTo>
                  <a:lnTo>
                    <a:pt x="0" y="1390"/>
                  </a:lnTo>
                  <a:lnTo>
                    <a:pt x="12" y="1716"/>
                  </a:lnTo>
                  <a:lnTo>
                    <a:pt x="48" y="2066"/>
                  </a:lnTo>
                  <a:lnTo>
                    <a:pt x="97" y="2429"/>
                  </a:lnTo>
                  <a:lnTo>
                    <a:pt x="157" y="2803"/>
                  </a:lnTo>
                  <a:lnTo>
                    <a:pt x="230" y="3202"/>
                  </a:lnTo>
                  <a:lnTo>
                    <a:pt x="326" y="3601"/>
                  </a:lnTo>
                  <a:lnTo>
                    <a:pt x="423" y="3999"/>
                  </a:lnTo>
                  <a:lnTo>
                    <a:pt x="520" y="4398"/>
                  </a:lnTo>
                  <a:lnTo>
                    <a:pt x="749" y="5195"/>
                  </a:lnTo>
                  <a:lnTo>
                    <a:pt x="979" y="5944"/>
                  </a:lnTo>
                  <a:lnTo>
                    <a:pt x="1196" y="6621"/>
                  </a:lnTo>
                  <a:lnTo>
                    <a:pt x="1389" y="7200"/>
                  </a:lnTo>
                  <a:lnTo>
                    <a:pt x="1558" y="7647"/>
                  </a:lnTo>
                  <a:lnTo>
                    <a:pt x="1703" y="8034"/>
                  </a:lnTo>
                  <a:lnTo>
                    <a:pt x="5738" y="5183"/>
                  </a:lnTo>
                  <a:lnTo>
                    <a:pt x="5617" y="4990"/>
                  </a:lnTo>
                  <a:lnTo>
                    <a:pt x="5279" y="4482"/>
                  </a:lnTo>
                  <a:lnTo>
                    <a:pt x="4772" y="3758"/>
                  </a:lnTo>
                  <a:lnTo>
                    <a:pt x="4470" y="3335"/>
                  </a:lnTo>
                  <a:lnTo>
                    <a:pt x="4143" y="2900"/>
                  </a:lnTo>
                  <a:lnTo>
                    <a:pt x="3793" y="2453"/>
                  </a:lnTo>
                  <a:lnTo>
                    <a:pt x="3443" y="2018"/>
                  </a:lnTo>
                  <a:lnTo>
                    <a:pt x="3068" y="1583"/>
                  </a:lnTo>
                  <a:lnTo>
                    <a:pt x="2706" y="1197"/>
                  </a:lnTo>
                  <a:lnTo>
                    <a:pt x="2332" y="834"/>
                  </a:lnTo>
                  <a:lnTo>
                    <a:pt x="2162" y="677"/>
                  </a:lnTo>
                  <a:lnTo>
                    <a:pt x="1981" y="532"/>
                  </a:lnTo>
                  <a:lnTo>
                    <a:pt x="1812" y="399"/>
                  </a:lnTo>
                  <a:lnTo>
                    <a:pt x="1643" y="291"/>
                  </a:lnTo>
                  <a:lnTo>
                    <a:pt x="1474" y="194"/>
                  </a:lnTo>
                  <a:lnTo>
                    <a:pt x="1317" y="122"/>
                  </a:lnTo>
                  <a:lnTo>
                    <a:pt x="1172" y="73"/>
                  </a:lnTo>
                  <a:lnTo>
                    <a:pt x="1039" y="37"/>
                  </a:lnTo>
                  <a:lnTo>
                    <a:pt x="918" y="13"/>
                  </a:lnTo>
                  <a:lnTo>
                    <a:pt x="7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4323296" y="1639521"/>
              <a:ext cx="724955" cy="341398"/>
            </a:xfrm>
            <a:custGeom>
              <a:rect b="b" l="l" r="r" t="t"/>
              <a:pathLst>
                <a:path extrusionOk="0" h="7612" w="16164">
                  <a:moveTo>
                    <a:pt x="2537" y="1"/>
                  </a:moveTo>
                  <a:lnTo>
                    <a:pt x="0" y="1837"/>
                  </a:lnTo>
                  <a:lnTo>
                    <a:pt x="338" y="2211"/>
                  </a:lnTo>
                  <a:lnTo>
                    <a:pt x="1148" y="3142"/>
                  </a:lnTo>
                  <a:lnTo>
                    <a:pt x="1655" y="3709"/>
                  </a:lnTo>
                  <a:lnTo>
                    <a:pt x="2187" y="4277"/>
                  </a:lnTo>
                  <a:lnTo>
                    <a:pt x="2694" y="4809"/>
                  </a:lnTo>
                  <a:lnTo>
                    <a:pt x="3153" y="5268"/>
                  </a:lnTo>
                  <a:lnTo>
                    <a:pt x="3226" y="5316"/>
                  </a:lnTo>
                  <a:lnTo>
                    <a:pt x="3334" y="5364"/>
                  </a:lnTo>
                  <a:lnTo>
                    <a:pt x="3491" y="5437"/>
                  </a:lnTo>
                  <a:lnTo>
                    <a:pt x="3673" y="5497"/>
                  </a:lnTo>
                  <a:lnTo>
                    <a:pt x="4156" y="5654"/>
                  </a:lnTo>
                  <a:lnTo>
                    <a:pt x="4748" y="5823"/>
                  </a:lnTo>
                  <a:lnTo>
                    <a:pt x="5436" y="6017"/>
                  </a:lnTo>
                  <a:lnTo>
                    <a:pt x="6185" y="6210"/>
                  </a:lnTo>
                  <a:lnTo>
                    <a:pt x="7792" y="6621"/>
                  </a:lnTo>
                  <a:lnTo>
                    <a:pt x="9362" y="6995"/>
                  </a:lnTo>
                  <a:lnTo>
                    <a:pt x="10727" y="7309"/>
                  </a:lnTo>
                  <a:lnTo>
                    <a:pt x="12044" y="7611"/>
                  </a:lnTo>
                  <a:lnTo>
                    <a:pt x="16127" y="7611"/>
                  </a:lnTo>
                  <a:lnTo>
                    <a:pt x="16163" y="7080"/>
                  </a:lnTo>
                  <a:lnTo>
                    <a:pt x="15885" y="6947"/>
                  </a:lnTo>
                  <a:lnTo>
                    <a:pt x="15269" y="6645"/>
                  </a:lnTo>
                  <a:lnTo>
                    <a:pt x="14617" y="6355"/>
                  </a:lnTo>
                  <a:lnTo>
                    <a:pt x="14375" y="6246"/>
                  </a:lnTo>
                  <a:lnTo>
                    <a:pt x="14291" y="6222"/>
                  </a:lnTo>
                  <a:lnTo>
                    <a:pt x="14230" y="6210"/>
                  </a:lnTo>
                  <a:lnTo>
                    <a:pt x="14110" y="6222"/>
                  </a:lnTo>
                  <a:lnTo>
                    <a:pt x="13892" y="6282"/>
                  </a:lnTo>
                  <a:lnTo>
                    <a:pt x="13324" y="6427"/>
                  </a:lnTo>
                  <a:lnTo>
                    <a:pt x="12563" y="6657"/>
                  </a:lnTo>
                  <a:lnTo>
                    <a:pt x="4591" y="2707"/>
                  </a:lnTo>
                  <a:lnTo>
                    <a:pt x="2537"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4631552" y="1980877"/>
              <a:ext cx="817615" cy="35790"/>
            </a:xfrm>
            <a:custGeom>
              <a:rect b="b" l="l" r="r" t="t"/>
              <a:pathLst>
                <a:path extrusionOk="0" h="798" w="18230">
                  <a:moveTo>
                    <a:pt x="1" y="0"/>
                  </a:moveTo>
                  <a:lnTo>
                    <a:pt x="1" y="797"/>
                  </a:lnTo>
                  <a:lnTo>
                    <a:pt x="18229" y="797"/>
                  </a:lnTo>
                  <a:lnTo>
                    <a:pt x="182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4511263" y="1997651"/>
              <a:ext cx="361446" cy="1195746"/>
            </a:xfrm>
            <a:custGeom>
              <a:rect b="b" l="l" r="r" t="t"/>
              <a:pathLst>
                <a:path extrusionOk="0" h="26661" w="8059">
                  <a:moveTo>
                    <a:pt x="5437" y="1"/>
                  </a:moveTo>
                  <a:lnTo>
                    <a:pt x="1" y="26661"/>
                  </a:lnTo>
                  <a:lnTo>
                    <a:pt x="581" y="26661"/>
                  </a:lnTo>
                  <a:lnTo>
                    <a:pt x="8058" y="25"/>
                  </a:lnTo>
                  <a:lnTo>
                    <a:pt x="54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5249186" y="1997651"/>
              <a:ext cx="212993" cy="1195746"/>
            </a:xfrm>
            <a:custGeom>
              <a:rect b="b" l="l" r="r" t="t"/>
              <a:pathLst>
                <a:path extrusionOk="0" h="26661" w="4749">
                  <a:moveTo>
                    <a:pt x="1" y="1"/>
                  </a:moveTo>
                  <a:lnTo>
                    <a:pt x="4168" y="26661"/>
                  </a:lnTo>
                  <a:lnTo>
                    <a:pt x="4748" y="26661"/>
                  </a:lnTo>
                  <a:lnTo>
                    <a:pt x="2610" y="25"/>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5088307" y="1481334"/>
              <a:ext cx="288789" cy="506626"/>
            </a:xfrm>
            <a:custGeom>
              <a:rect b="b" l="l" r="r" t="t"/>
              <a:pathLst>
                <a:path extrusionOk="0" h="11296" w="6439">
                  <a:moveTo>
                    <a:pt x="3032" y="0"/>
                  </a:moveTo>
                  <a:lnTo>
                    <a:pt x="2646" y="544"/>
                  </a:lnTo>
                  <a:lnTo>
                    <a:pt x="4530" y="1921"/>
                  </a:lnTo>
                  <a:lnTo>
                    <a:pt x="4711" y="2054"/>
                  </a:lnTo>
                  <a:lnTo>
                    <a:pt x="4868" y="2199"/>
                  </a:lnTo>
                  <a:lnTo>
                    <a:pt x="5013" y="2356"/>
                  </a:lnTo>
                  <a:lnTo>
                    <a:pt x="5158" y="2513"/>
                  </a:lnTo>
                  <a:lnTo>
                    <a:pt x="5279" y="2682"/>
                  </a:lnTo>
                  <a:lnTo>
                    <a:pt x="5400" y="2863"/>
                  </a:lnTo>
                  <a:lnTo>
                    <a:pt x="5496" y="3045"/>
                  </a:lnTo>
                  <a:lnTo>
                    <a:pt x="5593" y="3238"/>
                  </a:lnTo>
                  <a:lnTo>
                    <a:pt x="5678" y="3431"/>
                  </a:lnTo>
                  <a:lnTo>
                    <a:pt x="5738" y="3637"/>
                  </a:lnTo>
                  <a:lnTo>
                    <a:pt x="5786" y="3842"/>
                  </a:lnTo>
                  <a:lnTo>
                    <a:pt x="5835" y="4047"/>
                  </a:lnTo>
                  <a:lnTo>
                    <a:pt x="5859" y="4253"/>
                  </a:lnTo>
                  <a:lnTo>
                    <a:pt x="5871" y="4470"/>
                  </a:lnTo>
                  <a:lnTo>
                    <a:pt x="5871" y="4687"/>
                  </a:lnTo>
                  <a:lnTo>
                    <a:pt x="5847" y="4905"/>
                  </a:lnTo>
                  <a:lnTo>
                    <a:pt x="5557" y="7454"/>
                  </a:lnTo>
                  <a:lnTo>
                    <a:pt x="5533" y="7623"/>
                  </a:lnTo>
                  <a:lnTo>
                    <a:pt x="5509" y="7792"/>
                  </a:lnTo>
                  <a:lnTo>
                    <a:pt x="5472" y="7961"/>
                  </a:lnTo>
                  <a:lnTo>
                    <a:pt x="5424" y="8130"/>
                  </a:lnTo>
                  <a:lnTo>
                    <a:pt x="5364" y="8299"/>
                  </a:lnTo>
                  <a:lnTo>
                    <a:pt x="5303" y="8456"/>
                  </a:lnTo>
                  <a:lnTo>
                    <a:pt x="5243" y="8601"/>
                  </a:lnTo>
                  <a:lnTo>
                    <a:pt x="5158" y="8758"/>
                  </a:lnTo>
                  <a:lnTo>
                    <a:pt x="5086" y="8903"/>
                  </a:lnTo>
                  <a:lnTo>
                    <a:pt x="4989" y="9048"/>
                  </a:lnTo>
                  <a:lnTo>
                    <a:pt x="4905" y="9181"/>
                  </a:lnTo>
                  <a:lnTo>
                    <a:pt x="4796" y="9314"/>
                  </a:lnTo>
                  <a:lnTo>
                    <a:pt x="4699" y="9447"/>
                  </a:lnTo>
                  <a:lnTo>
                    <a:pt x="4578" y="9568"/>
                  </a:lnTo>
                  <a:lnTo>
                    <a:pt x="4470" y="9689"/>
                  </a:lnTo>
                  <a:lnTo>
                    <a:pt x="4349" y="9809"/>
                  </a:lnTo>
                  <a:lnTo>
                    <a:pt x="4216" y="9906"/>
                  </a:lnTo>
                  <a:lnTo>
                    <a:pt x="4095" y="10015"/>
                  </a:lnTo>
                  <a:lnTo>
                    <a:pt x="3950" y="10111"/>
                  </a:lnTo>
                  <a:lnTo>
                    <a:pt x="3817" y="10196"/>
                  </a:lnTo>
                  <a:lnTo>
                    <a:pt x="3672" y="10280"/>
                  </a:lnTo>
                  <a:lnTo>
                    <a:pt x="3527" y="10365"/>
                  </a:lnTo>
                  <a:lnTo>
                    <a:pt x="3370" y="10438"/>
                  </a:lnTo>
                  <a:lnTo>
                    <a:pt x="3213" y="10498"/>
                  </a:lnTo>
                  <a:lnTo>
                    <a:pt x="3056" y="10558"/>
                  </a:lnTo>
                  <a:lnTo>
                    <a:pt x="2899" y="10607"/>
                  </a:lnTo>
                  <a:lnTo>
                    <a:pt x="2730" y="10643"/>
                  </a:lnTo>
                  <a:lnTo>
                    <a:pt x="2561" y="10679"/>
                  </a:lnTo>
                  <a:lnTo>
                    <a:pt x="2392" y="10715"/>
                  </a:lnTo>
                  <a:lnTo>
                    <a:pt x="2223" y="10727"/>
                  </a:lnTo>
                  <a:lnTo>
                    <a:pt x="2054" y="10740"/>
                  </a:lnTo>
                  <a:lnTo>
                    <a:pt x="1872" y="10752"/>
                  </a:lnTo>
                  <a:lnTo>
                    <a:pt x="230" y="10752"/>
                  </a:lnTo>
                  <a:lnTo>
                    <a:pt x="0" y="11186"/>
                  </a:lnTo>
                  <a:lnTo>
                    <a:pt x="5774" y="11295"/>
                  </a:lnTo>
                  <a:lnTo>
                    <a:pt x="6427" y="4796"/>
                  </a:lnTo>
                  <a:lnTo>
                    <a:pt x="6439" y="4555"/>
                  </a:lnTo>
                  <a:lnTo>
                    <a:pt x="6439" y="4325"/>
                  </a:lnTo>
                  <a:lnTo>
                    <a:pt x="6427" y="4083"/>
                  </a:lnTo>
                  <a:lnTo>
                    <a:pt x="6390" y="3854"/>
                  </a:lnTo>
                  <a:lnTo>
                    <a:pt x="6354" y="3624"/>
                  </a:lnTo>
                  <a:lnTo>
                    <a:pt x="6294" y="3395"/>
                  </a:lnTo>
                  <a:lnTo>
                    <a:pt x="6221" y="3165"/>
                  </a:lnTo>
                  <a:lnTo>
                    <a:pt x="6137" y="2948"/>
                  </a:lnTo>
                  <a:lnTo>
                    <a:pt x="6028" y="2743"/>
                  </a:lnTo>
                  <a:lnTo>
                    <a:pt x="5919" y="2537"/>
                  </a:lnTo>
                  <a:lnTo>
                    <a:pt x="5798" y="2332"/>
                  </a:lnTo>
                  <a:lnTo>
                    <a:pt x="5653" y="2151"/>
                  </a:lnTo>
                  <a:lnTo>
                    <a:pt x="5509" y="1970"/>
                  </a:lnTo>
                  <a:lnTo>
                    <a:pt x="5339" y="1788"/>
                  </a:lnTo>
                  <a:lnTo>
                    <a:pt x="5158" y="1631"/>
                  </a:lnTo>
                  <a:lnTo>
                    <a:pt x="4977" y="1474"/>
                  </a:lnTo>
                  <a:lnTo>
                    <a:pt x="3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5060680" y="1035970"/>
              <a:ext cx="220527" cy="837663"/>
            </a:xfrm>
            <a:custGeom>
              <a:rect b="b" l="l" r="r" t="t"/>
              <a:pathLst>
                <a:path extrusionOk="0" h="18677" w="4917">
                  <a:moveTo>
                    <a:pt x="3817" y="1"/>
                  </a:moveTo>
                  <a:lnTo>
                    <a:pt x="0" y="18676"/>
                  </a:lnTo>
                  <a:lnTo>
                    <a:pt x="121" y="18592"/>
                  </a:lnTo>
                  <a:lnTo>
                    <a:pt x="254" y="18471"/>
                  </a:lnTo>
                  <a:lnTo>
                    <a:pt x="423" y="18290"/>
                  </a:lnTo>
                  <a:lnTo>
                    <a:pt x="640" y="18060"/>
                  </a:lnTo>
                  <a:lnTo>
                    <a:pt x="894" y="17770"/>
                  </a:lnTo>
                  <a:lnTo>
                    <a:pt x="1172" y="17408"/>
                  </a:lnTo>
                  <a:lnTo>
                    <a:pt x="1486" y="16985"/>
                  </a:lnTo>
                  <a:lnTo>
                    <a:pt x="1812" y="16490"/>
                  </a:lnTo>
                  <a:lnTo>
                    <a:pt x="1981" y="16212"/>
                  </a:lnTo>
                  <a:lnTo>
                    <a:pt x="2150" y="15910"/>
                  </a:lnTo>
                  <a:lnTo>
                    <a:pt x="2331" y="15596"/>
                  </a:lnTo>
                  <a:lnTo>
                    <a:pt x="2501" y="15258"/>
                  </a:lnTo>
                  <a:lnTo>
                    <a:pt x="2682" y="14907"/>
                  </a:lnTo>
                  <a:lnTo>
                    <a:pt x="2863" y="14533"/>
                  </a:lnTo>
                  <a:lnTo>
                    <a:pt x="3044" y="14134"/>
                  </a:lnTo>
                  <a:lnTo>
                    <a:pt x="3225" y="13712"/>
                  </a:lnTo>
                  <a:lnTo>
                    <a:pt x="3407" y="13277"/>
                  </a:lnTo>
                  <a:lnTo>
                    <a:pt x="3576" y="12818"/>
                  </a:lnTo>
                  <a:lnTo>
                    <a:pt x="3757" y="12322"/>
                  </a:lnTo>
                  <a:lnTo>
                    <a:pt x="3926" y="11815"/>
                  </a:lnTo>
                  <a:lnTo>
                    <a:pt x="4095" y="11283"/>
                  </a:lnTo>
                  <a:lnTo>
                    <a:pt x="4252" y="10728"/>
                  </a:lnTo>
                  <a:lnTo>
                    <a:pt x="4397" y="10160"/>
                  </a:lnTo>
                  <a:lnTo>
                    <a:pt x="4530" y="9604"/>
                  </a:lnTo>
                  <a:lnTo>
                    <a:pt x="4639" y="9061"/>
                  </a:lnTo>
                  <a:lnTo>
                    <a:pt x="4723" y="8517"/>
                  </a:lnTo>
                  <a:lnTo>
                    <a:pt x="4796" y="7998"/>
                  </a:lnTo>
                  <a:lnTo>
                    <a:pt x="4856" y="7478"/>
                  </a:lnTo>
                  <a:lnTo>
                    <a:pt x="4892" y="6971"/>
                  </a:lnTo>
                  <a:lnTo>
                    <a:pt x="4904" y="6488"/>
                  </a:lnTo>
                  <a:lnTo>
                    <a:pt x="4917" y="6005"/>
                  </a:lnTo>
                  <a:lnTo>
                    <a:pt x="4917" y="5545"/>
                  </a:lnTo>
                  <a:lnTo>
                    <a:pt x="4892" y="5099"/>
                  </a:lnTo>
                  <a:lnTo>
                    <a:pt x="4868" y="4664"/>
                  </a:lnTo>
                  <a:lnTo>
                    <a:pt x="4832" y="4241"/>
                  </a:lnTo>
                  <a:lnTo>
                    <a:pt x="4784" y="3842"/>
                  </a:lnTo>
                  <a:lnTo>
                    <a:pt x="4735" y="3456"/>
                  </a:lnTo>
                  <a:lnTo>
                    <a:pt x="4675" y="3081"/>
                  </a:lnTo>
                  <a:lnTo>
                    <a:pt x="4615" y="2731"/>
                  </a:lnTo>
                  <a:lnTo>
                    <a:pt x="4554" y="2405"/>
                  </a:lnTo>
                  <a:lnTo>
                    <a:pt x="4409" y="1789"/>
                  </a:lnTo>
                  <a:lnTo>
                    <a:pt x="4264" y="1269"/>
                  </a:lnTo>
                  <a:lnTo>
                    <a:pt x="4131" y="822"/>
                  </a:lnTo>
                  <a:lnTo>
                    <a:pt x="4011" y="472"/>
                  </a:lnTo>
                  <a:lnTo>
                    <a:pt x="3902" y="206"/>
                  </a:lnTo>
                  <a:lnTo>
                    <a:pt x="38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4791937" y="2339545"/>
              <a:ext cx="195636" cy="662614"/>
            </a:xfrm>
            <a:custGeom>
              <a:rect b="b" l="l" r="r" t="t"/>
              <a:pathLst>
                <a:path extrusionOk="0" h="14774" w="4362">
                  <a:moveTo>
                    <a:pt x="2803" y="0"/>
                  </a:moveTo>
                  <a:lnTo>
                    <a:pt x="0" y="6487"/>
                  </a:lnTo>
                  <a:lnTo>
                    <a:pt x="1124" y="14774"/>
                  </a:lnTo>
                  <a:lnTo>
                    <a:pt x="4083" y="14641"/>
                  </a:lnTo>
                  <a:lnTo>
                    <a:pt x="4192" y="14532"/>
                  </a:lnTo>
                  <a:lnTo>
                    <a:pt x="4277" y="14423"/>
                  </a:lnTo>
                  <a:lnTo>
                    <a:pt x="4325" y="14303"/>
                  </a:lnTo>
                  <a:lnTo>
                    <a:pt x="4349" y="14182"/>
                  </a:lnTo>
                  <a:lnTo>
                    <a:pt x="4361" y="14061"/>
                  </a:lnTo>
                  <a:lnTo>
                    <a:pt x="4337" y="13940"/>
                  </a:lnTo>
                  <a:lnTo>
                    <a:pt x="4313" y="13807"/>
                  </a:lnTo>
                  <a:lnTo>
                    <a:pt x="4277" y="13687"/>
                  </a:lnTo>
                  <a:lnTo>
                    <a:pt x="4180" y="13409"/>
                  </a:lnTo>
                  <a:lnTo>
                    <a:pt x="4095" y="13131"/>
                  </a:lnTo>
                  <a:lnTo>
                    <a:pt x="4059" y="12998"/>
                  </a:lnTo>
                  <a:lnTo>
                    <a:pt x="4035" y="12853"/>
                  </a:lnTo>
                  <a:lnTo>
                    <a:pt x="4035" y="12708"/>
                  </a:lnTo>
                  <a:lnTo>
                    <a:pt x="4047" y="12563"/>
                  </a:lnTo>
                  <a:lnTo>
                    <a:pt x="4108" y="12285"/>
                  </a:lnTo>
                  <a:lnTo>
                    <a:pt x="4180" y="12020"/>
                  </a:lnTo>
                  <a:lnTo>
                    <a:pt x="4240" y="11766"/>
                  </a:lnTo>
                  <a:lnTo>
                    <a:pt x="4277" y="11536"/>
                  </a:lnTo>
                  <a:lnTo>
                    <a:pt x="4277" y="11416"/>
                  </a:lnTo>
                  <a:lnTo>
                    <a:pt x="4277" y="11307"/>
                  </a:lnTo>
                  <a:lnTo>
                    <a:pt x="4265" y="11186"/>
                  </a:lnTo>
                  <a:lnTo>
                    <a:pt x="4240" y="11077"/>
                  </a:lnTo>
                  <a:lnTo>
                    <a:pt x="4192" y="10957"/>
                  </a:lnTo>
                  <a:lnTo>
                    <a:pt x="4132" y="10848"/>
                  </a:lnTo>
                  <a:lnTo>
                    <a:pt x="4059" y="10727"/>
                  </a:lnTo>
                  <a:lnTo>
                    <a:pt x="3963" y="10618"/>
                  </a:lnTo>
                  <a:lnTo>
                    <a:pt x="3938" y="10582"/>
                  </a:lnTo>
                  <a:lnTo>
                    <a:pt x="3914" y="10534"/>
                  </a:lnTo>
                  <a:lnTo>
                    <a:pt x="3866" y="10401"/>
                  </a:lnTo>
                  <a:lnTo>
                    <a:pt x="3830" y="10220"/>
                  </a:lnTo>
                  <a:lnTo>
                    <a:pt x="3781" y="9990"/>
                  </a:lnTo>
                  <a:lnTo>
                    <a:pt x="3745" y="9736"/>
                  </a:lnTo>
                  <a:lnTo>
                    <a:pt x="3709" y="9434"/>
                  </a:lnTo>
                  <a:lnTo>
                    <a:pt x="3649" y="8746"/>
                  </a:lnTo>
                  <a:lnTo>
                    <a:pt x="3588" y="7949"/>
                  </a:lnTo>
                  <a:lnTo>
                    <a:pt x="3540" y="7079"/>
                  </a:lnTo>
                  <a:lnTo>
                    <a:pt x="3431" y="5219"/>
                  </a:lnTo>
                  <a:lnTo>
                    <a:pt x="3322" y="3358"/>
                  </a:lnTo>
                  <a:lnTo>
                    <a:pt x="3262" y="2501"/>
                  </a:lnTo>
                  <a:lnTo>
                    <a:pt x="3202" y="1727"/>
                  </a:lnTo>
                  <a:lnTo>
                    <a:pt x="3117" y="1075"/>
                  </a:lnTo>
                  <a:lnTo>
                    <a:pt x="3069" y="785"/>
                  </a:lnTo>
                  <a:lnTo>
                    <a:pt x="3020" y="544"/>
                  </a:lnTo>
                  <a:lnTo>
                    <a:pt x="2972" y="338"/>
                  </a:lnTo>
                  <a:lnTo>
                    <a:pt x="2924" y="181"/>
                  </a:lnTo>
                  <a:lnTo>
                    <a:pt x="2863" y="60"/>
                  </a:lnTo>
                  <a:lnTo>
                    <a:pt x="2827" y="24"/>
                  </a:lnTo>
                  <a:lnTo>
                    <a:pt x="28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3681801" y="1253763"/>
              <a:ext cx="869058" cy="1284100"/>
            </a:xfrm>
            <a:custGeom>
              <a:rect b="b" l="l" r="r" t="t"/>
              <a:pathLst>
                <a:path extrusionOk="0" h="28631" w="19377">
                  <a:moveTo>
                    <a:pt x="1547" y="1"/>
                  </a:moveTo>
                  <a:lnTo>
                    <a:pt x="1474" y="13"/>
                  </a:lnTo>
                  <a:lnTo>
                    <a:pt x="1414" y="49"/>
                  </a:lnTo>
                  <a:lnTo>
                    <a:pt x="1366" y="98"/>
                  </a:lnTo>
                  <a:lnTo>
                    <a:pt x="1317" y="158"/>
                  </a:lnTo>
                  <a:lnTo>
                    <a:pt x="1281" y="230"/>
                  </a:lnTo>
                  <a:lnTo>
                    <a:pt x="1257" y="315"/>
                  </a:lnTo>
                  <a:lnTo>
                    <a:pt x="1257" y="424"/>
                  </a:lnTo>
                  <a:lnTo>
                    <a:pt x="1257" y="532"/>
                  </a:lnTo>
                  <a:lnTo>
                    <a:pt x="1281" y="665"/>
                  </a:lnTo>
                  <a:lnTo>
                    <a:pt x="1317" y="810"/>
                  </a:lnTo>
                  <a:lnTo>
                    <a:pt x="1402" y="1124"/>
                  </a:lnTo>
                  <a:lnTo>
                    <a:pt x="1535" y="1487"/>
                  </a:lnTo>
                  <a:lnTo>
                    <a:pt x="1680" y="1885"/>
                  </a:lnTo>
                  <a:lnTo>
                    <a:pt x="2030" y="2767"/>
                  </a:lnTo>
                  <a:lnTo>
                    <a:pt x="2223" y="3250"/>
                  </a:lnTo>
                  <a:lnTo>
                    <a:pt x="2405" y="3758"/>
                  </a:lnTo>
                  <a:lnTo>
                    <a:pt x="2574" y="4277"/>
                  </a:lnTo>
                  <a:lnTo>
                    <a:pt x="2731" y="4809"/>
                  </a:lnTo>
                  <a:lnTo>
                    <a:pt x="2803" y="5074"/>
                  </a:lnTo>
                  <a:lnTo>
                    <a:pt x="2864" y="5352"/>
                  </a:lnTo>
                  <a:lnTo>
                    <a:pt x="2912" y="5618"/>
                  </a:lnTo>
                  <a:lnTo>
                    <a:pt x="2960" y="5884"/>
                  </a:lnTo>
                  <a:lnTo>
                    <a:pt x="2984" y="6162"/>
                  </a:lnTo>
                  <a:lnTo>
                    <a:pt x="3009" y="6427"/>
                  </a:lnTo>
                  <a:lnTo>
                    <a:pt x="3021" y="6693"/>
                  </a:lnTo>
                  <a:lnTo>
                    <a:pt x="3021" y="6959"/>
                  </a:lnTo>
                  <a:lnTo>
                    <a:pt x="2996" y="7237"/>
                  </a:lnTo>
                  <a:lnTo>
                    <a:pt x="2960" y="7539"/>
                  </a:lnTo>
                  <a:lnTo>
                    <a:pt x="2924" y="7865"/>
                  </a:lnTo>
                  <a:lnTo>
                    <a:pt x="2864" y="8215"/>
                  </a:lnTo>
                  <a:lnTo>
                    <a:pt x="2719" y="8988"/>
                  </a:lnTo>
                  <a:lnTo>
                    <a:pt x="2525" y="9834"/>
                  </a:lnTo>
                  <a:lnTo>
                    <a:pt x="2320" y="10752"/>
                  </a:lnTo>
                  <a:lnTo>
                    <a:pt x="2078" y="11718"/>
                  </a:lnTo>
                  <a:lnTo>
                    <a:pt x="1559" y="13772"/>
                  </a:lnTo>
                  <a:lnTo>
                    <a:pt x="1293" y="14823"/>
                  </a:lnTo>
                  <a:lnTo>
                    <a:pt x="1040" y="15874"/>
                  </a:lnTo>
                  <a:lnTo>
                    <a:pt x="786" y="16925"/>
                  </a:lnTo>
                  <a:lnTo>
                    <a:pt x="568" y="17964"/>
                  </a:lnTo>
                  <a:lnTo>
                    <a:pt x="363" y="18954"/>
                  </a:lnTo>
                  <a:lnTo>
                    <a:pt x="278" y="19437"/>
                  </a:lnTo>
                  <a:lnTo>
                    <a:pt x="206" y="19909"/>
                  </a:lnTo>
                  <a:lnTo>
                    <a:pt x="134" y="20368"/>
                  </a:lnTo>
                  <a:lnTo>
                    <a:pt x="85" y="20815"/>
                  </a:lnTo>
                  <a:lnTo>
                    <a:pt x="49" y="21237"/>
                  </a:lnTo>
                  <a:lnTo>
                    <a:pt x="13" y="21636"/>
                  </a:lnTo>
                  <a:lnTo>
                    <a:pt x="1" y="22035"/>
                  </a:lnTo>
                  <a:lnTo>
                    <a:pt x="13" y="22409"/>
                  </a:lnTo>
                  <a:lnTo>
                    <a:pt x="49" y="22784"/>
                  </a:lnTo>
                  <a:lnTo>
                    <a:pt x="85" y="23146"/>
                  </a:lnTo>
                  <a:lnTo>
                    <a:pt x="158" y="23508"/>
                  </a:lnTo>
                  <a:lnTo>
                    <a:pt x="242" y="23847"/>
                  </a:lnTo>
                  <a:lnTo>
                    <a:pt x="339" y="24185"/>
                  </a:lnTo>
                  <a:lnTo>
                    <a:pt x="448" y="24511"/>
                  </a:lnTo>
                  <a:lnTo>
                    <a:pt x="580" y="24825"/>
                  </a:lnTo>
                  <a:lnTo>
                    <a:pt x="725" y="25127"/>
                  </a:lnTo>
                  <a:lnTo>
                    <a:pt x="895" y="25429"/>
                  </a:lnTo>
                  <a:lnTo>
                    <a:pt x="1064" y="25707"/>
                  </a:lnTo>
                  <a:lnTo>
                    <a:pt x="1257" y="25973"/>
                  </a:lnTo>
                  <a:lnTo>
                    <a:pt x="1462" y="26238"/>
                  </a:lnTo>
                  <a:lnTo>
                    <a:pt x="1668" y="26480"/>
                  </a:lnTo>
                  <a:lnTo>
                    <a:pt x="1897" y="26722"/>
                  </a:lnTo>
                  <a:lnTo>
                    <a:pt x="2127" y="26939"/>
                  </a:lnTo>
                  <a:lnTo>
                    <a:pt x="2380" y="27144"/>
                  </a:lnTo>
                  <a:lnTo>
                    <a:pt x="2634" y="27350"/>
                  </a:lnTo>
                  <a:lnTo>
                    <a:pt x="2900" y="27531"/>
                  </a:lnTo>
                  <a:lnTo>
                    <a:pt x="3166" y="27700"/>
                  </a:lnTo>
                  <a:lnTo>
                    <a:pt x="3443" y="27857"/>
                  </a:lnTo>
                  <a:lnTo>
                    <a:pt x="3733" y="28002"/>
                  </a:lnTo>
                  <a:lnTo>
                    <a:pt x="4035" y="28135"/>
                  </a:lnTo>
                  <a:lnTo>
                    <a:pt x="4337" y="28244"/>
                  </a:lnTo>
                  <a:lnTo>
                    <a:pt x="4639" y="28352"/>
                  </a:lnTo>
                  <a:lnTo>
                    <a:pt x="4953" y="28437"/>
                  </a:lnTo>
                  <a:lnTo>
                    <a:pt x="5267" y="28509"/>
                  </a:lnTo>
                  <a:lnTo>
                    <a:pt x="5594" y="28558"/>
                  </a:lnTo>
                  <a:lnTo>
                    <a:pt x="5908" y="28594"/>
                  </a:lnTo>
                  <a:lnTo>
                    <a:pt x="6234" y="28618"/>
                  </a:lnTo>
                  <a:lnTo>
                    <a:pt x="6560" y="28630"/>
                  </a:lnTo>
                  <a:lnTo>
                    <a:pt x="17770" y="28630"/>
                  </a:lnTo>
                  <a:lnTo>
                    <a:pt x="17939" y="28618"/>
                  </a:lnTo>
                  <a:lnTo>
                    <a:pt x="18108" y="28582"/>
                  </a:lnTo>
                  <a:lnTo>
                    <a:pt x="18290" y="28534"/>
                  </a:lnTo>
                  <a:lnTo>
                    <a:pt x="18459" y="28461"/>
                  </a:lnTo>
                  <a:lnTo>
                    <a:pt x="18628" y="28365"/>
                  </a:lnTo>
                  <a:lnTo>
                    <a:pt x="18797" y="28256"/>
                  </a:lnTo>
                  <a:lnTo>
                    <a:pt x="18942" y="28135"/>
                  </a:lnTo>
                  <a:lnTo>
                    <a:pt x="19075" y="27990"/>
                  </a:lnTo>
                  <a:lnTo>
                    <a:pt x="19196" y="27845"/>
                  </a:lnTo>
                  <a:lnTo>
                    <a:pt x="19280" y="27688"/>
                  </a:lnTo>
                  <a:lnTo>
                    <a:pt x="19316" y="27604"/>
                  </a:lnTo>
                  <a:lnTo>
                    <a:pt x="19341" y="27519"/>
                  </a:lnTo>
                  <a:lnTo>
                    <a:pt x="19365" y="27422"/>
                  </a:lnTo>
                  <a:lnTo>
                    <a:pt x="19377" y="27338"/>
                  </a:lnTo>
                  <a:lnTo>
                    <a:pt x="19377" y="27241"/>
                  </a:lnTo>
                  <a:lnTo>
                    <a:pt x="19377" y="27157"/>
                  </a:lnTo>
                  <a:lnTo>
                    <a:pt x="19353" y="27060"/>
                  </a:lnTo>
                  <a:lnTo>
                    <a:pt x="19328" y="26963"/>
                  </a:lnTo>
                  <a:lnTo>
                    <a:pt x="19292" y="26879"/>
                  </a:lnTo>
                  <a:lnTo>
                    <a:pt x="19244" y="26782"/>
                  </a:lnTo>
                  <a:lnTo>
                    <a:pt x="19196" y="26685"/>
                  </a:lnTo>
                  <a:lnTo>
                    <a:pt x="19123" y="26589"/>
                  </a:lnTo>
                  <a:lnTo>
                    <a:pt x="19039" y="26492"/>
                  </a:lnTo>
                  <a:lnTo>
                    <a:pt x="18942" y="26396"/>
                  </a:lnTo>
                  <a:lnTo>
                    <a:pt x="18833" y="26299"/>
                  </a:lnTo>
                  <a:lnTo>
                    <a:pt x="18712" y="26202"/>
                  </a:lnTo>
                  <a:lnTo>
                    <a:pt x="18580" y="26106"/>
                  </a:lnTo>
                  <a:lnTo>
                    <a:pt x="18423" y="26021"/>
                  </a:lnTo>
                  <a:lnTo>
                    <a:pt x="18265" y="25924"/>
                  </a:lnTo>
                  <a:lnTo>
                    <a:pt x="18084" y="25840"/>
                  </a:lnTo>
                  <a:lnTo>
                    <a:pt x="17879" y="25743"/>
                  </a:lnTo>
                  <a:lnTo>
                    <a:pt x="17674" y="25659"/>
                  </a:lnTo>
                  <a:lnTo>
                    <a:pt x="17444" y="25574"/>
                  </a:lnTo>
                  <a:lnTo>
                    <a:pt x="17190" y="25490"/>
                  </a:lnTo>
                  <a:lnTo>
                    <a:pt x="16925" y="25405"/>
                  </a:lnTo>
                  <a:lnTo>
                    <a:pt x="16635" y="25332"/>
                  </a:lnTo>
                  <a:lnTo>
                    <a:pt x="16333" y="25260"/>
                  </a:lnTo>
                  <a:lnTo>
                    <a:pt x="16019" y="25175"/>
                  </a:lnTo>
                  <a:lnTo>
                    <a:pt x="15306" y="25043"/>
                  </a:lnTo>
                  <a:lnTo>
                    <a:pt x="14521" y="24922"/>
                  </a:lnTo>
                  <a:lnTo>
                    <a:pt x="13651" y="24813"/>
                  </a:lnTo>
                  <a:lnTo>
                    <a:pt x="12685" y="24716"/>
                  </a:lnTo>
                  <a:lnTo>
                    <a:pt x="11634" y="24644"/>
                  </a:lnTo>
                  <a:lnTo>
                    <a:pt x="10474" y="24584"/>
                  </a:lnTo>
                  <a:lnTo>
                    <a:pt x="9218" y="24559"/>
                  </a:lnTo>
                  <a:lnTo>
                    <a:pt x="7865" y="24547"/>
                  </a:lnTo>
                  <a:lnTo>
                    <a:pt x="4229" y="24547"/>
                  </a:lnTo>
                  <a:lnTo>
                    <a:pt x="4168" y="24439"/>
                  </a:lnTo>
                  <a:lnTo>
                    <a:pt x="4023" y="24149"/>
                  </a:lnTo>
                  <a:lnTo>
                    <a:pt x="3915" y="23931"/>
                  </a:lnTo>
                  <a:lnTo>
                    <a:pt x="3806" y="23678"/>
                  </a:lnTo>
                  <a:lnTo>
                    <a:pt x="3697" y="23388"/>
                  </a:lnTo>
                  <a:lnTo>
                    <a:pt x="3576" y="23061"/>
                  </a:lnTo>
                  <a:lnTo>
                    <a:pt x="3468" y="22699"/>
                  </a:lnTo>
                  <a:lnTo>
                    <a:pt x="3359" y="22313"/>
                  </a:lnTo>
                  <a:lnTo>
                    <a:pt x="3262" y="21878"/>
                  </a:lnTo>
                  <a:lnTo>
                    <a:pt x="3178" y="21431"/>
                  </a:lnTo>
                  <a:lnTo>
                    <a:pt x="3117" y="20960"/>
                  </a:lnTo>
                  <a:lnTo>
                    <a:pt x="3081" y="20452"/>
                  </a:lnTo>
                  <a:lnTo>
                    <a:pt x="3081" y="20199"/>
                  </a:lnTo>
                  <a:lnTo>
                    <a:pt x="3081" y="19933"/>
                  </a:lnTo>
                  <a:lnTo>
                    <a:pt x="3081" y="19667"/>
                  </a:lnTo>
                  <a:lnTo>
                    <a:pt x="3105" y="19401"/>
                  </a:lnTo>
                  <a:lnTo>
                    <a:pt x="3129" y="19111"/>
                  </a:lnTo>
                  <a:lnTo>
                    <a:pt x="3166" y="18821"/>
                  </a:lnTo>
                  <a:lnTo>
                    <a:pt x="3274" y="18217"/>
                  </a:lnTo>
                  <a:lnTo>
                    <a:pt x="3407" y="17565"/>
                  </a:lnTo>
                  <a:lnTo>
                    <a:pt x="3564" y="16877"/>
                  </a:lnTo>
                  <a:lnTo>
                    <a:pt x="3927" y="15391"/>
                  </a:lnTo>
                  <a:lnTo>
                    <a:pt x="4108" y="14606"/>
                  </a:lnTo>
                  <a:lnTo>
                    <a:pt x="4277" y="13784"/>
                  </a:lnTo>
                  <a:lnTo>
                    <a:pt x="4434" y="12939"/>
                  </a:lnTo>
                  <a:lnTo>
                    <a:pt x="4506" y="12504"/>
                  </a:lnTo>
                  <a:lnTo>
                    <a:pt x="4579" y="12069"/>
                  </a:lnTo>
                  <a:lnTo>
                    <a:pt x="4639" y="11622"/>
                  </a:lnTo>
                  <a:lnTo>
                    <a:pt x="4688" y="11175"/>
                  </a:lnTo>
                  <a:lnTo>
                    <a:pt x="4724" y="10716"/>
                  </a:lnTo>
                  <a:lnTo>
                    <a:pt x="4760" y="10257"/>
                  </a:lnTo>
                  <a:lnTo>
                    <a:pt x="4772" y="9798"/>
                  </a:lnTo>
                  <a:lnTo>
                    <a:pt x="4784" y="9327"/>
                  </a:lnTo>
                  <a:lnTo>
                    <a:pt x="4772" y="8856"/>
                  </a:lnTo>
                  <a:lnTo>
                    <a:pt x="4760" y="8372"/>
                  </a:lnTo>
                  <a:lnTo>
                    <a:pt x="4724" y="7889"/>
                  </a:lnTo>
                  <a:lnTo>
                    <a:pt x="4676" y="7406"/>
                  </a:lnTo>
                  <a:lnTo>
                    <a:pt x="4603" y="6923"/>
                  </a:lnTo>
                  <a:lnTo>
                    <a:pt x="4519" y="6427"/>
                  </a:lnTo>
                  <a:lnTo>
                    <a:pt x="4422" y="5944"/>
                  </a:lnTo>
                  <a:lnTo>
                    <a:pt x="4313" y="5485"/>
                  </a:lnTo>
                  <a:lnTo>
                    <a:pt x="4217" y="5038"/>
                  </a:lnTo>
                  <a:lnTo>
                    <a:pt x="4108" y="4615"/>
                  </a:lnTo>
                  <a:lnTo>
                    <a:pt x="3999" y="4217"/>
                  </a:lnTo>
                  <a:lnTo>
                    <a:pt x="3878" y="3830"/>
                  </a:lnTo>
                  <a:lnTo>
                    <a:pt x="3770" y="3468"/>
                  </a:lnTo>
                  <a:lnTo>
                    <a:pt x="3649" y="3130"/>
                  </a:lnTo>
                  <a:lnTo>
                    <a:pt x="3528" y="2803"/>
                  </a:lnTo>
                  <a:lnTo>
                    <a:pt x="3419" y="2501"/>
                  </a:lnTo>
                  <a:lnTo>
                    <a:pt x="3298" y="2212"/>
                  </a:lnTo>
                  <a:lnTo>
                    <a:pt x="3178" y="1946"/>
                  </a:lnTo>
                  <a:lnTo>
                    <a:pt x="3057" y="1692"/>
                  </a:lnTo>
                  <a:lnTo>
                    <a:pt x="2936" y="1463"/>
                  </a:lnTo>
                  <a:lnTo>
                    <a:pt x="2827" y="1245"/>
                  </a:lnTo>
                  <a:lnTo>
                    <a:pt x="2707" y="1052"/>
                  </a:lnTo>
                  <a:lnTo>
                    <a:pt x="2598" y="871"/>
                  </a:lnTo>
                  <a:lnTo>
                    <a:pt x="2477" y="714"/>
                  </a:lnTo>
                  <a:lnTo>
                    <a:pt x="2368" y="569"/>
                  </a:lnTo>
                  <a:lnTo>
                    <a:pt x="2260" y="436"/>
                  </a:lnTo>
                  <a:lnTo>
                    <a:pt x="2163" y="327"/>
                  </a:lnTo>
                  <a:lnTo>
                    <a:pt x="2054" y="230"/>
                  </a:lnTo>
                  <a:lnTo>
                    <a:pt x="1958" y="158"/>
                  </a:lnTo>
                  <a:lnTo>
                    <a:pt x="1873" y="98"/>
                  </a:lnTo>
                  <a:lnTo>
                    <a:pt x="1776" y="49"/>
                  </a:lnTo>
                  <a:lnTo>
                    <a:pt x="1692" y="13"/>
                  </a:lnTo>
                  <a:lnTo>
                    <a:pt x="16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4155331" y="1022425"/>
              <a:ext cx="331621" cy="313771"/>
            </a:xfrm>
            <a:custGeom>
              <a:rect b="b" l="l" r="r" t="t"/>
              <a:pathLst>
                <a:path extrusionOk="0" h="6996" w="7394">
                  <a:moveTo>
                    <a:pt x="2537" y="1"/>
                  </a:moveTo>
                  <a:lnTo>
                    <a:pt x="2272" y="13"/>
                  </a:lnTo>
                  <a:lnTo>
                    <a:pt x="2006" y="49"/>
                  </a:lnTo>
                  <a:lnTo>
                    <a:pt x="1873" y="73"/>
                  </a:lnTo>
                  <a:lnTo>
                    <a:pt x="1728" y="110"/>
                  </a:lnTo>
                  <a:lnTo>
                    <a:pt x="1607" y="158"/>
                  </a:lnTo>
                  <a:lnTo>
                    <a:pt x="1486" y="206"/>
                  </a:lnTo>
                  <a:lnTo>
                    <a:pt x="1353" y="267"/>
                  </a:lnTo>
                  <a:lnTo>
                    <a:pt x="1245" y="351"/>
                  </a:lnTo>
                  <a:lnTo>
                    <a:pt x="1124" y="424"/>
                  </a:lnTo>
                  <a:lnTo>
                    <a:pt x="1027" y="520"/>
                  </a:lnTo>
                  <a:lnTo>
                    <a:pt x="931" y="617"/>
                  </a:lnTo>
                  <a:lnTo>
                    <a:pt x="846" y="726"/>
                  </a:lnTo>
                  <a:lnTo>
                    <a:pt x="774" y="846"/>
                  </a:lnTo>
                  <a:lnTo>
                    <a:pt x="713" y="967"/>
                  </a:lnTo>
                  <a:lnTo>
                    <a:pt x="665" y="1088"/>
                  </a:lnTo>
                  <a:lnTo>
                    <a:pt x="641" y="1221"/>
                  </a:lnTo>
                  <a:lnTo>
                    <a:pt x="629" y="1354"/>
                  </a:lnTo>
                  <a:lnTo>
                    <a:pt x="641" y="1487"/>
                  </a:lnTo>
                  <a:lnTo>
                    <a:pt x="665" y="1632"/>
                  </a:lnTo>
                  <a:lnTo>
                    <a:pt x="725" y="1777"/>
                  </a:lnTo>
                  <a:lnTo>
                    <a:pt x="604" y="1813"/>
                  </a:lnTo>
                  <a:lnTo>
                    <a:pt x="484" y="1885"/>
                  </a:lnTo>
                  <a:lnTo>
                    <a:pt x="387" y="1970"/>
                  </a:lnTo>
                  <a:lnTo>
                    <a:pt x="290" y="2066"/>
                  </a:lnTo>
                  <a:lnTo>
                    <a:pt x="206" y="2175"/>
                  </a:lnTo>
                  <a:lnTo>
                    <a:pt x="133" y="2284"/>
                  </a:lnTo>
                  <a:lnTo>
                    <a:pt x="85" y="2417"/>
                  </a:lnTo>
                  <a:lnTo>
                    <a:pt x="49" y="2538"/>
                  </a:lnTo>
                  <a:lnTo>
                    <a:pt x="25" y="2658"/>
                  </a:lnTo>
                  <a:lnTo>
                    <a:pt x="0" y="2791"/>
                  </a:lnTo>
                  <a:lnTo>
                    <a:pt x="0" y="2924"/>
                  </a:lnTo>
                  <a:lnTo>
                    <a:pt x="0" y="3045"/>
                  </a:lnTo>
                  <a:lnTo>
                    <a:pt x="37" y="3299"/>
                  </a:lnTo>
                  <a:lnTo>
                    <a:pt x="73" y="3564"/>
                  </a:lnTo>
                  <a:lnTo>
                    <a:pt x="121" y="3734"/>
                  </a:lnTo>
                  <a:lnTo>
                    <a:pt x="170" y="3903"/>
                  </a:lnTo>
                  <a:lnTo>
                    <a:pt x="302" y="4265"/>
                  </a:lnTo>
                  <a:lnTo>
                    <a:pt x="447" y="4640"/>
                  </a:lnTo>
                  <a:lnTo>
                    <a:pt x="592" y="5038"/>
                  </a:lnTo>
                  <a:lnTo>
                    <a:pt x="665" y="5256"/>
                  </a:lnTo>
                  <a:lnTo>
                    <a:pt x="725" y="5473"/>
                  </a:lnTo>
                  <a:lnTo>
                    <a:pt x="786" y="5703"/>
                  </a:lnTo>
                  <a:lnTo>
                    <a:pt x="834" y="5944"/>
                  </a:lnTo>
                  <a:lnTo>
                    <a:pt x="858" y="6186"/>
                  </a:lnTo>
                  <a:lnTo>
                    <a:pt x="882" y="6451"/>
                  </a:lnTo>
                  <a:lnTo>
                    <a:pt x="882" y="6717"/>
                  </a:lnTo>
                  <a:lnTo>
                    <a:pt x="870" y="6995"/>
                  </a:lnTo>
                  <a:lnTo>
                    <a:pt x="2634" y="5292"/>
                  </a:lnTo>
                  <a:lnTo>
                    <a:pt x="2537" y="5256"/>
                  </a:lnTo>
                  <a:lnTo>
                    <a:pt x="2453" y="5207"/>
                  </a:lnTo>
                  <a:lnTo>
                    <a:pt x="2368" y="5159"/>
                  </a:lnTo>
                  <a:lnTo>
                    <a:pt x="2284" y="5099"/>
                  </a:lnTo>
                  <a:lnTo>
                    <a:pt x="2211" y="5026"/>
                  </a:lnTo>
                  <a:lnTo>
                    <a:pt x="2151" y="4954"/>
                  </a:lnTo>
                  <a:lnTo>
                    <a:pt x="2090" y="4869"/>
                  </a:lnTo>
                  <a:lnTo>
                    <a:pt x="2054" y="4784"/>
                  </a:lnTo>
                  <a:lnTo>
                    <a:pt x="2018" y="4688"/>
                  </a:lnTo>
                  <a:lnTo>
                    <a:pt x="1994" y="4591"/>
                  </a:lnTo>
                  <a:lnTo>
                    <a:pt x="1982" y="4495"/>
                  </a:lnTo>
                  <a:lnTo>
                    <a:pt x="1994" y="4398"/>
                  </a:lnTo>
                  <a:lnTo>
                    <a:pt x="2006" y="4289"/>
                  </a:lnTo>
                  <a:lnTo>
                    <a:pt x="2030" y="4205"/>
                  </a:lnTo>
                  <a:lnTo>
                    <a:pt x="2066" y="4108"/>
                  </a:lnTo>
                  <a:lnTo>
                    <a:pt x="2114" y="4023"/>
                  </a:lnTo>
                  <a:lnTo>
                    <a:pt x="2175" y="3951"/>
                  </a:lnTo>
                  <a:lnTo>
                    <a:pt x="2247" y="3878"/>
                  </a:lnTo>
                  <a:lnTo>
                    <a:pt x="2332" y="3818"/>
                  </a:lnTo>
                  <a:lnTo>
                    <a:pt x="2416" y="3770"/>
                  </a:lnTo>
                  <a:lnTo>
                    <a:pt x="2513" y="3746"/>
                  </a:lnTo>
                  <a:lnTo>
                    <a:pt x="2610" y="3721"/>
                  </a:lnTo>
                  <a:lnTo>
                    <a:pt x="2706" y="3721"/>
                  </a:lnTo>
                  <a:lnTo>
                    <a:pt x="2803" y="3734"/>
                  </a:lnTo>
                  <a:lnTo>
                    <a:pt x="2912" y="3758"/>
                  </a:lnTo>
                  <a:lnTo>
                    <a:pt x="3008" y="3806"/>
                  </a:lnTo>
                  <a:lnTo>
                    <a:pt x="3093" y="3854"/>
                  </a:lnTo>
                  <a:lnTo>
                    <a:pt x="3178" y="3927"/>
                  </a:lnTo>
                  <a:lnTo>
                    <a:pt x="3250" y="3999"/>
                  </a:lnTo>
                  <a:lnTo>
                    <a:pt x="3310" y="4096"/>
                  </a:lnTo>
                  <a:lnTo>
                    <a:pt x="3359" y="4180"/>
                  </a:lnTo>
                  <a:lnTo>
                    <a:pt x="3395" y="4277"/>
                  </a:lnTo>
                  <a:lnTo>
                    <a:pt x="3443" y="4470"/>
                  </a:lnTo>
                  <a:lnTo>
                    <a:pt x="3504" y="4748"/>
                  </a:lnTo>
                  <a:lnTo>
                    <a:pt x="3528" y="4893"/>
                  </a:lnTo>
                  <a:lnTo>
                    <a:pt x="3576" y="5014"/>
                  </a:lnTo>
                  <a:lnTo>
                    <a:pt x="3612" y="5111"/>
                  </a:lnTo>
                  <a:lnTo>
                    <a:pt x="3637" y="5135"/>
                  </a:lnTo>
                  <a:lnTo>
                    <a:pt x="3661" y="5147"/>
                  </a:lnTo>
                  <a:lnTo>
                    <a:pt x="3685" y="5147"/>
                  </a:lnTo>
                  <a:lnTo>
                    <a:pt x="3709" y="5135"/>
                  </a:lnTo>
                  <a:lnTo>
                    <a:pt x="3745" y="5062"/>
                  </a:lnTo>
                  <a:lnTo>
                    <a:pt x="3782" y="4954"/>
                  </a:lnTo>
                  <a:lnTo>
                    <a:pt x="3806" y="4809"/>
                  </a:lnTo>
                  <a:lnTo>
                    <a:pt x="3854" y="4543"/>
                  </a:lnTo>
                  <a:lnTo>
                    <a:pt x="3866" y="4362"/>
                  </a:lnTo>
                  <a:lnTo>
                    <a:pt x="4035" y="3359"/>
                  </a:lnTo>
                  <a:lnTo>
                    <a:pt x="4301" y="3359"/>
                  </a:lnTo>
                  <a:lnTo>
                    <a:pt x="4917" y="3347"/>
                  </a:lnTo>
                  <a:lnTo>
                    <a:pt x="5279" y="3323"/>
                  </a:lnTo>
                  <a:lnTo>
                    <a:pt x="5642" y="3299"/>
                  </a:lnTo>
                  <a:lnTo>
                    <a:pt x="5968" y="3238"/>
                  </a:lnTo>
                  <a:lnTo>
                    <a:pt x="6113" y="3214"/>
                  </a:lnTo>
                  <a:lnTo>
                    <a:pt x="6234" y="3178"/>
                  </a:lnTo>
                  <a:lnTo>
                    <a:pt x="6451" y="3081"/>
                  </a:lnTo>
                  <a:lnTo>
                    <a:pt x="6669" y="2960"/>
                  </a:lnTo>
                  <a:lnTo>
                    <a:pt x="6777" y="2900"/>
                  </a:lnTo>
                  <a:lnTo>
                    <a:pt x="6874" y="2828"/>
                  </a:lnTo>
                  <a:lnTo>
                    <a:pt x="6971" y="2743"/>
                  </a:lnTo>
                  <a:lnTo>
                    <a:pt x="7055" y="2658"/>
                  </a:lnTo>
                  <a:lnTo>
                    <a:pt x="7140" y="2574"/>
                  </a:lnTo>
                  <a:lnTo>
                    <a:pt x="7212" y="2477"/>
                  </a:lnTo>
                  <a:lnTo>
                    <a:pt x="7273" y="2368"/>
                  </a:lnTo>
                  <a:lnTo>
                    <a:pt x="7321" y="2272"/>
                  </a:lnTo>
                  <a:lnTo>
                    <a:pt x="7357" y="2151"/>
                  </a:lnTo>
                  <a:lnTo>
                    <a:pt x="7381" y="2030"/>
                  </a:lnTo>
                  <a:lnTo>
                    <a:pt x="7393" y="1909"/>
                  </a:lnTo>
                  <a:lnTo>
                    <a:pt x="7381" y="1789"/>
                  </a:lnTo>
                  <a:lnTo>
                    <a:pt x="7357" y="1680"/>
                  </a:lnTo>
                  <a:lnTo>
                    <a:pt x="7321" y="1583"/>
                  </a:lnTo>
                  <a:lnTo>
                    <a:pt x="7273" y="1487"/>
                  </a:lnTo>
                  <a:lnTo>
                    <a:pt x="7224" y="1390"/>
                  </a:lnTo>
                  <a:lnTo>
                    <a:pt x="7164" y="1305"/>
                  </a:lnTo>
                  <a:lnTo>
                    <a:pt x="7091" y="1221"/>
                  </a:lnTo>
                  <a:lnTo>
                    <a:pt x="7007" y="1148"/>
                  </a:lnTo>
                  <a:lnTo>
                    <a:pt x="6934" y="1088"/>
                  </a:lnTo>
                  <a:lnTo>
                    <a:pt x="6753" y="967"/>
                  </a:lnTo>
                  <a:lnTo>
                    <a:pt x="6560" y="871"/>
                  </a:lnTo>
                  <a:lnTo>
                    <a:pt x="6367" y="786"/>
                  </a:lnTo>
                  <a:lnTo>
                    <a:pt x="6161" y="714"/>
                  </a:lnTo>
                  <a:lnTo>
                    <a:pt x="5883" y="629"/>
                  </a:lnTo>
                  <a:lnTo>
                    <a:pt x="5606" y="544"/>
                  </a:lnTo>
                  <a:lnTo>
                    <a:pt x="5038" y="399"/>
                  </a:lnTo>
                  <a:lnTo>
                    <a:pt x="4458" y="279"/>
                  </a:lnTo>
                  <a:lnTo>
                    <a:pt x="3878" y="170"/>
                  </a:lnTo>
                  <a:lnTo>
                    <a:pt x="3335" y="85"/>
                  </a:lnTo>
                  <a:lnTo>
                    <a:pt x="3069" y="49"/>
                  </a:lnTo>
                  <a:lnTo>
                    <a:pt x="2803" y="13"/>
                  </a:lnTo>
                  <a:lnTo>
                    <a:pt x="2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4176456" y="2416464"/>
              <a:ext cx="43370" cy="614983"/>
            </a:xfrm>
            <a:custGeom>
              <a:rect b="b" l="l" r="r" t="t"/>
              <a:pathLst>
                <a:path extrusionOk="0" h="13712" w="967">
                  <a:moveTo>
                    <a:pt x="1" y="0"/>
                  </a:moveTo>
                  <a:lnTo>
                    <a:pt x="1" y="13711"/>
                  </a:lnTo>
                  <a:lnTo>
                    <a:pt x="967" y="13711"/>
                  </a:lnTo>
                  <a:lnTo>
                    <a:pt x="9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3982523" y="3020553"/>
              <a:ext cx="215639" cy="141995"/>
            </a:xfrm>
            <a:custGeom>
              <a:rect b="b" l="l" r="r" t="t"/>
              <a:pathLst>
                <a:path extrusionOk="0" h="3166" w="4808">
                  <a:moveTo>
                    <a:pt x="4808" y="0"/>
                  </a:moveTo>
                  <a:lnTo>
                    <a:pt x="0" y="2235"/>
                  </a:lnTo>
                  <a:lnTo>
                    <a:pt x="0" y="2888"/>
                  </a:lnTo>
                  <a:lnTo>
                    <a:pt x="592" y="3165"/>
                  </a:lnTo>
                  <a:lnTo>
                    <a:pt x="4808" y="1535"/>
                  </a:lnTo>
                  <a:lnTo>
                    <a:pt x="48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3939153" y="3107249"/>
              <a:ext cx="86740" cy="86157"/>
            </a:xfrm>
            <a:custGeom>
              <a:rect b="b" l="l" r="r" t="t"/>
              <a:pathLst>
                <a:path extrusionOk="0" h="1921" w="1934">
                  <a:moveTo>
                    <a:pt x="870" y="0"/>
                  </a:moveTo>
                  <a:lnTo>
                    <a:pt x="774" y="12"/>
                  </a:lnTo>
                  <a:lnTo>
                    <a:pt x="677" y="37"/>
                  </a:lnTo>
                  <a:lnTo>
                    <a:pt x="593" y="73"/>
                  </a:lnTo>
                  <a:lnTo>
                    <a:pt x="508" y="109"/>
                  </a:lnTo>
                  <a:lnTo>
                    <a:pt x="423" y="157"/>
                  </a:lnTo>
                  <a:lnTo>
                    <a:pt x="351" y="218"/>
                  </a:lnTo>
                  <a:lnTo>
                    <a:pt x="291" y="278"/>
                  </a:lnTo>
                  <a:lnTo>
                    <a:pt x="218" y="351"/>
                  </a:lnTo>
                  <a:lnTo>
                    <a:pt x="170" y="423"/>
                  </a:lnTo>
                  <a:lnTo>
                    <a:pt x="121" y="496"/>
                  </a:lnTo>
                  <a:lnTo>
                    <a:pt x="85" y="580"/>
                  </a:lnTo>
                  <a:lnTo>
                    <a:pt x="49" y="665"/>
                  </a:lnTo>
                  <a:lnTo>
                    <a:pt x="25" y="761"/>
                  </a:lnTo>
                  <a:lnTo>
                    <a:pt x="13" y="858"/>
                  </a:lnTo>
                  <a:lnTo>
                    <a:pt x="1" y="955"/>
                  </a:lnTo>
                  <a:lnTo>
                    <a:pt x="13" y="1051"/>
                  </a:lnTo>
                  <a:lnTo>
                    <a:pt x="25" y="1148"/>
                  </a:lnTo>
                  <a:lnTo>
                    <a:pt x="49" y="1244"/>
                  </a:lnTo>
                  <a:lnTo>
                    <a:pt x="85" y="1329"/>
                  </a:lnTo>
                  <a:lnTo>
                    <a:pt x="121" y="1414"/>
                  </a:lnTo>
                  <a:lnTo>
                    <a:pt x="170" y="1498"/>
                  </a:lnTo>
                  <a:lnTo>
                    <a:pt x="218" y="1571"/>
                  </a:lnTo>
                  <a:lnTo>
                    <a:pt x="291" y="1631"/>
                  </a:lnTo>
                  <a:lnTo>
                    <a:pt x="351" y="1704"/>
                  </a:lnTo>
                  <a:lnTo>
                    <a:pt x="423" y="1752"/>
                  </a:lnTo>
                  <a:lnTo>
                    <a:pt x="508" y="1800"/>
                  </a:lnTo>
                  <a:lnTo>
                    <a:pt x="593" y="1848"/>
                  </a:lnTo>
                  <a:lnTo>
                    <a:pt x="677" y="1873"/>
                  </a:lnTo>
                  <a:lnTo>
                    <a:pt x="774" y="1897"/>
                  </a:lnTo>
                  <a:lnTo>
                    <a:pt x="870" y="1909"/>
                  </a:lnTo>
                  <a:lnTo>
                    <a:pt x="967" y="1921"/>
                  </a:lnTo>
                  <a:lnTo>
                    <a:pt x="1064" y="1909"/>
                  </a:lnTo>
                  <a:lnTo>
                    <a:pt x="1160" y="1897"/>
                  </a:lnTo>
                  <a:lnTo>
                    <a:pt x="1257" y="1873"/>
                  </a:lnTo>
                  <a:lnTo>
                    <a:pt x="1341" y="1848"/>
                  </a:lnTo>
                  <a:lnTo>
                    <a:pt x="1426" y="1800"/>
                  </a:lnTo>
                  <a:lnTo>
                    <a:pt x="1499" y="1752"/>
                  </a:lnTo>
                  <a:lnTo>
                    <a:pt x="1583" y="1704"/>
                  </a:lnTo>
                  <a:lnTo>
                    <a:pt x="1643" y="1631"/>
                  </a:lnTo>
                  <a:lnTo>
                    <a:pt x="1704" y="1571"/>
                  </a:lnTo>
                  <a:lnTo>
                    <a:pt x="1764" y="1498"/>
                  </a:lnTo>
                  <a:lnTo>
                    <a:pt x="1813" y="1414"/>
                  </a:lnTo>
                  <a:lnTo>
                    <a:pt x="1849" y="1329"/>
                  </a:lnTo>
                  <a:lnTo>
                    <a:pt x="1885" y="1244"/>
                  </a:lnTo>
                  <a:lnTo>
                    <a:pt x="1909" y="1148"/>
                  </a:lnTo>
                  <a:lnTo>
                    <a:pt x="1921" y="1051"/>
                  </a:lnTo>
                  <a:lnTo>
                    <a:pt x="1933" y="955"/>
                  </a:lnTo>
                  <a:lnTo>
                    <a:pt x="1921" y="858"/>
                  </a:lnTo>
                  <a:lnTo>
                    <a:pt x="1909" y="761"/>
                  </a:lnTo>
                  <a:lnTo>
                    <a:pt x="1885" y="665"/>
                  </a:lnTo>
                  <a:lnTo>
                    <a:pt x="1849" y="580"/>
                  </a:lnTo>
                  <a:lnTo>
                    <a:pt x="1813" y="496"/>
                  </a:lnTo>
                  <a:lnTo>
                    <a:pt x="1764" y="423"/>
                  </a:lnTo>
                  <a:lnTo>
                    <a:pt x="1704" y="351"/>
                  </a:lnTo>
                  <a:lnTo>
                    <a:pt x="1643" y="278"/>
                  </a:lnTo>
                  <a:lnTo>
                    <a:pt x="1583" y="218"/>
                  </a:lnTo>
                  <a:lnTo>
                    <a:pt x="1499" y="157"/>
                  </a:lnTo>
                  <a:lnTo>
                    <a:pt x="1426" y="109"/>
                  </a:lnTo>
                  <a:lnTo>
                    <a:pt x="1341" y="73"/>
                  </a:lnTo>
                  <a:lnTo>
                    <a:pt x="1257" y="37"/>
                  </a:lnTo>
                  <a:lnTo>
                    <a:pt x="1160" y="12"/>
                  </a:lnTo>
                  <a:lnTo>
                    <a:pt x="10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4198118" y="3020553"/>
              <a:ext cx="215684" cy="141995"/>
            </a:xfrm>
            <a:custGeom>
              <a:rect b="b" l="l" r="r" t="t"/>
              <a:pathLst>
                <a:path extrusionOk="0" h="3166" w="4809">
                  <a:moveTo>
                    <a:pt x="1" y="0"/>
                  </a:moveTo>
                  <a:lnTo>
                    <a:pt x="1" y="1535"/>
                  </a:lnTo>
                  <a:lnTo>
                    <a:pt x="4217" y="3165"/>
                  </a:lnTo>
                  <a:lnTo>
                    <a:pt x="4809" y="2888"/>
                  </a:lnTo>
                  <a:lnTo>
                    <a:pt x="4809" y="223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4370433" y="3107249"/>
              <a:ext cx="86695" cy="86157"/>
            </a:xfrm>
            <a:custGeom>
              <a:rect b="b" l="l" r="r" t="t"/>
              <a:pathLst>
                <a:path extrusionOk="0" h="1921" w="1933">
                  <a:moveTo>
                    <a:pt x="870" y="0"/>
                  </a:moveTo>
                  <a:lnTo>
                    <a:pt x="773" y="12"/>
                  </a:lnTo>
                  <a:lnTo>
                    <a:pt x="677" y="37"/>
                  </a:lnTo>
                  <a:lnTo>
                    <a:pt x="592" y="73"/>
                  </a:lnTo>
                  <a:lnTo>
                    <a:pt x="508" y="109"/>
                  </a:lnTo>
                  <a:lnTo>
                    <a:pt x="423" y="157"/>
                  </a:lnTo>
                  <a:lnTo>
                    <a:pt x="351" y="218"/>
                  </a:lnTo>
                  <a:lnTo>
                    <a:pt x="290" y="278"/>
                  </a:lnTo>
                  <a:lnTo>
                    <a:pt x="230" y="351"/>
                  </a:lnTo>
                  <a:lnTo>
                    <a:pt x="169" y="423"/>
                  </a:lnTo>
                  <a:lnTo>
                    <a:pt x="121" y="496"/>
                  </a:lnTo>
                  <a:lnTo>
                    <a:pt x="85" y="580"/>
                  </a:lnTo>
                  <a:lnTo>
                    <a:pt x="49" y="665"/>
                  </a:lnTo>
                  <a:lnTo>
                    <a:pt x="24" y="761"/>
                  </a:lnTo>
                  <a:lnTo>
                    <a:pt x="12" y="858"/>
                  </a:lnTo>
                  <a:lnTo>
                    <a:pt x="0" y="955"/>
                  </a:lnTo>
                  <a:lnTo>
                    <a:pt x="12" y="1051"/>
                  </a:lnTo>
                  <a:lnTo>
                    <a:pt x="24" y="1148"/>
                  </a:lnTo>
                  <a:lnTo>
                    <a:pt x="49" y="1244"/>
                  </a:lnTo>
                  <a:lnTo>
                    <a:pt x="85" y="1329"/>
                  </a:lnTo>
                  <a:lnTo>
                    <a:pt x="121" y="1414"/>
                  </a:lnTo>
                  <a:lnTo>
                    <a:pt x="169" y="1498"/>
                  </a:lnTo>
                  <a:lnTo>
                    <a:pt x="230" y="1571"/>
                  </a:lnTo>
                  <a:lnTo>
                    <a:pt x="290" y="1631"/>
                  </a:lnTo>
                  <a:lnTo>
                    <a:pt x="351" y="1704"/>
                  </a:lnTo>
                  <a:lnTo>
                    <a:pt x="423" y="1752"/>
                  </a:lnTo>
                  <a:lnTo>
                    <a:pt x="508" y="1800"/>
                  </a:lnTo>
                  <a:lnTo>
                    <a:pt x="592" y="1848"/>
                  </a:lnTo>
                  <a:lnTo>
                    <a:pt x="677" y="1873"/>
                  </a:lnTo>
                  <a:lnTo>
                    <a:pt x="773" y="1897"/>
                  </a:lnTo>
                  <a:lnTo>
                    <a:pt x="870" y="1909"/>
                  </a:lnTo>
                  <a:lnTo>
                    <a:pt x="967" y="1921"/>
                  </a:lnTo>
                  <a:lnTo>
                    <a:pt x="1063" y="1909"/>
                  </a:lnTo>
                  <a:lnTo>
                    <a:pt x="1160" y="1897"/>
                  </a:lnTo>
                  <a:lnTo>
                    <a:pt x="1257" y="1873"/>
                  </a:lnTo>
                  <a:lnTo>
                    <a:pt x="1341" y="1848"/>
                  </a:lnTo>
                  <a:lnTo>
                    <a:pt x="1426" y="1800"/>
                  </a:lnTo>
                  <a:lnTo>
                    <a:pt x="1510" y="1752"/>
                  </a:lnTo>
                  <a:lnTo>
                    <a:pt x="1583" y="1704"/>
                  </a:lnTo>
                  <a:lnTo>
                    <a:pt x="1643" y="1631"/>
                  </a:lnTo>
                  <a:lnTo>
                    <a:pt x="1703" y="1571"/>
                  </a:lnTo>
                  <a:lnTo>
                    <a:pt x="1764" y="1498"/>
                  </a:lnTo>
                  <a:lnTo>
                    <a:pt x="1812" y="1414"/>
                  </a:lnTo>
                  <a:lnTo>
                    <a:pt x="1848" y="1329"/>
                  </a:lnTo>
                  <a:lnTo>
                    <a:pt x="1885" y="1244"/>
                  </a:lnTo>
                  <a:lnTo>
                    <a:pt x="1909" y="1148"/>
                  </a:lnTo>
                  <a:lnTo>
                    <a:pt x="1921" y="1051"/>
                  </a:lnTo>
                  <a:lnTo>
                    <a:pt x="1933" y="955"/>
                  </a:lnTo>
                  <a:lnTo>
                    <a:pt x="1921" y="858"/>
                  </a:lnTo>
                  <a:lnTo>
                    <a:pt x="1909" y="761"/>
                  </a:lnTo>
                  <a:lnTo>
                    <a:pt x="1885" y="665"/>
                  </a:lnTo>
                  <a:lnTo>
                    <a:pt x="1848" y="580"/>
                  </a:lnTo>
                  <a:lnTo>
                    <a:pt x="1812" y="496"/>
                  </a:lnTo>
                  <a:lnTo>
                    <a:pt x="1764" y="423"/>
                  </a:lnTo>
                  <a:lnTo>
                    <a:pt x="1703" y="351"/>
                  </a:lnTo>
                  <a:lnTo>
                    <a:pt x="1643" y="278"/>
                  </a:lnTo>
                  <a:lnTo>
                    <a:pt x="1583" y="218"/>
                  </a:lnTo>
                  <a:lnTo>
                    <a:pt x="1510" y="157"/>
                  </a:lnTo>
                  <a:lnTo>
                    <a:pt x="1426" y="109"/>
                  </a:lnTo>
                  <a:lnTo>
                    <a:pt x="1341" y="73"/>
                  </a:lnTo>
                  <a:lnTo>
                    <a:pt x="1257" y="37"/>
                  </a:lnTo>
                  <a:lnTo>
                    <a:pt x="1160" y="12"/>
                  </a:lnTo>
                  <a:lnTo>
                    <a:pt x="106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4154793" y="2479837"/>
              <a:ext cx="86740" cy="247662"/>
            </a:xfrm>
            <a:custGeom>
              <a:rect b="b" l="l" r="r" t="t"/>
              <a:pathLst>
                <a:path extrusionOk="0" h="5522" w="1934">
                  <a:moveTo>
                    <a:pt x="0" y="1"/>
                  </a:moveTo>
                  <a:lnTo>
                    <a:pt x="0" y="5521"/>
                  </a:lnTo>
                  <a:lnTo>
                    <a:pt x="1933" y="5521"/>
                  </a:lnTo>
                  <a:lnTo>
                    <a:pt x="1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4135821" y="2631566"/>
              <a:ext cx="26596" cy="24937"/>
            </a:xfrm>
            <a:custGeom>
              <a:rect b="b" l="l" r="r" t="t"/>
              <a:pathLst>
                <a:path extrusionOk="0" h="556" w="593">
                  <a:moveTo>
                    <a:pt x="1" y="0"/>
                  </a:moveTo>
                  <a:lnTo>
                    <a:pt x="1" y="556"/>
                  </a:lnTo>
                  <a:lnTo>
                    <a:pt x="593" y="556"/>
                  </a:lnTo>
                  <a:lnTo>
                    <a:pt x="5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4125550" y="2619636"/>
              <a:ext cx="11930" cy="48797"/>
            </a:xfrm>
            <a:custGeom>
              <a:rect b="b" l="l" r="r" t="t"/>
              <a:pathLst>
                <a:path extrusionOk="0" h="1088" w="266">
                  <a:moveTo>
                    <a:pt x="0" y="0"/>
                  </a:moveTo>
                  <a:lnTo>
                    <a:pt x="0" y="1088"/>
                  </a:lnTo>
                  <a:lnTo>
                    <a:pt x="266" y="1088"/>
                  </a:lnTo>
                  <a:lnTo>
                    <a:pt x="26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4842303" y="2996155"/>
              <a:ext cx="262821" cy="197250"/>
            </a:xfrm>
            <a:custGeom>
              <a:rect b="b" l="l" r="r" t="t"/>
              <a:pathLst>
                <a:path extrusionOk="0" h="4398" w="5860">
                  <a:moveTo>
                    <a:pt x="2960" y="1"/>
                  </a:moveTo>
                  <a:lnTo>
                    <a:pt x="1" y="134"/>
                  </a:lnTo>
                  <a:lnTo>
                    <a:pt x="593" y="4398"/>
                  </a:lnTo>
                  <a:lnTo>
                    <a:pt x="5860" y="4398"/>
                  </a:lnTo>
                  <a:lnTo>
                    <a:pt x="5739" y="4253"/>
                  </a:lnTo>
                  <a:lnTo>
                    <a:pt x="5582" y="4108"/>
                  </a:lnTo>
                  <a:lnTo>
                    <a:pt x="5413" y="3975"/>
                  </a:lnTo>
                  <a:lnTo>
                    <a:pt x="5231" y="3854"/>
                  </a:lnTo>
                  <a:lnTo>
                    <a:pt x="5038" y="3734"/>
                  </a:lnTo>
                  <a:lnTo>
                    <a:pt x="4833" y="3625"/>
                  </a:lnTo>
                  <a:lnTo>
                    <a:pt x="4627" y="3528"/>
                  </a:lnTo>
                  <a:lnTo>
                    <a:pt x="4422" y="3432"/>
                  </a:lnTo>
                  <a:lnTo>
                    <a:pt x="4048" y="3287"/>
                  </a:lnTo>
                  <a:lnTo>
                    <a:pt x="3721" y="3166"/>
                  </a:lnTo>
                  <a:lnTo>
                    <a:pt x="3431" y="3081"/>
                  </a:lnTo>
                  <a:lnTo>
                    <a:pt x="29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4582799" y="2965836"/>
              <a:ext cx="243849" cy="227569"/>
            </a:xfrm>
            <a:custGeom>
              <a:rect b="b" l="l" r="r" t="t"/>
              <a:pathLst>
                <a:path extrusionOk="0" h="5074" w="5437">
                  <a:moveTo>
                    <a:pt x="1160" y="0"/>
                  </a:moveTo>
                  <a:lnTo>
                    <a:pt x="1" y="5074"/>
                  </a:lnTo>
                  <a:lnTo>
                    <a:pt x="5436" y="5074"/>
                  </a:lnTo>
                  <a:lnTo>
                    <a:pt x="5424" y="5026"/>
                  </a:lnTo>
                  <a:lnTo>
                    <a:pt x="5388" y="4905"/>
                  </a:lnTo>
                  <a:lnTo>
                    <a:pt x="5352" y="4832"/>
                  </a:lnTo>
                  <a:lnTo>
                    <a:pt x="5304" y="4736"/>
                  </a:lnTo>
                  <a:lnTo>
                    <a:pt x="5231" y="4639"/>
                  </a:lnTo>
                  <a:lnTo>
                    <a:pt x="5134" y="4530"/>
                  </a:lnTo>
                  <a:lnTo>
                    <a:pt x="5014" y="4434"/>
                  </a:lnTo>
                  <a:lnTo>
                    <a:pt x="4869" y="4325"/>
                  </a:lnTo>
                  <a:lnTo>
                    <a:pt x="4700" y="4228"/>
                  </a:lnTo>
                  <a:lnTo>
                    <a:pt x="4494" y="4132"/>
                  </a:lnTo>
                  <a:lnTo>
                    <a:pt x="4253" y="4047"/>
                  </a:lnTo>
                  <a:lnTo>
                    <a:pt x="3975" y="3975"/>
                  </a:lnTo>
                  <a:lnTo>
                    <a:pt x="3661" y="3914"/>
                  </a:lnTo>
                  <a:lnTo>
                    <a:pt x="3298" y="3878"/>
                  </a:lnTo>
                  <a:lnTo>
                    <a:pt x="4144" y="677"/>
                  </a:lnTo>
                  <a:lnTo>
                    <a:pt x="11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36"/>
          <p:cNvSpPr/>
          <p:nvPr/>
        </p:nvSpPr>
        <p:spPr>
          <a:xfrm>
            <a:off x="5671481" y="4966676"/>
            <a:ext cx="407964" cy="26204"/>
          </a:xfrm>
          <a:custGeom>
            <a:rect b="b" l="l" r="r" t="t"/>
            <a:pathLst>
              <a:path extrusionOk="0" h="388" w="6041">
                <a:moveTo>
                  <a:pt x="1" y="1"/>
                </a:moveTo>
                <a:lnTo>
                  <a:pt x="1" y="387"/>
                </a:lnTo>
                <a:lnTo>
                  <a:pt x="6041" y="387"/>
                </a:lnTo>
                <a:lnTo>
                  <a:pt x="60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36"/>
          <p:cNvGrpSpPr/>
          <p:nvPr/>
        </p:nvGrpSpPr>
        <p:grpSpPr>
          <a:xfrm>
            <a:off x="6172082" y="2228977"/>
            <a:ext cx="2542732" cy="2763906"/>
            <a:chOff x="2910913" y="1230015"/>
            <a:chExt cx="4273500" cy="4273200"/>
          </a:xfrm>
        </p:grpSpPr>
        <p:sp>
          <p:nvSpPr>
            <p:cNvPr id="1029" name="Google Shape;1029;p36"/>
            <p:cNvSpPr/>
            <p:nvPr/>
          </p:nvSpPr>
          <p:spPr>
            <a:xfrm>
              <a:off x="2910913" y="1230015"/>
              <a:ext cx="4273500" cy="42732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5717200" y="2646608"/>
              <a:ext cx="390811" cy="686966"/>
            </a:xfrm>
            <a:custGeom>
              <a:rect b="b" l="l" r="r" t="t"/>
              <a:pathLst>
                <a:path extrusionOk="0" h="10172" w="5787">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5679652" y="2043748"/>
              <a:ext cx="298629" cy="1134858"/>
            </a:xfrm>
            <a:custGeom>
              <a:rect b="b" l="l" r="r" t="t"/>
              <a:pathLst>
                <a:path extrusionOk="0" h="16804" w="4422">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4623250" y="3946940"/>
              <a:ext cx="58753" cy="833044"/>
            </a:xfrm>
            <a:custGeom>
              <a:rect b="b" l="l" r="r" t="t"/>
              <a:pathLst>
                <a:path extrusionOk="0" h="12335" w="870">
                  <a:moveTo>
                    <a:pt x="0" y="1"/>
                  </a:moveTo>
                  <a:lnTo>
                    <a:pt x="0" y="12335"/>
                  </a:lnTo>
                  <a:lnTo>
                    <a:pt x="870" y="12335"/>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4652559" y="4765228"/>
              <a:ext cx="292146" cy="192542"/>
            </a:xfrm>
            <a:custGeom>
              <a:rect b="b" l="l" r="r" t="t"/>
              <a:pathLst>
                <a:path extrusionOk="0" h="2851" w="4326">
                  <a:moveTo>
                    <a:pt x="1" y="0"/>
                  </a:moveTo>
                  <a:lnTo>
                    <a:pt x="1" y="1377"/>
                  </a:lnTo>
                  <a:lnTo>
                    <a:pt x="3794" y="2851"/>
                  </a:lnTo>
                  <a:lnTo>
                    <a:pt x="4326" y="2597"/>
                  </a:lnTo>
                  <a:lnTo>
                    <a:pt x="4326" y="2017"/>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4886692" y="4881856"/>
              <a:ext cx="116764" cy="117511"/>
            </a:xfrm>
            <a:custGeom>
              <a:rect b="b" l="l" r="r" t="t"/>
              <a:pathLst>
                <a:path extrusionOk="0" h="1740" w="1729">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4360551" y="4765228"/>
              <a:ext cx="292078" cy="192542"/>
            </a:xfrm>
            <a:custGeom>
              <a:rect b="b" l="l" r="r" t="t"/>
              <a:pathLst>
                <a:path extrusionOk="0" h="2851" w="4325">
                  <a:moveTo>
                    <a:pt x="4325" y="0"/>
                  </a:moveTo>
                  <a:lnTo>
                    <a:pt x="0" y="2017"/>
                  </a:lnTo>
                  <a:lnTo>
                    <a:pt x="0" y="2597"/>
                  </a:lnTo>
                  <a:lnTo>
                    <a:pt x="532" y="2851"/>
                  </a:lnTo>
                  <a:lnTo>
                    <a:pt x="4325" y="1377"/>
                  </a:lnTo>
                  <a:lnTo>
                    <a:pt x="43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4301798" y="4881856"/>
              <a:ext cx="117574" cy="117511"/>
            </a:xfrm>
            <a:custGeom>
              <a:rect b="b" l="l" r="r" t="t"/>
              <a:pathLst>
                <a:path extrusionOk="0" h="1740" w="1741">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4593873" y="4032639"/>
              <a:ext cx="117507" cy="335379"/>
            </a:xfrm>
            <a:custGeom>
              <a:rect b="b" l="l" r="r" t="t"/>
              <a:pathLst>
                <a:path extrusionOk="0" h="4966" w="1740">
                  <a:moveTo>
                    <a:pt x="0" y="0"/>
                  </a:moveTo>
                  <a:lnTo>
                    <a:pt x="0" y="4965"/>
                  </a:lnTo>
                  <a:lnTo>
                    <a:pt x="1740" y="4965"/>
                  </a:lnTo>
                  <a:lnTo>
                    <a:pt x="1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4700709" y="4237396"/>
              <a:ext cx="35995" cy="34308"/>
            </a:xfrm>
            <a:custGeom>
              <a:rect b="b" l="l" r="r" t="t"/>
              <a:pathLst>
                <a:path extrusionOk="0" h="508" w="533">
                  <a:moveTo>
                    <a:pt x="1" y="0"/>
                  </a:moveTo>
                  <a:lnTo>
                    <a:pt x="1" y="508"/>
                  </a:lnTo>
                  <a:lnTo>
                    <a:pt x="532" y="508"/>
                  </a:lnTo>
                  <a:lnTo>
                    <a:pt x="5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4735015" y="4221864"/>
              <a:ext cx="16343" cy="66184"/>
            </a:xfrm>
            <a:custGeom>
              <a:rect b="b" l="l" r="r" t="t"/>
              <a:pathLst>
                <a:path extrusionOk="0" h="980" w="242">
                  <a:moveTo>
                    <a:pt x="0" y="1"/>
                  </a:moveTo>
                  <a:lnTo>
                    <a:pt x="0" y="979"/>
                  </a:lnTo>
                  <a:lnTo>
                    <a:pt x="242" y="979"/>
                  </a:lnTo>
                  <a:lnTo>
                    <a:pt x="2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5823225" y="3366163"/>
              <a:ext cx="104473" cy="1626783"/>
            </a:xfrm>
            <a:custGeom>
              <a:rect b="b" l="l" r="r" t="t"/>
              <a:pathLst>
                <a:path extrusionOk="0" h="24088" w="1547">
                  <a:moveTo>
                    <a:pt x="1" y="0"/>
                  </a:moveTo>
                  <a:lnTo>
                    <a:pt x="1" y="24087"/>
                  </a:lnTo>
                  <a:lnTo>
                    <a:pt x="1547" y="24087"/>
                  </a:lnTo>
                  <a:lnTo>
                    <a:pt x="1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721914" y="3761767"/>
              <a:ext cx="1459512" cy="1060637"/>
            </a:xfrm>
            <a:custGeom>
              <a:rect b="b" l="l" r="r" t="t"/>
              <a:pathLst>
                <a:path extrusionOk="0" h="15705" w="21612">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6107940" y="4651774"/>
              <a:ext cx="562141" cy="341119"/>
            </a:xfrm>
            <a:custGeom>
              <a:rect b="b" l="l" r="r" t="t"/>
              <a:pathLst>
                <a:path extrusionOk="0" h="5051" w="8324">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4329553" y="3513789"/>
              <a:ext cx="1256375" cy="1196855"/>
            </a:xfrm>
            <a:custGeom>
              <a:rect b="b" l="l" r="r" t="t"/>
              <a:pathLst>
                <a:path extrusionOk="0" h="17722" w="18604">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5113532" y="4655893"/>
              <a:ext cx="373657" cy="343483"/>
            </a:xfrm>
            <a:custGeom>
              <a:rect b="b" l="l" r="r" t="t"/>
              <a:pathLst>
                <a:path extrusionOk="0" h="5086" w="5533">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4043218" y="2453263"/>
              <a:ext cx="257839" cy="1542770"/>
            </a:xfrm>
            <a:custGeom>
              <a:rect b="b" l="l" r="r" t="t"/>
              <a:pathLst>
                <a:path extrusionOk="0" h="22844" w="3818">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4190032" y="3901289"/>
              <a:ext cx="932489" cy="238263"/>
            </a:xfrm>
            <a:custGeom>
              <a:rect b="b" l="l" r="r" t="t"/>
              <a:pathLst>
                <a:path extrusionOk="0" h="3528" w="13808">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4991164" y="2206906"/>
              <a:ext cx="347590" cy="514009"/>
            </a:xfrm>
            <a:custGeom>
              <a:rect b="b" l="l" r="r" t="t"/>
              <a:pathLst>
                <a:path extrusionOk="0" h="7611" w="5147">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4847591" y="2210147"/>
              <a:ext cx="439772" cy="505905"/>
            </a:xfrm>
            <a:custGeom>
              <a:rect b="b" l="l" r="r" t="t"/>
              <a:pathLst>
                <a:path extrusionOk="0" h="7491" w="6512">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4975632" y="2512827"/>
              <a:ext cx="66992" cy="71857"/>
            </a:xfrm>
            <a:custGeom>
              <a:rect b="b" l="l" r="r" t="t"/>
              <a:pathLst>
                <a:path extrusionOk="0" h="1064" w="992">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4350758" y="2452453"/>
              <a:ext cx="722057" cy="1113652"/>
            </a:xfrm>
            <a:custGeom>
              <a:rect b="b" l="l" r="r" t="t"/>
              <a:pathLst>
                <a:path extrusionOk="0" h="16490" w="10692">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4280593" y="3512978"/>
              <a:ext cx="740832" cy="137906"/>
            </a:xfrm>
            <a:custGeom>
              <a:rect b="b" l="l" r="r" t="t"/>
              <a:pathLst>
                <a:path extrusionOk="0" h="2042" w="1097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4360551" y="3601918"/>
              <a:ext cx="293766" cy="371240"/>
            </a:xfrm>
            <a:custGeom>
              <a:rect b="b" l="l" r="r" t="t"/>
              <a:pathLst>
                <a:path extrusionOk="0" h="5497" w="435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4806802" y="2637626"/>
              <a:ext cx="1008328" cy="697637"/>
            </a:xfrm>
            <a:custGeom>
              <a:rect b="b" l="l" r="r" t="t"/>
              <a:pathLst>
                <a:path extrusionOk="0" h="10330" w="14931">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5059641" y="3314771"/>
              <a:ext cx="1630842" cy="103666"/>
            </a:xfrm>
            <a:custGeom>
              <a:rect b="b" l="l" r="r" t="t"/>
              <a:pathLst>
                <a:path extrusionOk="0" h="1535" w="24149">
                  <a:moveTo>
                    <a:pt x="1" y="0"/>
                  </a:moveTo>
                  <a:lnTo>
                    <a:pt x="1" y="1534"/>
                  </a:lnTo>
                  <a:lnTo>
                    <a:pt x="24149" y="1534"/>
                  </a:lnTo>
                  <a:lnTo>
                    <a:pt x="241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4690917" y="2133498"/>
              <a:ext cx="607860" cy="454443"/>
            </a:xfrm>
            <a:custGeom>
              <a:rect b="b" l="l" r="r" t="t"/>
              <a:pathLst>
                <a:path extrusionOk="0" h="6729" w="9001">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3113506" y="3444851"/>
              <a:ext cx="665803" cy="822441"/>
            </a:xfrm>
            <a:custGeom>
              <a:rect b="b" l="l" r="r" t="t"/>
              <a:pathLst>
                <a:path extrusionOk="0" h="12178" w="9859">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3023824" y="4025696"/>
              <a:ext cx="845980" cy="753893"/>
            </a:xfrm>
            <a:custGeom>
              <a:rect b="b" l="l" r="r" t="t"/>
              <a:pathLst>
                <a:path extrusionOk="0" h="11163" w="12527">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3361551" y="4273674"/>
              <a:ext cx="170520" cy="170593"/>
            </a:xfrm>
            <a:custGeom>
              <a:rect b="b" l="l" r="r" t="t"/>
              <a:pathLst>
                <a:path extrusionOk="0" h="2526" w="2525">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3419426" y="4397731"/>
              <a:ext cx="53958" cy="152562"/>
            </a:xfrm>
            <a:custGeom>
              <a:rect b="b" l="l" r="r" t="t"/>
              <a:pathLst>
                <a:path extrusionOk="0" h="2259" w="799">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0" name="Google Shape;1060;p36"/>
          <p:cNvSpPr/>
          <p:nvPr/>
        </p:nvSpPr>
        <p:spPr>
          <a:xfrm>
            <a:off x="7661692" y="412650"/>
            <a:ext cx="79210" cy="556615"/>
          </a:xfrm>
          <a:custGeom>
            <a:rect b="b" l="l" r="r" t="t"/>
            <a:pathLst>
              <a:path extrusionOk="0" h="10112" w="1439">
                <a:moveTo>
                  <a:pt x="822" y="303"/>
                </a:moveTo>
                <a:lnTo>
                  <a:pt x="907" y="327"/>
                </a:lnTo>
                <a:lnTo>
                  <a:pt x="967" y="363"/>
                </a:lnTo>
                <a:lnTo>
                  <a:pt x="1028" y="411"/>
                </a:lnTo>
                <a:lnTo>
                  <a:pt x="1076" y="472"/>
                </a:lnTo>
                <a:lnTo>
                  <a:pt x="1112" y="532"/>
                </a:lnTo>
                <a:lnTo>
                  <a:pt x="1136" y="605"/>
                </a:lnTo>
                <a:lnTo>
                  <a:pt x="1136" y="689"/>
                </a:lnTo>
                <a:lnTo>
                  <a:pt x="1136" y="762"/>
                </a:lnTo>
                <a:lnTo>
                  <a:pt x="1112" y="834"/>
                </a:lnTo>
                <a:lnTo>
                  <a:pt x="1076" y="907"/>
                </a:lnTo>
                <a:lnTo>
                  <a:pt x="1028" y="967"/>
                </a:lnTo>
                <a:lnTo>
                  <a:pt x="967" y="1015"/>
                </a:lnTo>
                <a:lnTo>
                  <a:pt x="907" y="1052"/>
                </a:lnTo>
                <a:lnTo>
                  <a:pt x="822" y="1076"/>
                </a:lnTo>
                <a:lnTo>
                  <a:pt x="665" y="1076"/>
                </a:lnTo>
                <a:lnTo>
                  <a:pt x="593" y="1052"/>
                </a:lnTo>
                <a:lnTo>
                  <a:pt x="532" y="1015"/>
                </a:lnTo>
                <a:lnTo>
                  <a:pt x="472" y="967"/>
                </a:lnTo>
                <a:lnTo>
                  <a:pt x="424" y="907"/>
                </a:lnTo>
                <a:lnTo>
                  <a:pt x="387" y="834"/>
                </a:lnTo>
                <a:lnTo>
                  <a:pt x="363" y="762"/>
                </a:lnTo>
                <a:lnTo>
                  <a:pt x="363" y="689"/>
                </a:lnTo>
                <a:lnTo>
                  <a:pt x="363" y="605"/>
                </a:lnTo>
                <a:lnTo>
                  <a:pt x="387" y="532"/>
                </a:lnTo>
                <a:lnTo>
                  <a:pt x="424" y="472"/>
                </a:lnTo>
                <a:lnTo>
                  <a:pt x="472" y="411"/>
                </a:lnTo>
                <a:lnTo>
                  <a:pt x="532" y="363"/>
                </a:lnTo>
                <a:lnTo>
                  <a:pt x="593" y="327"/>
                </a:lnTo>
                <a:lnTo>
                  <a:pt x="665" y="303"/>
                </a:lnTo>
                <a:close/>
                <a:moveTo>
                  <a:pt x="750" y="1"/>
                </a:moveTo>
                <a:lnTo>
                  <a:pt x="605" y="13"/>
                </a:lnTo>
                <a:lnTo>
                  <a:pt x="484" y="49"/>
                </a:lnTo>
                <a:lnTo>
                  <a:pt x="363" y="109"/>
                </a:lnTo>
                <a:lnTo>
                  <a:pt x="254" y="194"/>
                </a:lnTo>
                <a:lnTo>
                  <a:pt x="170" y="303"/>
                </a:lnTo>
                <a:lnTo>
                  <a:pt x="109" y="423"/>
                </a:lnTo>
                <a:lnTo>
                  <a:pt x="73" y="544"/>
                </a:lnTo>
                <a:lnTo>
                  <a:pt x="61" y="689"/>
                </a:lnTo>
                <a:lnTo>
                  <a:pt x="61" y="798"/>
                </a:lnTo>
                <a:lnTo>
                  <a:pt x="97" y="907"/>
                </a:lnTo>
                <a:lnTo>
                  <a:pt x="134" y="1015"/>
                </a:lnTo>
                <a:lnTo>
                  <a:pt x="194" y="1100"/>
                </a:lnTo>
                <a:lnTo>
                  <a:pt x="266" y="1184"/>
                </a:lnTo>
                <a:lnTo>
                  <a:pt x="351" y="1257"/>
                </a:lnTo>
                <a:lnTo>
                  <a:pt x="448" y="1305"/>
                </a:lnTo>
                <a:lnTo>
                  <a:pt x="556" y="1354"/>
                </a:lnTo>
                <a:lnTo>
                  <a:pt x="556" y="8505"/>
                </a:lnTo>
                <a:lnTo>
                  <a:pt x="544" y="8662"/>
                </a:lnTo>
                <a:lnTo>
                  <a:pt x="520" y="8831"/>
                </a:lnTo>
                <a:lnTo>
                  <a:pt x="484" y="9024"/>
                </a:lnTo>
                <a:lnTo>
                  <a:pt x="411" y="9242"/>
                </a:lnTo>
                <a:lnTo>
                  <a:pt x="375" y="9363"/>
                </a:lnTo>
                <a:lnTo>
                  <a:pt x="315" y="9471"/>
                </a:lnTo>
                <a:lnTo>
                  <a:pt x="254" y="9592"/>
                </a:lnTo>
                <a:lnTo>
                  <a:pt x="182" y="9701"/>
                </a:lnTo>
                <a:lnTo>
                  <a:pt x="97" y="9822"/>
                </a:lnTo>
                <a:lnTo>
                  <a:pt x="1" y="9930"/>
                </a:lnTo>
                <a:lnTo>
                  <a:pt x="363" y="10111"/>
                </a:lnTo>
                <a:lnTo>
                  <a:pt x="460" y="9979"/>
                </a:lnTo>
                <a:lnTo>
                  <a:pt x="544" y="9846"/>
                </a:lnTo>
                <a:lnTo>
                  <a:pt x="629" y="9713"/>
                </a:lnTo>
                <a:lnTo>
                  <a:pt x="689" y="9568"/>
                </a:lnTo>
                <a:lnTo>
                  <a:pt x="750" y="9435"/>
                </a:lnTo>
                <a:lnTo>
                  <a:pt x="798" y="9302"/>
                </a:lnTo>
                <a:lnTo>
                  <a:pt x="870" y="9048"/>
                </a:lnTo>
                <a:lnTo>
                  <a:pt x="907" y="8831"/>
                </a:lnTo>
                <a:lnTo>
                  <a:pt x="931" y="8662"/>
                </a:lnTo>
                <a:lnTo>
                  <a:pt x="943" y="8505"/>
                </a:lnTo>
                <a:lnTo>
                  <a:pt x="943" y="1354"/>
                </a:lnTo>
                <a:lnTo>
                  <a:pt x="1052" y="1305"/>
                </a:lnTo>
                <a:lnTo>
                  <a:pt x="1148" y="1257"/>
                </a:lnTo>
                <a:lnTo>
                  <a:pt x="1233" y="1184"/>
                </a:lnTo>
                <a:lnTo>
                  <a:pt x="1305" y="1100"/>
                </a:lnTo>
                <a:lnTo>
                  <a:pt x="1366" y="1015"/>
                </a:lnTo>
                <a:lnTo>
                  <a:pt x="1402" y="907"/>
                </a:lnTo>
                <a:lnTo>
                  <a:pt x="1438" y="798"/>
                </a:lnTo>
                <a:lnTo>
                  <a:pt x="1438" y="689"/>
                </a:lnTo>
                <a:lnTo>
                  <a:pt x="1426" y="544"/>
                </a:lnTo>
                <a:lnTo>
                  <a:pt x="1390" y="423"/>
                </a:lnTo>
                <a:lnTo>
                  <a:pt x="1330" y="303"/>
                </a:lnTo>
                <a:lnTo>
                  <a:pt x="1245" y="194"/>
                </a:lnTo>
                <a:lnTo>
                  <a:pt x="1136" y="109"/>
                </a:lnTo>
                <a:lnTo>
                  <a:pt x="1015" y="49"/>
                </a:lnTo>
                <a:lnTo>
                  <a:pt x="895" y="13"/>
                </a:lnTo>
                <a:lnTo>
                  <a:pt x="7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7048696" y="933283"/>
            <a:ext cx="1139707" cy="708209"/>
          </a:xfrm>
          <a:custGeom>
            <a:rect b="b" l="l" r="r" t="t"/>
            <a:pathLst>
              <a:path extrusionOk="0" h="12866" w="20705">
                <a:moveTo>
                  <a:pt x="1075" y="0"/>
                </a:moveTo>
                <a:lnTo>
                  <a:pt x="966" y="12"/>
                </a:lnTo>
                <a:lnTo>
                  <a:pt x="858" y="24"/>
                </a:lnTo>
                <a:lnTo>
                  <a:pt x="761" y="48"/>
                </a:lnTo>
                <a:lnTo>
                  <a:pt x="664" y="85"/>
                </a:lnTo>
                <a:lnTo>
                  <a:pt x="568" y="133"/>
                </a:lnTo>
                <a:lnTo>
                  <a:pt x="483" y="181"/>
                </a:lnTo>
                <a:lnTo>
                  <a:pt x="399" y="254"/>
                </a:lnTo>
                <a:lnTo>
                  <a:pt x="326" y="314"/>
                </a:lnTo>
                <a:lnTo>
                  <a:pt x="254" y="399"/>
                </a:lnTo>
                <a:lnTo>
                  <a:pt x="193" y="471"/>
                </a:lnTo>
                <a:lnTo>
                  <a:pt x="133" y="568"/>
                </a:lnTo>
                <a:lnTo>
                  <a:pt x="97" y="652"/>
                </a:lnTo>
                <a:lnTo>
                  <a:pt x="60" y="761"/>
                </a:lnTo>
                <a:lnTo>
                  <a:pt x="24" y="858"/>
                </a:lnTo>
                <a:lnTo>
                  <a:pt x="12" y="967"/>
                </a:lnTo>
                <a:lnTo>
                  <a:pt x="12" y="1075"/>
                </a:lnTo>
                <a:lnTo>
                  <a:pt x="0" y="11778"/>
                </a:lnTo>
                <a:lnTo>
                  <a:pt x="0" y="11887"/>
                </a:lnTo>
                <a:lnTo>
                  <a:pt x="24" y="11995"/>
                </a:lnTo>
                <a:lnTo>
                  <a:pt x="48" y="12092"/>
                </a:lnTo>
                <a:lnTo>
                  <a:pt x="85" y="12189"/>
                </a:lnTo>
                <a:lnTo>
                  <a:pt x="133" y="12285"/>
                </a:lnTo>
                <a:lnTo>
                  <a:pt x="181" y="12370"/>
                </a:lnTo>
                <a:lnTo>
                  <a:pt x="242" y="12455"/>
                </a:lnTo>
                <a:lnTo>
                  <a:pt x="314" y="12539"/>
                </a:lnTo>
                <a:lnTo>
                  <a:pt x="387" y="12599"/>
                </a:lnTo>
                <a:lnTo>
                  <a:pt x="471" y="12660"/>
                </a:lnTo>
                <a:lnTo>
                  <a:pt x="556" y="12720"/>
                </a:lnTo>
                <a:lnTo>
                  <a:pt x="652" y="12769"/>
                </a:lnTo>
                <a:lnTo>
                  <a:pt x="749" y="12805"/>
                </a:lnTo>
                <a:lnTo>
                  <a:pt x="858" y="12829"/>
                </a:lnTo>
                <a:lnTo>
                  <a:pt x="954" y="12841"/>
                </a:lnTo>
                <a:lnTo>
                  <a:pt x="1063" y="12853"/>
                </a:lnTo>
                <a:lnTo>
                  <a:pt x="19618" y="12865"/>
                </a:lnTo>
                <a:lnTo>
                  <a:pt x="19727" y="12853"/>
                </a:lnTo>
                <a:lnTo>
                  <a:pt x="19835" y="12841"/>
                </a:lnTo>
                <a:lnTo>
                  <a:pt x="19944" y="12817"/>
                </a:lnTo>
                <a:lnTo>
                  <a:pt x="20041" y="12781"/>
                </a:lnTo>
                <a:lnTo>
                  <a:pt x="20125" y="12732"/>
                </a:lnTo>
                <a:lnTo>
                  <a:pt x="20222" y="12684"/>
                </a:lnTo>
                <a:lnTo>
                  <a:pt x="20306" y="12612"/>
                </a:lnTo>
                <a:lnTo>
                  <a:pt x="20379" y="12551"/>
                </a:lnTo>
                <a:lnTo>
                  <a:pt x="20451" y="12467"/>
                </a:lnTo>
                <a:lnTo>
                  <a:pt x="20512" y="12394"/>
                </a:lnTo>
                <a:lnTo>
                  <a:pt x="20560" y="12297"/>
                </a:lnTo>
                <a:lnTo>
                  <a:pt x="20608" y="12213"/>
                </a:lnTo>
                <a:lnTo>
                  <a:pt x="20645" y="12104"/>
                </a:lnTo>
                <a:lnTo>
                  <a:pt x="20669" y="12008"/>
                </a:lnTo>
                <a:lnTo>
                  <a:pt x="20681" y="11899"/>
                </a:lnTo>
                <a:lnTo>
                  <a:pt x="20693" y="11790"/>
                </a:lnTo>
                <a:lnTo>
                  <a:pt x="20705" y="1087"/>
                </a:lnTo>
                <a:lnTo>
                  <a:pt x="20693" y="979"/>
                </a:lnTo>
                <a:lnTo>
                  <a:pt x="20681" y="870"/>
                </a:lnTo>
                <a:lnTo>
                  <a:pt x="20657" y="773"/>
                </a:lnTo>
                <a:lnTo>
                  <a:pt x="20620" y="677"/>
                </a:lnTo>
                <a:lnTo>
                  <a:pt x="20572" y="580"/>
                </a:lnTo>
                <a:lnTo>
                  <a:pt x="20512" y="495"/>
                </a:lnTo>
                <a:lnTo>
                  <a:pt x="20451" y="411"/>
                </a:lnTo>
                <a:lnTo>
                  <a:pt x="20391" y="326"/>
                </a:lnTo>
                <a:lnTo>
                  <a:pt x="20306" y="266"/>
                </a:lnTo>
                <a:lnTo>
                  <a:pt x="20234" y="206"/>
                </a:lnTo>
                <a:lnTo>
                  <a:pt x="20137" y="145"/>
                </a:lnTo>
                <a:lnTo>
                  <a:pt x="20041" y="97"/>
                </a:lnTo>
                <a:lnTo>
                  <a:pt x="19944" y="61"/>
                </a:lnTo>
                <a:lnTo>
                  <a:pt x="19847" y="36"/>
                </a:lnTo>
                <a:lnTo>
                  <a:pt x="19739" y="24"/>
                </a:lnTo>
                <a:lnTo>
                  <a:pt x="19630" y="12"/>
                </a:lnTo>
                <a:lnTo>
                  <a:pt x="13880" y="12"/>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7825274" y="1049639"/>
            <a:ext cx="157649" cy="156933"/>
          </a:xfrm>
          <a:custGeom>
            <a:rect b="b" l="l" r="r" t="t"/>
            <a:pathLst>
              <a:path extrusionOk="0" h="2851" w="2864">
                <a:moveTo>
                  <a:pt x="1438" y="0"/>
                </a:moveTo>
                <a:lnTo>
                  <a:pt x="1293" y="12"/>
                </a:lnTo>
                <a:lnTo>
                  <a:pt x="1148" y="24"/>
                </a:lnTo>
                <a:lnTo>
                  <a:pt x="1015" y="61"/>
                </a:lnTo>
                <a:lnTo>
                  <a:pt x="882" y="109"/>
                </a:lnTo>
                <a:lnTo>
                  <a:pt x="749" y="169"/>
                </a:lnTo>
                <a:lnTo>
                  <a:pt x="641" y="242"/>
                </a:lnTo>
                <a:lnTo>
                  <a:pt x="532" y="326"/>
                </a:lnTo>
                <a:lnTo>
                  <a:pt x="423" y="423"/>
                </a:lnTo>
                <a:lnTo>
                  <a:pt x="327" y="520"/>
                </a:lnTo>
                <a:lnTo>
                  <a:pt x="254" y="628"/>
                </a:lnTo>
                <a:lnTo>
                  <a:pt x="182" y="749"/>
                </a:lnTo>
                <a:lnTo>
                  <a:pt x="121" y="870"/>
                </a:lnTo>
                <a:lnTo>
                  <a:pt x="73" y="1003"/>
                </a:lnTo>
                <a:lnTo>
                  <a:pt x="37" y="1136"/>
                </a:lnTo>
                <a:lnTo>
                  <a:pt x="12" y="1281"/>
                </a:lnTo>
                <a:lnTo>
                  <a:pt x="0" y="1426"/>
                </a:lnTo>
                <a:lnTo>
                  <a:pt x="12" y="1571"/>
                </a:lnTo>
                <a:lnTo>
                  <a:pt x="37" y="1715"/>
                </a:lnTo>
                <a:lnTo>
                  <a:pt x="73" y="1848"/>
                </a:lnTo>
                <a:lnTo>
                  <a:pt x="121" y="1981"/>
                </a:lnTo>
                <a:lnTo>
                  <a:pt x="182" y="2102"/>
                </a:lnTo>
                <a:lnTo>
                  <a:pt x="254" y="2223"/>
                </a:lnTo>
                <a:lnTo>
                  <a:pt x="327" y="2332"/>
                </a:lnTo>
                <a:lnTo>
                  <a:pt x="423" y="2440"/>
                </a:lnTo>
                <a:lnTo>
                  <a:pt x="520" y="2525"/>
                </a:lnTo>
                <a:lnTo>
                  <a:pt x="629" y="2609"/>
                </a:lnTo>
                <a:lnTo>
                  <a:pt x="749" y="2682"/>
                </a:lnTo>
                <a:lnTo>
                  <a:pt x="882" y="2742"/>
                </a:lnTo>
                <a:lnTo>
                  <a:pt x="1003" y="2791"/>
                </a:lnTo>
                <a:lnTo>
                  <a:pt x="1148" y="2827"/>
                </a:lnTo>
                <a:lnTo>
                  <a:pt x="1281" y="2851"/>
                </a:lnTo>
                <a:lnTo>
                  <a:pt x="1583" y="2851"/>
                </a:lnTo>
                <a:lnTo>
                  <a:pt x="1716" y="2827"/>
                </a:lnTo>
                <a:lnTo>
                  <a:pt x="1861" y="2791"/>
                </a:lnTo>
                <a:lnTo>
                  <a:pt x="1994" y="2742"/>
                </a:lnTo>
                <a:lnTo>
                  <a:pt x="2114" y="2682"/>
                </a:lnTo>
                <a:lnTo>
                  <a:pt x="2235" y="2609"/>
                </a:lnTo>
                <a:lnTo>
                  <a:pt x="2344" y="2525"/>
                </a:lnTo>
                <a:lnTo>
                  <a:pt x="2441" y="2440"/>
                </a:lnTo>
                <a:lnTo>
                  <a:pt x="2537" y="2332"/>
                </a:lnTo>
                <a:lnTo>
                  <a:pt x="2622" y="2223"/>
                </a:lnTo>
                <a:lnTo>
                  <a:pt x="2682" y="2114"/>
                </a:lnTo>
                <a:lnTo>
                  <a:pt x="2743" y="1981"/>
                </a:lnTo>
                <a:lnTo>
                  <a:pt x="2791" y="1848"/>
                </a:lnTo>
                <a:lnTo>
                  <a:pt x="2827" y="1715"/>
                </a:lnTo>
                <a:lnTo>
                  <a:pt x="2851" y="1571"/>
                </a:lnTo>
                <a:lnTo>
                  <a:pt x="2863" y="1426"/>
                </a:lnTo>
                <a:lnTo>
                  <a:pt x="2851" y="1281"/>
                </a:lnTo>
                <a:lnTo>
                  <a:pt x="2827" y="1136"/>
                </a:lnTo>
                <a:lnTo>
                  <a:pt x="2791" y="1003"/>
                </a:lnTo>
                <a:lnTo>
                  <a:pt x="2743" y="870"/>
                </a:lnTo>
                <a:lnTo>
                  <a:pt x="2694" y="749"/>
                </a:lnTo>
                <a:lnTo>
                  <a:pt x="2622" y="628"/>
                </a:lnTo>
                <a:lnTo>
                  <a:pt x="2537" y="520"/>
                </a:lnTo>
                <a:lnTo>
                  <a:pt x="2441" y="423"/>
                </a:lnTo>
                <a:lnTo>
                  <a:pt x="2344" y="326"/>
                </a:lnTo>
                <a:lnTo>
                  <a:pt x="2235" y="242"/>
                </a:lnTo>
                <a:lnTo>
                  <a:pt x="2114" y="169"/>
                </a:lnTo>
                <a:lnTo>
                  <a:pt x="1994" y="109"/>
                </a:lnTo>
                <a:lnTo>
                  <a:pt x="1861" y="61"/>
                </a:lnTo>
                <a:lnTo>
                  <a:pt x="1716" y="24"/>
                </a:lnTo>
                <a:lnTo>
                  <a:pt x="1583" y="12"/>
                </a:lnTo>
                <a:lnTo>
                  <a:pt x="1438"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7952255" y="1049639"/>
            <a:ext cx="156988" cy="156933"/>
          </a:xfrm>
          <a:custGeom>
            <a:rect b="b" l="l" r="r" t="t"/>
            <a:pathLst>
              <a:path extrusionOk="0" h="2851" w="2852">
                <a:moveTo>
                  <a:pt x="1426" y="0"/>
                </a:moveTo>
                <a:lnTo>
                  <a:pt x="1281" y="12"/>
                </a:lnTo>
                <a:lnTo>
                  <a:pt x="1136" y="36"/>
                </a:lnTo>
                <a:lnTo>
                  <a:pt x="1003" y="61"/>
                </a:lnTo>
                <a:lnTo>
                  <a:pt x="870" y="109"/>
                </a:lnTo>
                <a:lnTo>
                  <a:pt x="750" y="169"/>
                </a:lnTo>
                <a:lnTo>
                  <a:pt x="629" y="242"/>
                </a:lnTo>
                <a:lnTo>
                  <a:pt x="520" y="326"/>
                </a:lnTo>
                <a:lnTo>
                  <a:pt x="423" y="423"/>
                </a:lnTo>
                <a:lnTo>
                  <a:pt x="327" y="520"/>
                </a:lnTo>
                <a:lnTo>
                  <a:pt x="242" y="628"/>
                </a:lnTo>
                <a:lnTo>
                  <a:pt x="170" y="749"/>
                </a:lnTo>
                <a:lnTo>
                  <a:pt x="109" y="870"/>
                </a:lnTo>
                <a:lnTo>
                  <a:pt x="61" y="1003"/>
                </a:lnTo>
                <a:lnTo>
                  <a:pt x="25" y="1136"/>
                </a:lnTo>
                <a:lnTo>
                  <a:pt x="13" y="1281"/>
                </a:lnTo>
                <a:lnTo>
                  <a:pt x="1" y="1426"/>
                </a:lnTo>
                <a:lnTo>
                  <a:pt x="13" y="1571"/>
                </a:lnTo>
                <a:lnTo>
                  <a:pt x="25" y="1715"/>
                </a:lnTo>
                <a:lnTo>
                  <a:pt x="61" y="1848"/>
                </a:lnTo>
                <a:lnTo>
                  <a:pt x="109" y="1981"/>
                </a:lnTo>
                <a:lnTo>
                  <a:pt x="170" y="2114"/>
                </a:lnTo>
                <a:lnTo>
                  <a:pt x="242" y="2223"/>
                </a:lnTo>
                <a:lnTo>
                  <a:pt x="327" y="2332"/>
                </a:lnTo>
                <a:lnTo>
                  <a:pt x="423" y="2440"/>
                </a:lnTo>
                <a:lnTo>
                  <a:pt x="520" y="2525"/>
                </a:lnTo>
                <a:lnTo>
                  <a:pt x="629" y="2609"/>
                </a:lnTo>
                <a:lnTo>
                  <a:pt x="750" y="2682"/>
                </a:lnTo>
                <a:lnTo>
                  <a:pt x="870" y="2742"/>
                </a:lnTo>
                <a:lnTo>
                  <a:pt x="1003" y="2791"/>
                </a:lnTo>
                <a:lnTo>
                  <a:pt x="1136" y="2827"/>
                </a:lnTo>
                <a:lnTo>
                  <a:pt x="1281" y="2851"/>
                </a:lnTo>
                <a:lnTo>
                  <a:pt x="1571" y="2851"/>
                </a:lnTo>
                <a:lnTo>
                  <a:pt x="1716" y="2827"/>
                </a:lnTo>
                <a:lnTo>
                  <a:pt x="1849" y="2791"/>
                </a:lnTo>
                <a:lnTo>
                  <a:pt x="1982" y="2742"/>
                </a:lnTo>
                <a:lnTo>
                  <a:pt x="2103" y="2682"/>
                </a:lnTo>
                <a:lnTo>
                  <a:pt x="2223" y="2609"/>
                </a:lnTo>
                <a:lnTo>
                  <a:pt x="2332" y="2537"/>
                </a:lnTo>
                <a:lnTo>
                  <a:pt x="2441" y="2440"/>
                </a:lnTo>
                <a:lnTo>
                  <a:pt x="2525" y="2344"/>
                </a:lnTo>
                <a:lnTo>
                  <a:pt x="2610" y="2223"/>
                </a:lnTo>
                <a:lnTo>
                  <a:pt x="2682" y="2114"/>
                </a:lnTo>
                <a:lnTo>
                  <a:pt x="2743" y="1981"/>
                </a:lnTo>
                <a:lnTo>
                  <a:pt x="2791" y="1860"/>
                </a:lnTo>
                <a:lnTo>
                  <a:pt x="2827" y="1715"/>
                </a:lnTo>
                <a:lnTo>
                  <a:pt x="2852" y="1571"/>
                </a:lnTo>
                <a:lnTo>
                  <a:pt x="2852" y="1426"/>
                </a:lnTo>
                <a:lnTo>
                  <a:pt x="2852" y="1281"/>
                </a:lnTo>
                <a:lnTo>
                  <a:pt x="2827" y="1148"/>
                </a:lnTo>
                <a:lnTo>
                  <a:pt x="2791" y="1003"/>
                </a:lnTo>
                <a:lnTo>
                  <a:pt x="2743" y="870"/>
                </a:lnTo>
                <a:lnTo>
                  <a:pt x="2682" y="749"/>
                </a:lnTo>
                <a:lnTo>
                  <a:pt x="2610" y="628"/>
                </a:lnTo>
                <a:lnTo>
                  <a:pt x="2525" y="520"/>
                </a:lnTo>
                <a:lnTo>
                  <a:pt x="2441" y="423"/>
                </a:lnTo>
                <a:lnTo>
                  <a:pt x="2332" y="326"/>
                </a:lnTo>
                <a:lnTo>
                  <a:pt x="2223" y="242"/>
                </a:lnTo>
                <a:lnTo>
                  <a:pt x="2103" y="169"/>
                </a:lnTo>
                <a:lnTo>
                  <a:pt x="1982" y="121"/>
                </a:lnTo>
                <a:lnTo>
                  <a:pt x="1849" y="73"/>
                </a:lnTo>
                <a:lnTo>
                  <a:pt x="1716" y="36"/>
                </a:lnTo>
                <a:lnTo>
                  <a:pt x="1571" y="12"/>
                </a:lnTo>
                <a:lnTo>
                  <a:pt x="14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7166374" y="1310919"/>
            <a:ext cx="333848" cy="39963"/>
          </a:xfrm>
          <a:custGeom>
            <a:rect b="b" l="l" r="r" t="t"/>
            <a:pathLst>
              <a:path extrusionOk="0" h="726" w="6065">
                <a:moveTo>
                  <a:pt x="363" y="1"/>
                </a:moveTo>
                <a:lnTo>
                  <a:pt x="290" y="13"/>
                </a:lnTo>
                <a:lnTo>
                  <a:pt x="218" y="37"/>
                </a:lnTo>
                <a:lnTo>
                  <a:pt x="157" y="73"/>
                </a:lnTo>
                <a:lnTo>
                  <a:pt x="109" y="109"/>
                </a:lnTo>
                <a:lnTo>
                  <a:pt x="61" y="158"/>
                </a:lnTo>
                <a:lnTo>
                  <a:pt x="36" y="230"/>
                </a:lnTo>
                <a:lnTo>
                  <a:pt x="12" y="290"/>
                </a:lnTo>
                <a:lnTo>
                  <a:pt x="0" y="363"/>
                </a:lnTo>
                <a:lnTo>
                  <a:pt x="12" y="435"/>
                </a:lnTo>
                <a:lnTo>
                  <a:pt x="36" y="508"/>
                </a:lnTo>
                <a:lnTo>
                  <a:pt x="61" y="568"/>
                </a:lnTo>
                <a:lnTo>
                  <a:pt x="109" y="617"/>
                </a:lnTo>
                <a:lnTo>
                  <a:pt x="157" y="665"/>
                </a:lnTo>
                <a:lnTo>
                  <a:pt x="218" y="689"/>
                </a:lnTo>
                <a:lnTo>
                  <a:pt x="290" y="713"/>
                </a:lnTo>
                <a:lnTo>
                  <a:pt x="363" y="725"/>
                </a:lnTo>
                <a:lnTo>
                  <a:pt x="5714" y="725"/>
                </a:lnTo>
                <a:lnTo>
                  <a:pt x="5786" y="713"/>
                </a:lnTo>
                <a:lnTo>
                  <a:pt x="5847" y="701"/>
                </a:lnTo>
                <a:lnTo>
                  <a:pt x="5907" y="665"/>
                </a:lnTo>
                <a:lnTo>
                  <a:pt x="5968" y="617"/>
                </a:lnTo>
                <a:lnTo>
                  <a:pt x="6004" y="568"/>
                </a:lnTo>
                <a:lnTo>
                  <a:pt x="6040" y="508"/>
                </a:lnTo>
                <a:lnTo>
                  <a:pt x="6064" y="435"/>
                </a:lnTo>
                <a:lnTo>
                  <a:pt x="6064" y="363"/>
                </a:lnTo>
                <a:lnTo>
                  <a:pt x="6064" y="290"/>
                </a:lnTo>
                <a:lnTo>
                  <a:pt x="6040" y="230"/>
                </a:lnTo>
                <a:lnTo>
                  <a:pt x="6004" y="170"/>
                </a:lnTo>
                <a:lnTo>
                  <a:pt x="5968" y="109"/>
                </a:lnTo>
                <a:lnTo>
                  <a:pt x="5907" y="73"/>
                </a:lnTo>
                <a:lnTo>
                  <a:pt x="5847" y="37"/>
                </a:lnTo>
                <a:lnTo>
                  <a:pt x="5786" y="13"/>
                </a:lnTo>
                <a:lnTo>
                  <a:pt x="5714" y="13"/>
                </a:lnTo>
                <a:lnTo>
                  <a:pt x="363" y="1"/>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7736162" y="1409992"/>
            <a:ext cx="333848" cy="39302"/>
          </a:xfrm>
          <a:custGeom>
            <a:rect b="b" l="l" r="r" t="t"/>
            <a:pathLst>
              <a:path extrusionOk="0" h="714" w="6065">
                <a:moveTo>
                  <a:pt x="279" y="0"/>
                </a:moveTo>
                <a:lnTo>
                  <a:pt x="218" y="25"/>
                </a:lnTo>
                <a:lnTo>
                  <a:pt x="158" y="61"/>
                </a:lnTo>
                <a:lnTo>
                  <a:pt x="97" y="97"/>
                </a:lnTo>
                <a:lnTo>
                  <a:pt x="61" y="157"/>
                </a:lnTo>
                <a:lnTo>
                  <a:pt x="25" y="218"/>
                </a:lnTo>
                <a:lnTo>
                  <a:pt x="1" y="278"/>
                </a:lnTo>
                <a:lnTo>
                  <a:pt x="1" y="351"/>
                </a:lnTo>
                <a:lnTo>
                  <a:pt x="1" y="423"/>
                </a:lnTo>
                <a:lnTo>
                  <a:pt x="25" y="496"/>
                </a:lnTo>
                <a:lnTo>
                  <a:pt x="61" y="556"/>
                </a:lnTo>
                <a:lnTo>
                  <a:pt x="97" y="604"/>
                </a:lnTo>
                <a:lnTo>
                  <a:pt x="158" y="653"/>
                </a:lnTo>
                <a:lnTo>
                  <a:pt x="218" y="689"/>
                </a:lnTo>
                <a:lnTo>
                  <a:pt x="279" y="701"/>
                </a:lnTo>
                <a:lnTo>
                  <a:pt x="351" y="713"/>
                </a:lnTo>
                <a:lnTo>
                  <a:pt x="5775" y="713"/>
                </a:lnTo>
                <a:lnTo>
                  <a:pt x="5847" y="689"/>
                </a:lnTo>
                <a:lnTo>
                  <a:pt x="5908" y="653"/>
                </a:lnTo>
                <a:lnTo>
                  <a:pt x="5956" y="617"/>
                </a:lnTo>
                <a:lnTo>
                  <a:pt x="6004" y="556"/>
                </a:lnTo>
                <a:lnTo>
                  <a:pt x="6041" y="496"/>
                </a:lnTo>
                <a:lnTo>
                  <a:pt x="6053" y="435"/>
                </a:lnTo>
                <a:lnTo>
                  <a:pt x="6065" y="363"/>
                </a:lnTo>
                <a:lnTo>
                  <a:pt x="6053" y="290"/>
                </a:lnTo>
                <a:lnTo>
                  <a:pt x="6041" y="218"/>
                </a:lnTo>
                <a:lnTo>
                  <a:pt x="6004" y="157"/>
                </a:lnTo>
                <a:lnTo>
                  <a:pt x="5956" y="109"/>
                </a:lnTo>
                <a:lnTo>
                  <a:pt x="5908" y="61"/>
                </a:lnTo>
                <a:lnTo>
                  <a:pt x="5847" y="25"/>
                </a:lnTo>
                <a:lnTo>
                  <a:pt x="5775" y="13"/>
                </a:lnTo>
                <a:lnTo>
                  <a:pt x="5702"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7166374" y="1409332"/>
            <a:ext cx="510708" cy="39963"/>
          </a:xfrm>
          <a:custGeom>
            <a:rect b="b" l="l" r="r" t="t"/>
            <a:pathLst>
              <a:path extrusionOk="0" h="726" w="9278">
                <a:moveTo>
                  <a:pt x="363" y="0"/>
                </a:moveTo>
                <a:lnTo>
                  <a:pt x="290" y="12"/>
                </a:lnTo>
                <a:lnTo>
                  <a:pt x="218" y="25"/>
                </a:lnTo>
                <a:lnTo>
                  <a:pt x="157" y="61"/>
                </a:lnTo>
                <a:lnTo>
                  <a:pt x="109" y="109"/>
                </a:lnTo>
                <a:lnTo>
                  <a:pt x="61" y="157"/>
                </a:lnTo>
                <a:lnTo>
                  <a:pt x="36" y="218"/>
                </a:lnTo>
                <a:lnTo>
                  <a:pt x="12" y="290"/>
                </a:lnTo>
                <a:lnTo>
                  <a:pt x="0" y="363"/>
                </a:lnTo>
                <a:lnTo>
                  <a:pt x="12" y="435"/>
                </a:lnTo>
                <a:lnTo>
                  <a:pt x="36" y="496"/>
                </a:lnTo>
                <a:lnTo>
                  <a:pt x="61" y="556"/>
                </a:lnTo>
                <a:lnTo>
                  <a:pt x="109" y="616"/>
                </a:lnTo>
                <a:lnTo>
                  <a:pt x="157" y="653"/>
                </a:lnTo>
                <a:lnTo>
                  <a:pt x="218" y="689"/>
                </a:lnTo>
                <a:lnTo>
                  <a:pt x="290" y="713"/>
                </a:lnTo>
                <a:lnTo>
                  <a:pt x="363" y="713"/>
                </a:lnTo>
                <a:lnTo>
                  <a:pt x="8927" y="725"/>
                </a:lnTo>
                <a:lnTo>
                  <a:pt x="9000" y="713"/>
                </a:lnTo>
                <a:lnTo>
                  <a:pt x="9060" y="689"/>
                </a:lnTo>
                <a:lnTo>
                  <a:pt x="9121" y="665"/>
                </a:lnTo>
                <a:lnTo>
                  <a:pt x="9181" y="616"/>
                </a:lnTo>
                <a:lnTo>
                  <a:pt x="9217" y="568"/>
                </a:lnTo>
                <a:lnTo>
                  <a:pt x="9253" y="508"/>
                </a:lnTo>
                <a:lnTo>
                  <a:pt x="9278" y="435"/>
                </a:lnTo>
                <a:lnTo>
                  <a:pt x="9278" y="363"/>
                </a:lnTo>
                <a:lnTo>
                  <a:pt x="9278" y="290"/>
                </a:lnTo>
                <a:lnTo>
                  <a:pt x="9253" y="230"/>
                </a:lnTo>
                <a:lnTo>
                  <a:pt x="9217" y="169"/>
                </a:lnTo>
                <a:lnTo>
                  <a:pt x="9181" y="109"/>
                </a:lnTo>
                <a:lnTo>
                  <a:pt x="9121" y="73"/>
                </a:lnTo>
                <a:lnTo>
                  <a:pt x="9060" y="37"/>
                </a:lnTo>
                <a:lnTo>
                  <a:pt x="9000" y="12"/>
                </a:lnTo>
                <a:lnTo>
                  <a:pt x="8927" y="12"/>
                </a:lnTo>
                <a:lnTo>
                  <a:pt x="363"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7167035" y="1017055"/>
            <a:ext cx="255354" cy="235427"/>
          </a:xfrm>
          <a:custGeom>
            <a:rect b="b" l="l" r="r" t="t"/>
            <a:pathLst>
              <a:path extrusionOk="0" h="4277" w="4639">
                <a:moveTo>
                  <a:pt x="641" y="0"/>
                </a:moveTo>
                <a:lnTo>
                  <a:pt x="568" y="12"/>
                </a:lnTo>
                <a:lnTo>
                  <a:pt x="435" y="49"/>
                </a:lnTo>
                <a:lnTo>
                  <a:pt x="314" y="121"/>
                </a:lnTo>
                <a:lnTo>
                  <a:pt x="206" y="206"/>
                </a:lnTo>
                <a:lnTo>
                  <a:pt x="121" y="314"/>
                </a:lnTo>
                <a:lnTo>
                  <a:pt x="49" y="435"/>
                </a:lnTo>
                <a:lnTo>
                  <a:pt x="12" y="568"/>
                </a:lnTo>
                <a:lnTo>
                  <a:pt x="0" y="628"/>
                </a:lnTo>
                <a:lnTo>
                  <a:pt x="0" y="713"/>
                </a:lnTo>
                <a:lnTo>
                  <a:pt x="0" y="2138"/>
                </a:lnTo>
                <a:lnTo>
                  <a:pt x="0" y="3564"/>
                </a:lnTo>
                <a:lnTo>
                  <a:pt x="0" y="3636"/>
                </a:lnTo>
                <a:lnTo>
                  <a:pt x="12" y="3709"/>
                </a:lnTo>
                <a:lnTo>
                  <a:pt x="49" y="3842"/>
                </a:lnTo>
                <a:lnTo>
                  <a:pt x="121" y="3962"/>
                </a:lnTo>
                <a:lnTo>
                  <a:pt x="206" y="4071"/>
                </a:lnTo>
                <a:lnTo>
                  <a:pt x="314" y="4156"/>
                </a:lnTo>
                <a:lnTo>
                  <a:pt x="435" y="4216"/>
                </a:lnTo>
                <a:lnTo>
                  <a:pt x="568" y="4264"/>
                </a:lnTo>
                <a:lnTo>
                  <a:pt x="641" y="4276"/>
                </a:lnTo>
                <a:lnTo>
                  <a:pt x="3987" y="4276"/>
                </a:lnTo>
                <a:lnTo>
                  <a:pt x="4059" y="4264"/>
                </a:lnTo>
                <a:lnTo>
                  <a:pt x="4192" y="4216"/>
                </a:lnTo>
                <a:lnTo>
                  <a:pt x="4313" y="4156"/>
                </a:lnTo>
                <a:lnTo>
                  <a:pt x="4422" y="4071"/>
                </a:lnTo>
                <a:lnTo>
                  <a:pt x="4506" y="3962"/>
                </a:lnTo>
                <a:lnTo>
                  <a:pt x="4579" y="3842"/>
                </a:lnTo>
                <a:lnTo>
                  <a:pt x="4615" y="3709"/>
                </a:lnTo>
                <a:lnTo>
                  <a:pt x="4627" y="3636"/>
                </a:lnTo>
                <a:lnTo>
                  <a:pt x="4627" y="3564"/>
                </a:lnTo>
                <a:lnTo>
                  <a:pt x="4639" y="2138"/>
                </a:lnTo>
                <a:lnTo>
                  <a:pt x="4639" y="713"/>
                </a:lnTo>
                <a:lnTo>
                  <a:pt x="4627" y="640"/>
                </a:lnTo>
                <a:lnTo>
                  <a:pt x="4615" y="568"/>
                </a:lnTo>
                <a:lnTo>
                  <a:pt x="4579" y="435"/>
                </a:lnTo>
                <a:lnTo>
                  <a:pt x="4518" y="314"/>
                </a:lnTo>
                <a:lnTo>
                  <a:pt x="4422" y="206"/>
                </a:lnTo>
                <a:lnTo>
                  <a:pt x="4325" y="121"/>
                </a:lnTo>
                <a:lnTo>
                  <a:pt x="4204" y="49"/>
                </a:lnTo>
                <a:lnTo>
                  <a:pt x="4071" y="12"/>
                </a:lnTo>
                <a:lnTo>
                  <a:pt x="39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7534051" y="1539669"/>
            <a:ext cx="35944" cy="35944"/>
          </a:xfrm>
          <a:custGeom>
            <a:rect b="b" l="l" r="r" t="t"/>
            <a:pathLst>
              <a:path extrusionOk="0" h="653" w="653">
                <a:moveTo>
                  <a:pt x="254" y="0"/>
                </a:moveTo>
                <a:lnTo>
                  <a:pt x="194" y="24"/>
                </a:lnTo>
                <a:lnTo>
                  <a:pt x="145" y="48"/>
                </a:lnTo>
                <a:lnTo>
                  <a:pt x="97" y="97"/>
                </a:lnTo>
                <a:lnTo>
                  <a:pt x="49" y="145"/>
                </a:lnTo>
                <a:lnTo>
                  <a:pt x="25" y="193"/>
                </a:lnTo>
                <a:lnTo>
                  <a:pt x="0" y="254"/>
                </a:lnTo>
                <a:lnTo>
                  <a:pt x="0" y="326"/>
                </a:lnTo>
                <a:lnTo>
                  <a:pt x="0" y="387"/>
                </a:lnTo>
                <a:lnTo>
                  <a:pt x="25" y="447"/>
                </a:lnTo>
                <a:lnTo>
                  <a:pt x="49" y="507"/>
                </a:lnTo>
                <a:lnTo>
                  <a:pt x="97" y="556"/>
                </a:lnTo>
                <a:lnTo>
                  <a:pt x="145" y="592"/>
                </a:lnTo>
                <a:lnTo>
                  <a:pt x="194" y="616"/>
                </a:lnTo>
                <a:lnTo>
                  <a:pt x="254" y="640"/>
                </a:lnTo>
                <a:lnTo>
                  <a:pt x="327" y="652"/>
                </a:lnTo>
                <a:lnTo>
                  <a:pt x="387" y="640"/>
                </a:lnTo>
                <a:lnTo>
                  <a:pt x="447" y="628"/>
                </a:lnTo>
                <a:lnTo>
                  <a:pt x="508" y="592"/>
                </a:lnTo>
                <a:lnTo>
                  <a:pt x="556" y="556"/>
                </a:lnTo>
                <a:lnTo>
                  <a:pt x="592" y="507"/>
                </a:lnTo>
                <a:lnTo>
                  <a:pt x="629" y="447"/>
                </a:lnTo>
                <a:lnTo>
                  <a:pt x="641" y="387"/>
                </a:lnTo>
                <a:lnTo>
                  <a:pt x="653" y="326"/>
                </a:lnTo>
                <a:lnTo>
                  <a:pt x="641" y="254"/>
                </a:lnTo>
                <a:lnTo>
                  <a:pt x="629" y="193"/>
                </a:lnTo>
                <a:lnTo>
                  <a:pt x="592" y="145"/>
                </a:lnTo>
                <a:lnTo>
                  <a:pt x="556" y="97"/>
                </a:lnTo>
                <a:lnTo>
                  <a:pt x="508" y="48"/>
                </a:lnTo>
                <a:lnTo>
                  <a:pt x="447" y="24"/>
                </a:lnTo>
                <a:lnTo>
                  <a:pt x="38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7599880" y="1539669"/>
            <a:ext cx="35944" cy="35944"/>
          </a:xfrm>
          <a:custGeom>
            <a:rect b="b" l="l" r="r" t="t"/>
            <a:pathLst>
              <a:path extrusionOk="0" h="653" w="653">
                <a:moveTo>
                  <a:pt x="266" y="0"/>
                </a:moveTo>
                <a:lnTo>
                  <a:pt x="206" y="24"/>
                </a:lnTo>
                <a:lnTo>
                  <a:pt x="145" y="48"/>
                </a:lnTo>
                <a:lnTo>
                  <a:pt x="97" y="97"/>
                </a:lnTo>
                <a:lnTo>
                  <a:pt x="61" y="145"/>
                </a:lnTo>
                <a:lnTo>
                  <a:pt x="37" y="193"/>
                </a:lnTo>
                <a:lnTo>
                  <a:pt x="12" y="254"/>
                </a:lnTo>
                <a:lnTo>
                  <a:pt x="0" y="326"/>
                </a:lnTo>
                <a:lnTo>
                  <a:pt x="12" y="387"/>
                </a:lnTo>
                <a:lnTo>
                  <a:pt x="37" y="447"/>
                </a:lnTo>
                <a:lnTo>
                  <a:pt x="61" y="507"/>
                </a:lnTo>
                <a:lnTo>
                  <a:pt x="97" y="556"/>
                </a:lnTo>
                <a:lnTo>
                  <a:pt x="145" y="592"/>
                </a:lnTo>
                <a:lnTo>
                  <a:pt x="206" y="628"/>
                </a:lnTo>
                <a:lnTo>
                  <a:pt x="266" y="640"/>
                </a:lnTo>
                <a:lnTo>
                  <a:pt x="326" y="652"/>
                </a:lnTo>
                <a:lnTo>
                  <a:pt x="399" y="640"/>
                </a:lnTo>
                <a:lnTo>
                  <a:pt x="459" y="628"/>
                </a:lnTo>
                <a:lnTo>
                  <a:pt x="520" y="592"/>
                </a:lnTo>
                <a:lnTo>
                  <a:pt x="568" y="556"/>
                </a:lnTo>
                <a:lnTo>
                  <a:pt x="604" y="507"/>
                </a:lnTo>
                <a:lnTo>
                  <a:pt x="628" y="447"/>
                </a:lnTo>
                <a:lnTo>
                  <a:pt x="653" y="387"/>
                </a:lnTo>
                <a:lnTo>
                  <a:pt x="653" y="326"/>
                </a:lnTo>
                <a:lnTo>
                  <a:pt x="653" y="254"/>
                </a:lnTo>
                <a:lnTo>
                  <a:pt x="628" y="193"/>
                </a:lnTo>
                <a:lnTo>
                  <a:pt x="604" y="145"/>
                </a:lnTo>
                <a:lnTo>
                  <a:pt x="568" y="97"/>
                </a:lnTo>
                <a:lnTo>
                  <a:pt x="520"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7666370" y="1539669"/>
            <a:ext cx="35944" cy="35944"/>
          </a:xfrm>
          <a:custGeom>
            <a:rect b="b" l="l" r="r" t="t"/>
            <a:pathLst>
              <a:path extrusionOk="0" h="653" w="653">
                <a:moveTo>
                  <a:pt x="266" y="0"/>
                </a:moveTo>
                <a:lnTo>
                  <a:pt x="206" y="24"/>
                </a:lnTo>
                <a:lnTo>
                  <a:pt x="145" y="48"/>
                </a:lnTo>
                <a:lnTo>
                  <a:pt x="97" y="97"/>
                </a:lnTo>
                <a:lnTo>
                  <a:pt x="61" y="145"/>
                </a:lnTo>
                <a:lnTo>
                  <a:pt x="24" y="193"/>
                </a:lnTo>
                <a:lnTo>
                  <a:pt x="12" y="254"/>
                </a:lnTo>
                <a:lnTo>
                  <a:pt x="0" y="326"/>
                </a:lnTo>
                <a:lnTo>
                  <a:pt x="12" y="387"/>
                </a:lnTo>
                <a:lnTo>
                  <a:pt x="24" y="447"/>
                </a:lnTo>
                <a:lnTo>
                  <a:pt x="61" y="507"/>
                </a:lnTo>
                <a:lnTo>
                  <a:pt x="97" y="556"/>
                </a:lnTo>
                <a:lnTo>
                  <a:pt x="145" y="592"/>
                </a:lnTo>
                <a:lnTo>
                  <a:pt x="206" y="628"/>
                </a:lnTo>
                <a:lnTo>
                  <a:pt x="266" y="640"/>
                </a:lnTo>
                <a:lnTo>
                  <a:pt x="326" y="652"/>
                </a:lnTo>
                <a:lnTo>
                  <a:pt x="399" y="640"/>
                </a:lnTo>
                <a:lnTo>
                  <a:pt x="459" y="628"/>
                </a:lnTo>
                <a:lnTo>
                  <a:pt x="508" y="592"/>
                </a:lnTo>
                <a:lnTo>
                  <a:pt x="556" y="556"/>
                </a:lnTo>
                <a:lnTo>
                  <a:pt x="604" y="507"/>
                </a:lnTo>
                <a:lnTo>
                  <a:pt x="628" y="447"/>
                </a:lnTo>
                <a:lnTo>
                  <a:pt x="653" y="387"/>
                </a:lnTo>
                <a:lnTo>
                  <a:pt x="653" y="326"/>
                </a:lnTo>
                <a:lnTo>
                  <a:pt x="653" y="254"/>
                </a:lnTo>
                <a:lnTo>
                  <a:pt x="628" y="193"/>
                </a:lnTo>
                <a:lnTo>
                  <a:pt x="604" y="145"/>
                </a:lnTo>
                <a:lnTo>
                  <a:pt x="556" y="97"/>
                </a:lnTo>
                <a:lnTo>
                  <a:pt x="508"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7521679" y="839751"/>
            <a:ext cx="51907" cy="216822"/>
          </a:xfrm>
          <a:custGeom>
            <a:rect b="b" l="l" r="r" t="t"/>
            <a:pathLst>
              <a:path extrusionOk="0" h="3939" w="943">
                <a:moveTo>
                  <a:pt x="1" y="0"/>
                </a:moveTo>
                <a:lnTo>
                  <a:pt x="1" y="1184"/>
                </a:lnTo>
                <a:lnTo>
                  <a:pt x="1" y="2743"/>
                </a:lnTo>
                <a:lnTo>
                  <a:pt x="13" y="2960"/>
                </a:lnTo>
                <a:lnTo>
                  <a:pt x="37" y="3153"/>
                </a:lnTo>
                <a:lnTo>
                  <a:pt x="85" y="3322"/>
                </a:lnTo>
                <a:lnTo>
                  <a:pt x="146" y="3480"/>
                </a:lnTo>
                <a:lnTo>
                  <a:pt x="218" y="3612"/>
                </a:lnTo>
                <a:lnTo>
                  <a:pt x="315" y="3733"/>
                </a:lnTo>
                <a:lnTo>
                  <a:pt x="424" y="3842"/>
                </a:lnTo>
                <a:lnTo>
                  <a:pt x="532" y="3939"/>
                </a:lnTo>
                <a:lnTo>
                  <a:pt x="726" y="3600"/>
                </a:lnTo>
                <a:lnTo>
                  <a:pt x="653" y="3528"/>
                </a:lnTo>
                <a:lnTo>
                  <a:pt x="593" y="3443"/>
                </a:lnTo>
                <a:lnTo>
                  <a:pt x="532" y="3359"/>
                </a:lnTo>
                <a:lnTo>
                  <a:pt x="484" y="3250"/>
                </a:lnTo>
                <a:lnTo>
                  <a:pt x="448" y="3141"/>
                </a:lnTo>
                <a:lnTo>
                  <a:pt x="411" y="3020"/>
                </a:lnTo>
                <a:lnTo>
                  <a:pt x="399" y="2888"/>
                </a:lnTo>
                <a:lnTo>
                  <a:pt x="387" y="2743"/>
                </a:lnTo>
                <a:lnTo>
                  <a:pt x="387" y="1076"/>
                </a:lnTo>
                <a:lnTo>
                  <a:pt x="411" y="1064"/>
                </a:lnTo>
                <a:lnTo>
                  <a:pt x="943" y="1184"/>
                </a:lnTo>
                <a:lnTo>
                  <a:pt x="943" y="118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569362" y="3702603"/>
            <a:ext cx="1191881" cy="1094945"/>
          </a:xfrm>
          <a:custGeom>
            <a:rect b="b" l="l" r="r" t="t"/>
            <a:pathLst>
              <a:path extrusionOk="0" h="16213" w="17649">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569362" y="3702603"/>
            <a:ext cx="1191881" cy="1094945"/>
          </a:xfrm>
          <a:custGeom>
            <a:rect b="b" l="l" r="r" t="t"/>
            <a:pathLst>
              <a:path extrusionOk="0" fill="none" h="16213" w="17649">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614204" y="3747512"/>
            <a:ext cx="965174" cy="863165"/>
          </a:xfrm>
          <a:custGeom>
            <a:rect b="b" l="l" r="r" t="t"/>
            <a:pathLst>
              <a:path extrusionOk="0" h="12781" w="14292">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614204" y="4338959"/>
            <a:ext cx="169777" cy="271693"/>
          </a:xfrm>
          <a:custGeom>
            <a:rect b="b" l="l" r="r" t="t"/>
            <a:pathLst>
              <a:path extrusionOk="0" fill="none" h="4023" w="2514">
                <a:moveTo>
                  <a:pt x="1088" y="0"/>
                </a:moveTo>
                <a:lnTo>
                  <a:pt x="0" y="858"/>
                </a:lnTo>
                <a:lnTo>
                  <a:pt x="2513" y="4023"/>
                </a:lnTo>
                <a:lnTo>
                  <a:pt x="1160" y="725"/>
                </a:lnTo>
                <a:lnTo>
                  <a:pt x="1160" y="725"/>
                </a:lnTo>
                <a:lnTo>
                  <a:pt x="1124" y="641"/>
                </a:lnTo>
                <a:lnTo>
                  <a:pt x="1100" y="544"/>
                </a:lnTo>
                <a:lnTo>
                  <a:pt x="1064" y="363"/>
                </a:lnTo>
                <a:lnTo>
                  <a:pt x="1064" y="182"/>
                </a:lnTo>
                <a:lnTo>
                  <a:pt x="10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791205" y="3747512"/>
            <a:ext cx="788172" cy="509146"/>
          </a:xfrm>
          <a:custGeom>
            <a:rect b="b" l="l" r="r" t="t"/>
            <a:pathLst>
              <a:path extrusionOk="0" fill="none" h="7539" w="11671">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1370427" y="4008524"/>
            <a:ext cx="88197" cy="88201"/>
          </a:xfrm>
          <a:custGeom>
            <a:rect b="b" l="l" r="r" t="t"/>
            <a:pathLst>
              <a:path extrusionOk="0" h="1306" w="1306">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1370427" y="4008524"/>
            <a:ext cx="88197" cy="88201"/>
          </a:xfrm>
          <a:custGeom>
            <a:rect b="b" l="l" r="r" t="t"/>
            <a:pathLst>
              <a:path extrusionOk="0" fill="none" h="1306" w="1306">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871163" y="4403384"/>
            <a:ext cx="89008" cy="89011"/>
          </a:xfrm>
          <a:custGeom>
            <a:rect b="b" l="l" r="r" t="t"/>
            <a:pathLst>
              <a:path extrusionOk="0" h="1318" w="1318">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871163" y="4403384"/>
            <a:ext cx="89008" cy="89011"/>
          </a:xfrm>
          <a:custGeom>
            <a:rect b="b" l="l" r="r" t="t"/>
            <a:pathLst>
              <a:path extrusionOk="0" fill="none" h="1318" w="1318">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1082470" y="4145614"/>
            <a:ext cx="163226" cy="201592"/>
          </a:xfrm>
          <a:custGeom>
            <a:rect b="b" l="l" r="r" t="t"/>
            <a:pathLst>
              <a:path extrusionOk="0" h="2985" w="2417">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1082470" y="4145614"/>
            <a:ext cx="163226" cy="201592"/>
          </a:xfrm>
          <a:custGeom>
            <a:rect b="b" l="l" r="r" t="t"/>
            <a:pathLst>
              <a:path extrusionOk="0" fill="none" h="2985" w="2417">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685990" y="3893516"/>
            <a:ext cx="1235980" cy="913816"/>
          </a:xfrm>
          <a:custGeom>
            <a:rect b="b" l="l" r="r" t="t"/>
            <a:pathLst>
              <a:path extrusionOk="0" h="13531" w="18302">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685990" y="3893516"/>
            <a:ext cx="1235980" cy="913816"/>
          </a:xfrm>
          <a:custGeom>
            <a:rect b="b" l="l" r="r" t="t"/>
            <a:pathLst>
              <a:path extrusionOk="0" fill="none" h="13531" w="18302">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734140" y="3940856"/>
            <a:ext cx="1139678" cy="819132"/>
          </a:xfrm>
          <a:custGeom>
            <a:rect b="b" l="l" r="r" t="t"/>
            <a:pathLst>
              <a:path extrusionOk="0" h="12129" w="16876">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847527" y="4226382"/>
            <a:ext cx="431600" cy="426754"/>
          </a:xfrm>
          <a:custGeom>
            <a:rect b="b" l="l" r="r" t="t"/>
            <a:pathLst>
              <a:path extrusionOk="0" fill="none" h="6319" w="6391">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1308432" y="4048503"/>
            <a:ext cx="464218" cy="427564"/>
          </a:xfrm>
          <a:custGeom>
            <a:rect b="b" l="l" r="r" t="t"/>
            <a:pathLst>
              <a:path extrusionOk="0" fill="none" h="6331" w="6874">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734140" y="3940856"/>
            <a:ext cx="1139678" cy="819132"/>
          </a:xfrm>
          <a:custGeom>
            <a:rect b="b" l="l" r="r" t="t"/>
            <a:pathLst>
              <a:path extrusionOk="0" fill="none" h="12129" w="16876">
                <a:moveTo>
                  <a:pt x="14303" y="0"/>
                </a:moveTo>
                <a:lnTo>
                  <a:pt x="0" y="5907"/>
                </a:lnTo>
                <a:lnTo>
                  <a:pt x="2573" y="12129"/>
                </a:lnTo>
                <a:lnTo>
                  <a:pt x="16876" y="6221"/>
                </a:lnTo>
                <a:lnTo>
                  <a:pt x="143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1235025" y="4232055"/>
            <a:ext cx="138712" cy="230970"/>
          </a:xfrm>
          <a:custGeom>
            <a:rect b="b" l="l" r="r" t="t"/>
            <a:pathLst>
              <a:path extrusionOk="0" h="3420" w="2054">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0" name="Google Shape;1090;p36"/>
          <p:cNvCxnSpPr/>
          <p:nvPr/>
        </p:nvCxnSpPr>
        <p:spPr>
          <a:xfrm rot="10800000">
            <a:off x="7702325" y="0"/>
            <a:ext cx="0" cy="41820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3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all the dataset is used for the train </a:t>
            </a:r>
            <a:endParaRPr/>
          </a:p>
        </p:txBody>
      </p:sp>
      <p:pic>
        <p:nvPicPr>
          <p:cNvPr id="1096" name="Google Shape;1096;p37"/>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097" name="Google Shape;1097;p37"/>
          <p:cNvPicPr preferRelativeResize="0"/>
          <p:nvPr/>
        </p:nvPicPr>
        <p:blipFill>
          <a:blip r:embed="rId4">
            <a:alphaModFix/>
          </a:blip>
          <a:stretch>
            <a:fillRect/>
          </a:stretch>
        </p:blipFill>
        <p:spPr>
          <a:xfrm>
            <a:off x="4968650" y="1738688"/>
            <a:ext cx="4121475" cy="1666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a:t>
            </a:r>
            <a:endParaRPr/>
          </a:p>
        </p:txBody>
      </p:sp>
      <p:pic>
        <p:nvPicPr>
          <p:cNvPr id="1103" name="Google Shape;1103;p38"/>
          <p:cNvPicPr preferRelativeResize="0"/>
          <p:nvPr/>
        </p:nvPicPr>
        <p:blipFill>
          <a:blip r:embed="rId3">
            <a:alphaModFix/>
          </a:blip>
          <a:stretch>
            <a:fillRect/>
          </a:stretch>
        </p:blipFill>
        <p:spPr>
          <a:xfrm>
            <a:off x="252600" y="1079950"/>
            <a:ext cx="3904950" cy="3373725"/>
          </a:xfrm>
          <a:prstGeom prst="rect">
            <a:avLst/>
          </a:prstGeom>
          <a:noFill/>
          <a:ln>
            <a:noFill/>
          </a:ln>
        </p:spPr>
      </p:pic>
      <p:pic>
        <p:nvPicPr>
          <p:cNvPr id="1104" name="Google Shape;1104;p38"/>
          <p:cNvPicPr preferRelativeResize="0"/>
          <p:nvPr/>
        </p:nvPicPr>
        <p:blipFill>
          <a:blip r:embed="rId4">
            <a:alphaModFix/>
          </a:blip>
          <a:stretch>
            <a:fillRect/>
          </a:stretch>
        </p:blipFill>
        <p:spPr>
          <a:xfrm>
            <a:off x="4317975" y="1625463"/>
            <a:ext cx="4681650" cy="18925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9"/>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autoencoder in the bottom</a:t>
            </a:r>
            <a:endParaRPr/>
          </a:p>
        </p:txBody>
      </p:sp>
      <p:pic>
        <p:nvPicPr>
          <p:cNvPr id="1110" name="Google Shape;1110;p39"/>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11" name="Google Shape;1111;p39"/>
          <p:cNvPicPr preferRelativeResize="0"/>
          <p:nvPr/>
        </p:nvPicPr>
        <p:blipFill>
          <a:blip r:embed="rId4">
            <a:alphaModFix/>
          </a:blip>
          <a:stretch>
            <a:fillRect/>
          </a:stretch>
        </p:blipFill>
        <p:spPr>
          <a:xfrm>
            <a:off x="4939875" y="1750738"/>
            <a:ext cx="4061850" cy="164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40"/>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autoencoder on</a:t>
            </a:r>
            <a:r>
              <a:rPr lang="en"/>
              <a:t> top</a:t>
            </a:r>
            <a:endParaRPr/>
          </a:p>
        </p:txBody>
      </p:sp>
      <p:pic>
        <p:nvPicPr>
          <p:cNvPr id="1117" name="Google Shape;1117;p40"/>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18" name="Google Shape;1118;p40"/>
          <p:cNvPicPr preferRelativeResize="0"/>
          <p:nvPr/>
        </p:nvPicPr>
        <p:blipFill>
          <a:blip r:embed="rId4">
            <a:alphaModFix/>
          </a:blip>
          <a:stretch>
            <a:fillRect/>
          </a:stretch>
        </p:blipFill>
        <p:spPr>
          <a:xfrm>
            <a:off x="5087900" y="1855388"/>
            <a:ext cx="3544125" cy="1432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1"/>
          <p:cNvSpPr txBox="1"/>
          <p:nvPr>
            <p:ph type="title"/>
          </p:nvPr>
        </p:nvSpPr>
        <p:spPr>
          <a:xfrm>
            <a:off x="252600" y="179550"/>
            <a:ext cx="8685000" cy="8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on top</a:t>
            </a:r>
            <a:r>
              <a:rPr lang="en"/>
              <a:t> without drop</a:t>
            </a:r>
            <a:endParaRPr/>
          </a:p>
        </p:txBody>
      </p:sp>
      <p:pic>
        <p:nvPicPr>
          <p:cNvPr id="1124" name="Google Shape;1124;p41"/>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25" name="Google Shape;1125;p41"/>
          <p:cNvPicPr preferRelativeResize="0"/>
          <p:nvPr/>
        </p:nvPicPr>
        <p:blipFill>
          <a:blip r:embed="rId4">
            <a:alphaModFix/>
          </a:blip>
          <a:stretch>
            <a:fillRect/>
          </a:stretch>
        </p:blipFill>
        <p:spPr>
          <a:xfrm>
            <a:off x="4846875" y="2142175"/>
            <a:ext cx="4061850" cy="164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195" name="Google Shape;195;p15"/>
          <p:cNvGrpSpPr/>
          <p:nvPr/>
        </p:nvGrpSpPr>
        <p:grpSpPr>
          <a:xfrm>
            <a:off x="457200" y="1068325"/>
            <a:ext cx="6801300" cy="2391800"/>
            <a:chOff x="1361925" y="1068325"/>
            <a:chExt cx="6801300" cy="2391800"/>
          </a:xfrm>
        </p:grpSpPr>
        <p:sp>
          <p:nvSpPr>
            <p:cNvPr id="196" name="Google Shape;196;p15"/>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Credit Card Fraud Detection dataset from kaggle</a:t>
              </a:r>
              <a:endParaRPr b="1" sz="1800">
                <a:latin typeface="Fira Sans Extra Condensed"/>
                <a:ea typeface="Fira Sans Extra Condensed"/>
                <a:cs typeface="Fira Sans Extra Condensed"/>
                <a:sym typeface="Fira Sans Extra Condensed"/>
              </a:endParaRPr>
            </a:p>
          </p:txBody>
        </p:sp>
        <p:sp>
          <p:nvSpPr>
            <p:cNvPr id="197" name="Google Shape;197;p15"/>
            <p:cNvSpPr txBox="1"/>
            <p:nvPr/>
          </p:nvSpPr>
          <p:spPr>
            <a:xfrm>
              <a:off x="1361925" y="1409925"/>
              <a:ext cx="6801300" cy="205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dataset was taken from Kaggle and is composed by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284807 transaction made by credit cards in September 2013 by European cardholders.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transaction contains: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The time</a:t>
              </a:r>
              <a:r>
                <a:rPr lang="en">
                  <a:latin typeface="Roboto"/>
                  <a:ea typeface="Roboto"/>
                  <a:cs typeface="Roboto"/>
                  <a:sym typeface="Roboto"/>
                </a:rPr>
                <a:t>: number of seconds elapsed between each transaction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Features V1 to V28</a:t>
              </a:r>
              <a:r>
                <a:rPr lang="en">
                  <a:latin typeface="Roboto"/>
                  <a:ea typeface="Roboto"/>
                  <a:cs typeface="Roboto"/>
                  <a:sym typeface="Roboto"/>
                </a:rPr>
                <a:t>: Principal components derived from PCA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Amount</a:t>
              </a:r>
              <a:r>
                <a:rPr lang="en">
                  <a:latin typeface="Roboto"/>
                  <a:ea typeface="Roboto"/>
                  <a:cs typeface="Roboto"/>
                  <a:sym typeface="Roboto"/>
                </a:rPr>
                <a:t>: The monetary value of each transaction.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Class</a:t>
              </a:r>
              <a:r>
                <a:rPr lang="en">
                  <a:latin typeface="Roboto"/>
                  <a:ea typeface="Roboto"/>
                  <a:cs typeface="Roboto"/>
                  <a:sym typeface="Roboto"/>
                </a:rPr>
                <a:t>: The response variable indicating whether the transaction is fraudulent (1) or legitimate (0).</a:t>
              </a:r>
              <a:endParaRPr>
                <a:latin typeface="Roboto"/>
                <a:ea typeface="Roboto"/>
                <a:cs typeface="Roboto"/>
                <a:sym typeface="Roboto"/>
              </a:endParaRPr>
            </a:p>
          </p:txBody>
        </p:sp>
      </p:grpSp>
      <p:grpSp>
        <p:nvGrpSpPr>
          <p:cNvPr id="198" name="Google Shape;198;p15"/>
          <p:cNvGrpSpPr/>
          <p:nvPr/>
        </p:nvGrpSpPr>
        <p:grpSpPr>
          <a:xfrm>
            <a:off x="7258452" y="411475"/>
            <a:ext cx="1720353" cy="1811399"/>
            <a:chOff x="5002964" y="1123701"/>
            <a:chExt cx="3683840" cy="3608365"/>
          </a:xfrm>
        </p:grpSpPr>
        <p:sp>
          <p:nvSpPr>
            <p:cNvPr id="199" name="Google Shape;199;p15"/>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5"/>
            <p:cNvGrpSpPr/>
            <p:nvPr/>
          </p:nvGrpSpPr>
          <p:grpSpPr>
            <a:xfrm>
              <a:off x="5899603" y="1493971"/>
              <a:ext cx="2787201" cy="3238094"/>
              <a:chOff x="5692488" y="1998579"/>
              <a:chExt cx="2352863" cy="2733492"/>
            </a:xfrm>
          </p:grpSpPr>
          <p:sp>
            <p:nvSpPr>
              <p:cNvPr id="201" name="Google Shape;201;p15"/>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 name="Google Shape;214;p15"/>
          <p:cNvGrpSpPr/>
          <p:nvPr/>
        </p:nvGrpSpPr>
        <p:grpSpPr>
          <a:xfrm>
            <a:off x="2605000" y="282775"/>
            <a:ext cx="660900" cy="628800"/>
            <a:chOff x="1284700" y="3234975"/>
            <a:chExt cx="660900" cy="628800"/>
          </a:xfrm>
        </p:grpSpPr>
        <p:sp>
          <p:nvSpPr>
            <p:cNvPr id="215" name="Google Shape;215;p15"/>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5"/>
            <p:cNvGrpSpPr/>
            <p:nvPr/>
          </p:nvGrpSpPr>
          <p:grpSpPr>
            <a:xfrm>
              <a:off x="1348591" y="3283019"/>
              <a:ext cx="533132" cy="538065"/>
              <a:chOff x="1077053" y="1870794"/>
              <a:chExt cx="533132" cy="538065"/>
            </a:xfrm>
          </p:grpSpPr>
          <p:sp>
            <p:nvSpPr>
              <p:cNvPr id="217" name="Google Shape;217;p15"/>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 name="Google Shape;225;p15"/>
          <p:cNvGrpSpPr/>
          <p:nvPr/>
        </p:nvGrpSpPr>
        <p:grpSpPr>
          <a:xfrm>
            <a:off x="1718400" y="3527925"/>
            <a:ext cx="5707200" cy="1398225"/>
            <a:chOff x="457200" y="3422625"/>
            <a:chExt cx="5707200" cy="1398225"/>
          </a:xfrm>
        </p:grpSpPr>
        <p:pic>
          <p:nvPicPr>
            <p:cNvPr id="226" name="Google Shape;226;p15"/>
            <p:cNvPicPr preferRelativeResize="0"/>
            <p:nvPr/>
          </p:nvPicPr>
          <p:blipFill>
            <a:blip r:embed="rId3">
              <a:alphaModFix/>
            </a:blip>
            <a:stretch>
              <a:fillRect/>
            </a:stretch>
          </p:blipFill>
          <p:spPr>
            <a:xfrm>
              <a:off x="457200" y="3422625"/>
              <a:ext cx="3817600" cy="1357725"/>
            </a:xfrm>
            <a:prstGeom prst="rect">
              <a:avLst/>
            </a:prstGeom>
            <a:noFill/>
            <a:ln>
              <a:noFill/>
            </a:ln>
          </p:spPr>
        </p:pic>
        <p:pic>
          <p:nvPicPr>
            <p:cNvPr id="227" name="Google Shape;227;p15"/>
            <p:cNvPicPr preferRelativeResize="0"/>
            <p:nvPr/>
          </p:nvPicPr>
          <p:blipFill>
            <a:blip r:embed="rId4">
              <a:alphaModFix/>
            </a:blip>
            <a:stretch>
              <a:fillRect/>
            </a:stretch>
          </p:blipFill>
          <p:spPr>
            <a:xfrm>
              <a:off x="4234300" y="3530250"/>
              <a:ext cx="318575" cy="1290600"/>
            </a:xfrm>
            <a:prstGeom prst="rect">
              <a:avLst/>
            </a:prstGeom>
            <a:noFill/>
            <a:ln>
              <a:noFill/>
            </a:ln>
          </p:spPr>
        </p:pic>
        <p:pic>
          <p:nvPicPr>
            <p:cNvPr id="228" name="Google Shape;228;p15"/>
            <p:cNvPicPr preferRelativeResize="0"/>
            <p:nvPr/>
          </p:nvPicPr>
          <p:blipFill>
            <a:blip r:embed="rId5">
              <a:alphaModFix/>
            </a:blip>
            <a:stretch>
              <a:fillRect/>
            </a:stretch>
          </p:blipFill>
          <p:spPr>
            <a:xfrm>
              <a:off x="4552875" y="3477425"/>
              <a:ext cx="1611525" cy="1248125"/>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2"/>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15:1 with simplified autoencoder on top</a:t>
            </a:r>
            <a:endParaRPr/>
          </a:p>
        </p:txBody>
      </p:sp>
      <p:pic>
        <p:nvPicPr>
          <p:cNvPr id="1131" name="Google Shape;1131;p42"/>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32" name="Google Shape;1132;p42"/>
          <p:cNvPicPr preferRelativeResize="0"/>
          <p:nvPr/>
        </p:nvPicPr>
        <p:blipFill>
          <a:blip r:embed="rId4">
            <a:alphaModFix/>
          </a:blip>
          <a:stretch>
            <a:fillRect/>
          </a:stretch>
        </p:blipFill>
        <p:spPr>
          <a:xfrm>
            <a:off x="4893075" y="1726625"/>
            <a:ext cx="4181151" cy="1690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15:1 </a:t>
            </a:r>
            <a:endParaRPr/>
          </a:p>
        </p:txBody>
      </p:sp>
      <p:pic>
        <p:nvPicPr>
          <p:cNvPr id="1138" name="Google Shape;1138;p43"/>
          <p:cNvPicPr preferRelativeResize="0"/>
          <p:nvPr/>
        </p:nvPicPr>
        <p:blipFill>
          <a:blip r:embed="rId3">
            <a:alphaModFix/>
          </a:blip>
          <a:stretch>
            <a:fillRect/>
          </a:stretch>
        </p:blipFill>
        <p:spPr>
          <a:xfrm>
            <a:off x="4442125" y="2187325"/>
            <a:ext cx="4393499" cy="1776100"/>
          </a:xfrm>
          <a:prstGeom prst="rect">
            <a:avLst/>
          </a:prstGeom>
          <a:noFill/>
          <a:ln>
            <a:noFill/>
          </a:ln>
        </p:spPr>
      </p:pic>
      <p:pic>
        <p:nvPicPr>
          <p:cNvPr id="1139" name="Google Shape;1139;p43"/>
          <p:cNvPicPr preferRelativeResize="0"/>
          <p:nvPr/>
        </p:nvPicPr>
        <p:blipFill>
          <a:blip r:embed="rId4">
            <a:alphaModFix/>
          </a:blip>
          <a:stretch>
            <a:fillRect/>
          </a:stretch>
        </p:blipFill>
        <p:spPr>
          <a:xfrm>
            <a:off x="152400" y="1160300"/>
            <a:ext cx="4137326" cy="35744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20:1 </a:t>
            </a:r>
            <a:endParaRPr/>
          </a:p>
        </p:txBody>
      </p:sp>
      <p:pic>
        <p:nvPicPr>
          <p:cNvPr id="1145" name="Google Shape;1145;p44"/>
          <p:cNvPicPr preferRelativeResize="0"/>
          <p:nvPr/>
        </p:nvPicPr>
        <p:blipFill>
          <a:blip r:embed="rId3">
            <a:alphaModFix/>
          </a:blip>
          <a:stretch>
            <a:fillRect/>
          </a:stretch>
        </p:blipFill>
        <p:spPr>
          <a:xfrm>
            <a:off x="4980900" y="1756863"/>
            <a:ext cx="4031550" cy="1629775"/>
          </a:xfrm>
          <a:prstGeom prst="rect">
            <a:avLst/>
          </a:prstGeom>
          <a:noFill/>
          <a:ln>
            <a:noFill/>
          </a:ln>
        </p:spPr>
      </p:pic>
      <p:pic>
        <p:nvPicPr>
          <p:cNvPr id="1146" name="Google Shape;1146;p44"/>
          <p:cNvPicPr preferRelativeResize="0"/>
          <p:nvPr/>
        </p:nvPicPr>
        <p:blipFill>
          <a:blip r:embed="rId4">
            <a:alphaModFix/>
          </a:blip>
          <a:stretch>
            <a:fillRect/>
          </a:stretch>
        </p:blipFill>
        <p:spPr>
          <a:xfrm>
            <a:off x="457200" y="953525"/>
            <a:ext cx="3746075" cy="323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30:1 </a:t>
            </a:r>
            <a:endParaRPr/>
          </a:p>
        </p:txBody>
      </p:sp>
      <p:pic>
        <p:nvPicPr>
          <p:cNvPr id="1152" name="Google Shape;1152;p45"/>
          <p:cNvPicPr preferRelativeResize="0"/>
          <p:nvPr/>
        </p:nvPicPr>
        <p:blipFill>
          <a:blip r:embed="rId3">
            <a:alphaModFix/>
          </a:blip>
          <a:stretch>
            <a:fillRect/>
          </a:stretch>
        </p:blipFill>
        <p:spPr>
          <a:xfrm>
            <a:off x="5255700" y="2237225"/>
            <a:ext cx="3585349" cy="1449400"/>
          </a:xfrm>
          <a:prstGeom prst="rect">
            <a:avLst/>
          </a:prstGeom>
          <a:noFill/>
          <a:ln>
            <a:noFill/>
          </a:ln>
        </p:spPr>
      </p:pic>
      <p:pic>
        <p:nvPicPr>
          <p:cNvPr id="1153" name="Google Shape;1153;p45"/>
          <p:cNvPicPr preferRelativeResize="0"/>
          <p:nvPr/>
        </p:nvPicPr>
        <p:blipFill>
          <a:blip r:embed="rId4">
            <a:alphaModFix/>
          </a:blip>
          <a:stretch>
            <a:fillRect/>
          </a:stretch>
        </p:blipFill>
        <p:spPr>
          <a:xfrm>
            <a:off x="457200" y="1152750"/>
            <a:ext cx="4188100" cy="36183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30:1 with simplified autoencoder</a:t>
            </a:r>
            <a:endParaRPr/>
          </a:p>
        </p:txBody>
      </p:sp>
      <p:pic>
        <p:nvPicPr>
          <p:cNvPr id="1159" name="Google Shape;1159;p46"/>
          <p:cNvPicPr preferRelativeResize="0"/>
          <p:nvPr/>
        </p:nvPicPr>
        <p:blipFill>
          <a:blip r:embed="rId3">
            <a:alphaModFix/>
          </a:blip>
          <a:stretch>
            <a:fillRect/>
          </a:stretch>
        </p:blipFill>
        <p:spPr>
          <a:xfrm>
            <a:off x="4595575" y="2140775"/>
            <a:ext cx="4091225" cy="1653900"/>
          </a:xfrm>
          <a:prstGeom prst="rect">
            <a:avLst/>
          </a:prstGeom>
          <a:noFill/>
          <a:ln>
            <a:noFill/>
          </a:ln>
        </p:spPr>
      </p:pic>
      <p:pic>
        <p:nvPicPr>
          <p:cNvPr id="1160" name="Google Shape;1160;p46"/>
          <p:cNvPicPr preferRelativeResize="0"/>
          <p:nvPr/>
        </p:nvPicPr>
        <p:blipFill>
          <a:blip r:embed="rId4">
            <a:alphaModFix/>
          </a:blip>
          <a:stretch>
            <a:fillRect/>
          </a:stretch>
        </p:blipFill>
        <p:spPr>
          <a:xfrm>
            <a:off x="152400" y="1114200"/>
            <a:ext cx="4290775" cy="3707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234" name="Google Shape;234;p16"/>
          <p:cNvGrpSpPr/>
          <p:nvPr/>
        </p:nvGrpSpPr>
        <p:grpSpPr>
          <a:xfrm>
            <a:off x="457200" y="1068325"/>
            <a:ext cx="6801300" cy="1314500"/>
            <a:chOff x="1361925" y="1068325"/>
            <a:chExt cx="6801300" cy="1314500"/>
          </a:xfrm>
        </p:grpSpPr>
        <p:sp>
          <p:nvSpPr>
            <p:cNvPr id="235" name="Google Shape;235;p16"/>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a:t>
              </a:r>
              <a:r>
                <a:rPr b="1" lang="en" sz="1800">
                  <a:latin typeface="Fira Sans Extra Condensed"/>
                  <a:ea typeface="Fira Sans Extra Condensed"/>
                  <a:cs typeface="Fira Sans Extra Condensed"/>
                  <a:sym typeface="Fira Sans Extra Condensed"/>
                </a:rPr>
                <a:t>simplification</a:t>
              </a:r>
              <a:r>
                <a:rPr b="1" lang="en" sz="1800">
                  <a:latin typeface="Fira Sans Extra Condensed"/>
                  <a:ea typeface="Fira Sans Extra Condensed"/>
                  <a:cs typeface="Fira Sans Extra Condensed"/>
                  <a:sym typeface="Fira Sans Extra Condensed"/>
                </a:rPr>
                <a:t> and data processing</a:t>
              </a:r>
              <a:endParaRPr b="1" sz="1800">
                <a:latin typeface="Fira Sans Extra Condensed"/>
                <a:ea typeface="Fira Sans Extra Condensed"/>
                <a:cs typeface="Fira Sans Extra Condensed"/>
                <a:sym typeface="Fira Sans Extra Condensed"/>
              </a:endParaRPr>
            </a:p>
          </p:txBody>
        </p:sp>
        <p:sp>
          <p:nvSpPr>
            <p:cNvPr id="236" name="Google Shape;236;p16"/>
            <p:cNvSpPr txBox="1"/>
            <p:nvPr/>
          </p:nvSpPr>
          <p:spPr>
            <a:xfrm>
              <a:off x="1361925" y="1409925"/>
              <a:ext cx="6801300" cy="972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distributions of the features are then plotted to see how they were distributed. Since some of them had huge overlaps and unclear distinction between the two classes, the dataset has been simplified.</a:t>
              </a:r>
              <a:endParaRPr>
                <a:latin typeface="Roboto"/>
                <a:ea typeface="Roboto"/>
                <a:cs typeface="Roboto"/>
                <a:sym typeface="Roboto"/>
              </a:endParaRPr>
            </a:p>
          </p:txBody>
        </p:sp>
      </p:grpSp>
      <p:grpSp>
        <p:nvGrpSpPr>
          <p:cNvPr id="237" name="Google Shape;237;p16"/>
          <p:cNvGrpSpPr/>
          <p:nvPr/>
        </p:nvGrpSpPr>
        <p:grpSpPr>
          <a:xfrm>
            <a:off x="7258452" y="411475"/>
            <a:ext cx="1720353" cy="1811399"/>
            <a:chOff x="5002964" y="1123701"/>
            <a:chExt cx="3683840" cy="3608365"/>
          </a:xfrm>
        </p:grpSpPr>
        <p:sp>
          <p:nvSpPr>
            <p:cNvPr id="238" name="Google Shape;238;p16"/>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6"/>
            <p:cNvGrpSpPr/>
            <p:nvPr/>
          </p:nvGrpSpPr>
          <p:grpSpPr>
            <a:xfrm>
              <a:off x="5899603" y="1493971"/>
              <a:ext cx="2787201" cy="3238094"/>
              <a:chOff x="5692488" y="1998579"/>
              <a:chExt cx="2352863" cy="2733492"/>
            </a:xfrm>
          </p:grpSpPr>
          <p:sp>
            <p:nvSpPr>
              <p:cNvPr id="240" name="Google Shape;240;p16"/>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3" name="Google Shape;253;p16"/>
          <p:cNvGrpSpPr/>
          <p:nvPr/>
        </p:nvGrpSpPr>
        <p:grpSpPr>
          <a:xfrm>
            <a:off x="2605000" y="282775"/>
            <a:ext cx="660900" cy="628800"/>
            <a:chOff x="1284700" y="3234975"/>
            <a:chExt cx="660900" cy="628800"/>
          </a:xfrm>
        </p:grpSpPr>
        <p:sp>
          <p:nvSpPr>
            <p:cNvPr id="254" name="Google Shape;254;p16"/>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6"/>
            <p:cNvGrpSpPr/>
            <p:nvPr/>
          </p:nvGrpSpPr>
          <p:grpSpPr>
            <a:xfrm>
              <a:off x="1348591" y="3283019"/>
              <a:ext cx="533132" cy="538065"/>
              <a:chOff x="1077053" y="1870794"/>
              <a:chExt cx="533132" cy="538065"/>
            </a:xfrm>
          </p:grpSpPr>
          <p:sp>
            <p:nvSpPr>
              <p:cNvPr id="256" name="Google Shape;256;p16"/>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64" name="Google Shape;264;p16"/>
          <p:cNvPicPr preferRelativeResize="0"/>
          <p:nvPr/>
        </p:nvPicPr>
        <p:blipFill>
          <a:blip r:embed="rId3">
            <a:alphaModFix/>
          </a:blip>
          <a:stretch>
            <a:fillRect/>
          </a:stretch>
        </p:blipFill>
        <p:spPr>
          <a:xfrm>
            <a:off x="333870" y="2605500"/>
            <a:ext cx="4332480" cy="2205225"/>
          </a:xfrm>
          <a:prstGeom prst="rect">
            <a:avLst/>
          </a:prstGeom>
          <a:noFill/>
          <a:ln>
            <a:noFill/>
          </a:ln>
        </p:spPr>
      </p:pic>
      <p:pic>
        <p:nvPicPr>
          <p:cNvPr id="265" name="Google Shape;265;p16"/>
          <p:cNvPicPr preferRelativeResize="0"/>
          <p:nvPr/>
        </p:nvPicPr>
        <p:blipFill>
          <a:blip r:embed="rId4">
            <a:alphaModFix/>
          </a:blip>
          <a:stretch>
            <a:fillRect/>
          </a:stretch>
        </p:blipFill>
        <p:spPr>
          <a:xfrm>
            <a:off x="4719225" y="2605500"/>
            <a:ext cx="4332476" cy="2205222"/>
          </a:xfrm>
          <a:prstGeom prst="rect">
            <a:avLst/>
          </a:prstGeom>
          <a:noFill/>
          <a:ln>
            <a:noFill/>
          </a:ln>
        </p:spPr>
      </p:pic>
      <p:sp>
        <p:nvSpPr>
          <p:cNvPr id="266" name="Google Shape;266;p16"/>
          <p:cNvSpPr/>
          <p:nvPr/>
        </p:nvSpPr>
        <p:spPr>
          <a:xfrm>
            <a:off x="3242725" y="3258150"/>
            <a:ext cx="1230245" cy="3233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Discarded</a:t>
            </a:r>
          </a:p>
        </p:txBody>
      </p:sp>
      <p:sp>
        <p:nvSpPr>
          <p:cNvPr id="267" name="Google Shape;267;p16"/>
          <p:cNvSpPr/>
          <p:nvPr/>
        </p:nvSpPr>
        <p:spPr>
          <a:xfrm>
            <a:off x="5303800" y="3258150"/>
            <a:ext cx="723276" cy="323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Kept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273" name="Google Shape;273;p17"/>
          <p:cNvGrpSpPr/>
          <p:nvPr/>
        </p:nvGrpSpPr>
        <p:grpSpPr>
          <a:xfrm>
            <a:off x="457200" y="1068325"/>
            <a:ext cx="6801300" cy="1314500"/>
            <a:chOff x="1361925" y="1068325"/>
            <a:chExt cx="6801300" cy="1314500"/>
          </a:xfrm>
        </p:grpSpPr>
        <p:sp>
          <p:nvSpPr>
            <p:cNvPr id="274" name="Google Shape;274;p17"/>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275" name="Google Shape;275;p17"/>
            <p:cNvSpPr txBox="1"/>
            <p:nvPr/>
          </p:nvSpPr>
          <p:spPr>
            <a:xfrm>
              <a:off x="1361925" y="1409925"/>
              <a:ext cx="6801300" cy="972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distributions of the features are then plotted to see how they were distributed. Since some of them had huge overlaps and unclear distinction between the two classes, the dataset has been simplified.</a:t>
              </a:r>
              <a:endParaRPr>
                <a:latin typeface="Roboto"/>
                <a:ea typeface="Roboto"/>
                <a:cs typeface="Roboto"/>
                <a:sym typeface="Roboto"/>
              </a:endParaRPr>
            </a:p>
          </p:txBody>
        </p:sp>
      </p:grpSp>
      <p:grpSp>
        <p:nvGrpSpPr>
          <p:cNvPr id="276" name="Google Shape;276;p17"/>
          <p:cNvGrpSpPr/>
          <p:nvPr/>
        </p:nvGrpSpPr>
        <p:grpSpPr>
          <a:xfrm>
            <a:off x="7258452" y="411475"/>
            <a:ext cx="1720353" cy="1811399"/>
            <a:chOff x="5002964" y="1123701"/>
            <a:chExt cx="3683840" cy="3608365"/>
          </a:xfrm>
        </p:grpSpPr>
        <p:sp>
          <p:nvSpPr>
            <p:cNvPr id="277" name="Google Shape;277;p17"/>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7"/>
            <p:cNvGrpSpPr/>
            <p:nvPr/>
          </p:nvGrpSpPr>
          <p:grpSpPr>
            <a:xfrm>
              <a:off x="5899603" y="1493971"/>
              <a:ext cx="2787201" cy="3238094"/>
              <a:chOff x="5692488" y="1998579"/>
              <a:chExt cx="2352863" cy="2733492"/>
            </a:xfrm>
          </p:grpSpPr>
          <p:sp>
            <p:nvSpPr>
              <p:cNvPr id="279" name="Google Shape;279;p17"/>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2" name="Google Shape;292;p17"/>
          <p:cNvGrpSpPr/>
          <p:nvPr/>
        </p:nvGrpSpPr>
        <p:grpSpPr>
          <a:xfrm>
            <a:off x="2605000" y="282775"/>
            <a:ext cx="660900" cy="628800"/>
            <a:chOff x="1284700" y="3234975"/>
            <a:chExt cx="660900" cy="628800"/>
          </a:xfrm>
        </p:grpSpPr>
        <p:sp>
          <p:nvSpPr>
            <p:cNvPr id="293" name="Google Shape;293;p17"/>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17"/>
            <p:cNvGrpSpPr/>
            <p:nvPr/>
          </p:nvGrpSpPr>
          <p:grpSpPr>
            <a:xfrm>
              <a:off x="1348591" y="3283019"/>
              <a:ext cx="533132" cy="538065"/>
              <a:chOff x="1077053" y="1870794"/>
              <a:chExt cx="533132" cy="538065"/>
            </a:xfrm>
          </p:grpSpPr>
          <p:sp>
            <p:nvSpPr>
              <p:cNvPr id="295" name="Google Shape;295;p17"/>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17"/>
          <p:cNvSpPr txBox="1"/>
          <p:nvPr/>
        </p:nvSpPr>
        <p:spPr>
          <a:xfrm>
            <a:off x="457200" y="2539575"/>
            <a:ext cx="5913000" cy="37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was used Random Forest to find the best </a:t>
            </a:r>
            <a:r>
              <a:rPr lang="en">
                <a:solidFill>
                  <a:schemeClr val="dk1"/>
                </a:solidFill>
                <a:latin typeface="Roboto"/>
                <a:ea typeface="Roboto"/>
                <a:cs typeface="Roboto"/>
                <a:sym typeface="Roboto"/>
              </a:rPr>
              <a:t>features.</a:t>
            </a:r>
            <a:endParaRPr>
              <a:solidFill>
                <a:schemeClr val="dk1"/>
              </a:solidFill>
              <a:latin typeface="Roboto"/>
              <a:ea typeface="Roboto"/>
              <a:cs typeface="Roboto"/>
              <a:sym typeface="Roboto"/>
            </a:endParaRPr>
          </a:p>
        </p:txBody>
      </p:sp>
      <p:pic>
        <p:nvPicPr>
          <p:cNvPr id="304" name="Google Shape;304;p17"/>
          <p:cNvPicPr preferRelativeResize="0"/>
          <p:nvPr/>
        </p:nvPicPr>
        <p:blipFill>
          <a:blip r:embed="rId3">
            <a:alphaModFix/>
          </a:blip>
          <a:stretch>
            <a:fillRect/>
          </a:stretch>
        </p:blipFill>
        <p:spPr>
          <a:xfrm>
            <a:off x="2233600" y="3164363"/>
            <a:ext cx="467677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310" name="Google Shape;310;p18"/>
          <p:cNvGrpSpPr/>
          <p:nvPr/>
        </p:nvGrpSpPr>
        <p:grpSpPr>
          <a:xfrm>
            <a:off x="457200" y="1068325"/>
            <a:ext cx="6801300" cy="1460300"/>
            <a:chOff x="1361925" y="1068325"/>
            <a:chExt cx="6801300" cy="1460300"/>
          </a:xfrm>
        </p:grpSpPr>
        <p:sp>
          <p:nvSpPr>
            <p:cNvPr id="311" name="Google Shape;311;p18"/>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312" name="Google Shape;312;p18"/>
            <p:cNvSpPr txBox="1"/>
            <p:nvPr/>
          </p:nvSpPr>
          <p:spPr>
            <a:xfrm>
              <a:off x="1361925" y="1409925"/>
              <a:ext cx="6801300" cy="1118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dataset is then </a:t>
              </a:r>
              <a:r>
                <a:rPr b="1" lang="en" u="sng">
                  <a:latin typeface="Roboto"/>
                  <a:ea typeface="Roboto"/>
                  <a:cs typeface="Roboto"/>
                  <a:sym typeface="Roboto"/>
                </a:rPr>
                <a:t>normalized</a:t>
              </a:r>
              <a:r>
                <a:rPr lang="en">
                  <a:latin typeface="Roboto"/>
                  <a:ea typeface="Roboto"/>
                  <a:cs typeface="Roboto"/>
                  <a:sym typeface="Roboto"/>
                </a:rPr>
                <a:t>, an operation recommended for GMM but essential for Autoencoder.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grpSp>
      <p:grpSp>
        <p:nvGrpSpPr>
          <p:cNvPr id="313" name="Google Shape;313;p18"/>
          <p:cNvGrpSpPr/>
          <p:nvPr/>
        </p:nvGrpSpPr>
        <p:grpSpPr>
          <a:xfrm>
            <a:off x="7258452" y="411475"/>
            <a:ext cx="1720353" cy="1811399"/>
            <a:chOff x="5002964" y="1123701"/>
            <a:chExt cx="3683840" cy="3608365"/>
          </a:xfrm>
        </p:grpSpPr>
        <p:sp>
          <p:nvSpPr>
            <p:cNvPr id="314" name="Google Shape;314;p18"/>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8"/>
            <p:cNvGrpSpPr/>
            <p:nvPr/>
          </p:nvGrpSpPr>
          <p:grpSpPr>
            <a:xfrm>
              <a:off x="5899603" y="1493971"/>
              <a:ext cx="2787201" cy="3238094"/>
              <a:chOff x="5692488" y="1998579"/>
              <a:chExt cx="2352863" cy="2733492"/>
            </a:xfrm>
          </p:grpSpPr>
          <p:sp>
            <p:nvSpPr>
              <p:cNvPr id="316" name="Google Shape;316;p18"/>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 name="Google Shape;329;p18"/>
          <p:cNvGrpSpPr/>
          <p:nvPr/>
        </p:nvGrpSpPr>
        <p:grpSpPr>
          <a:xfrm>
            <a:off x="2605000" y="282775"/>
            <a:ext cx="660900" cy="628800"/>
            <a:chOff x="1284700" y="3234975"/>
            <a:chExt cx="660900" cy="628800"/>
          </a:xfrm>
        </p:grpSpPr>
        <p:sp>
          <p:nvSpPr>
            <p:cNvPr id="330" name="Google Shape;330;p18"/>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18"/>
            <p:cNvGrpSpPr/>
            <p:nvPr/>
          </p:nvGrpSpPr>
          <p:grpSpPr>
            <a:xfrm>
              <a:off x="1348591" y="3283019"/>
              <a:ext cx="533132" cy="538065"/>
              <a:chOff x="1077053" y="1870794"/>
              <a:chExt cx="533132" cy="538065"/>
            </a:xfrm>
          </p:grpSpPr>
          <p:sp>
            <p:nvSpPr>
              <p:cNvPr id="332" name="Google Shape;332;p18"/>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0" name="Google Shape;340;p18"/>
          <p:cNvSpPr txBox="1"/>
          <p:nvPr/>
        </p:nvSpPr>
        <p:spPr>
          <a:xfrm>
            <a:off x="457200" y="3897450"/>
            <a:ext cx="6801300" cy="8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dataset is then divided in :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i="1" lang="en" u="sng">
                <a:solidFill>
                  <a:schemeClr val="dk1"/>
                </a:solidFill>
                <a:latin typeface="Roboto"/>
                <a:ea typeface="Roboto"/>
                <a:cs typeface="Roboto"/>
                <a:sym typeface="Roboto"/>
              </a:rPr>
              <a:t>normal</a:t>
            </a:r>
            <a:r>
              <a:rPr lang="en">
                <a:solidFill>
                  <a:schemeClr val="dk1"/>
                </a:solidFill>
                <a:latin typeface="Roboto"/>
                <a:ea typeface="Roboto"/>
                <a:cs typeface="Roboto"/>
                <a:sym typeface="Roboto"/>
              </a:rPr>
              <a:t>: every normal transaction (Class == 0)</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i="1" lang="en" u="sng">
                <a:solidFill>
                  <a:schemeClr val="dk1"/>
                </a:solidFill>
                <a:latin typeface="Roboto"/>
                <a:ea typeface="Roboto"/>
                <a:cs typeface="Roboto"/>
                <a:sym typeface="Roboto"/>
              </a:rPr>
              <a:t>fraud</a:t>
            </a:r>
            <a:r>
              <a:rPr lang="en">
                <a:solidFill>
                  <a:schemeClr val="dk1"/>
                </a:solidFill>
                <a:latin typeface="Roboto"/>
                <a:ea typeface="Roboto"/>
                <a:cs typeface="Roboto"/>
                <a:sym typeface="Roboto"/>
              </a:rPr>
              <a:t>: every fraudulent transaction (Class == 1)</a:t>
            </a:r>
            <a:endParaRPr>
              <a:solidFill>
                <a:schemeClr val="dk1"/>
              </a:solidFill>
              <a:latin typeface="Roboto"/>
              <a:ea typeface="Roboto"/>
              <a:cs typeface="Roboto"/>
              <a:sym typeface="Roboto"/>
            </a:endParaRPr>
          </a:p>
        </p:txBody>
      </p:sp>
      <p:pic>
        <p:nvPicPr>
          <p:cNvPr id="341" name="Google Shape;341;p18"/>
          <p:cNvPicPr preferRelativeResize="0"/>
          <p:nvPr/>
        </p:nvPicPr>
        <p:blipFill>
          <a:blip r:embed="rId3">
            <a:alphaModFix/>
          </a:blip>
          <a:stretch>
            <a:fillRect/>
          </a:stretch>
        </p:blipFill>
        <p:spPr>
          <a:xfrm>
            <a:off x="2233600" y="2222863"/>
            <a:ext cx="4676775"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347" name="Google Shape;347;p19"/>
          <p:cNvGrpSpPr/>
          <p:nvPr/>
        </p:nvGrpSpPr>
        <p:grpSpPr>
          <a:xfrm>
            <a:off x="457200" y="1068325"/>
            <a:ext cx="6801300" cy="1103900"/>
            <a:chOff x="1361925" y="1068325"/>
            <a:chExt cx="6801300" cy="1103900"/>
          </a:xfrm>
        </p:grpSpPr>
        <p:sp>
          <p:nvSpPr>
            <p:cNvPr id="348" name="Google Shape;348;p19"/>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349" name="Google Shape;349;p19"/>
            <p:cNvSpPr txBox="1"/>
            <p:nvPr/>
          </p:nvSpPr>
          <p:spPr>
            <a:xfrm>
              <a:off x="1361925" y="1409925"/>
              <a:ext cx="6801300" cy="76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Upon further analysis of the dataset, a strong imbalance between the elements of the two classes was noted.</a:t>
              </a:r>
              <a:endParaRPr>
                <a:latin typeface="Roboto"/>
                <a:ea typeface="Roboto"/>
                <a:cs typeface="Roboto"/>
                <a:sym typeface="Roboto"/>
              </a:endParaRPr>
            </a:p>
          </p:txBody>
        </p:sp>
      </p:grpSp>
      <p:grpSp>
        <p:nvGrpSpPr>
          <p:cNvPr id="350" name="Google Shape;350;p19"/>
          <p:cNvGrpSpPr/>
          <p:nvPr/>
        </p:nvGrpSpPr>
        <p:grpSpPr>
          <a:xfrm>
            <a:off x="7258452" y="411475"/>
            <a:ext cx="1720353" cy="1811399"/>
            <a:chOff x="5002964" y="1123701"/>
            <a:chExt cx="3683840" cy="3608365"/>
          </a:xfrm>
        </p:grpSpPr>
        <p:sp>
          <p:nvSpPr>
            <p:cNvPr id="351" name="Google Shape;351;p19"/>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9"/>
            <p:cNvGrpSpPr/>
            <p:nvPr/>
          </p:nvGrpSpPr>
          <p:grpSpPr>
            <a:xfrm>
              <a:off x="5899603" y="1493971"/>
              <a:ext cx="2787201" cy="3238094"/>
              <a:chOff x="5692488" y="1998579"/>
              <a:chExt cx="2352863" cy="2733492"/>
            </a:xfrm>
          </p:grpSpPr>
          <p:sp>
            <p:nvSpPr>
              <p:cNvPr id="353" name="Google Shape;353;p19"/>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 name="Google Shape;366;p19"/>
          <p:cNvGrpSpPr/>
          <p:nvPr/>
        </p:nvGrpSpPr>
        <p:grpSpPr>
          <a:xfrm>
            <a:off x="2605000" y="282775"/>
            <a:ext cx="660900" cy="628800"/>
            <a:chOff x="1284700" y="3234975"/>
            <a:chExt cx="660900" cy="628800"/>
          </a:xfrm>
        </p:grpSpPr>
        <p:sp>
          <p:nvSpPr>
            <p:cNvPr id="367" name="Google Shape;367;p19"/>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19"/>
            <p:cNvGrpSpPr/>
            <p:nvPr/>
          </p:nvGrpSpPr>
          <p:grpSpPr>
            <a:xfrm>
              <a:off x="1348591" y="3283019"/>
              <a:ext cx="533132" cy="538065"/>
              <a:chOff x="1077053" y="1870794"/>
              <a:chExt cx="533132" cy="538065"/>
            </a:xfrm>
          </p:grpSpPr>
          <p:sp>
            <p:nvSpPr>
              <p:cNvPr id="369" name="Google Shape;369;p19"/>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 name="Google Shape;377;p19"/>
          <p:cNvSpPr txBox="1"/>
          <p:nvPr/>
        </p:nvSpPr>
        <p:spPr>
          <a:xfrm>
            <a:off x="457200" y="3030750"/>
            <a:ext cx="8229600" cy="16119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Because of this it was decided to divide the normal dataset in two:</a:t>
            </a:r>
            <a:endParaRPr sz="1050">
              <a:solidFill>
                <a:schemeClr val="dk1"/>
              </a:solidFill>
              <a:highlight>
                <a:srgbClr val="FFFFFF"/>
              </a:highlight>
              <a:latin typeface="Courier New"/>
              <a:ea typeface="Courier New"/>
              <a:cs typeface="Courier New"/>
              <a:sym typeface="Courier New"/>
            </a:endParaRPr>
          </a:p>
          <a:p>
            <a:pPr indent="-317500" lvl="1" marL="9144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test dataset, that contains a ratio of 3:1 (three normal transaction each fraudulent one)</a:t>
            </a:r>
            <a:endParaRPr>
              <a:solidFill>
                <a:schemeClr val="dk1"/>
              </a:solidFill>
              <a:latin typeface="Roboto"/>
              <a:ea typeface="Roboto"/>
              <a:cs typeface="Roboto"/>
              <a:sym typeface="Roboto"/>
            </a:endParaRPr>
          </a:p>
          <a:p>
            <a:pPr indent="-317500" lvl="1" marL="9144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train dataset, that contains the rest of the normal transactions</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In this way it was possible to create a balanced normal test dataset.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pic>
        <p:nvPicPr>
          <p:cNvPr id="378" name="Google Shape;378;p19"/>
          <p:cNvPicPr preferRelativeResize="0"/>
          <p:nvPr/>
        </p:nvPicPr>
        <p:blipFill>
          <a:blip r:embed="rId3">
            <a:alphaModFix/>
          </a:blip>
          <a:stretch>
            <a:fillRect/>
          </a:stretch>
        </p:blipFill>
        <p:spPr>
          <a:xfrm>
            <a:off x="1557550" y="2217338"/>
            <a:ext cx="4600575" cy="52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sp>
        <p:nvSpPr>
          <p:cNvPr id="384" name="Google Shape;384;p20"/>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split</a:t>
            </a:r>
            <a:endParaRPr b="1" sz="1800">
              <a:latin typeface="Fira Sans Extra Condensed"/>
              <a:ea typeface="Fira Sans Extra Condensed"/>
              <a:cs typeface="Fira Sans Extra Condensed"/>
              <a:sym typeface="Fira Sans Extra Condensed"/>
            </a:endParaRPr>
          </a:p>
        </p:txBody>
      </p:sp>
      <p:grpSp>
        <p:nvGrpSpPr>
          <p:cNvPr id="385" name="Google Shape;385;p20"/>
          <p:cNvGrpSpPr/>
          <p:nvPr/>
        </p:nvGrpSpPr>
        <p:grpSpPr>
          <a:xfrm>
            <a:off x="7258452" y="411475"/>
            <a:ext cx="1720353" cy="1811399"/>
            <a:chOff x="5002964" y="1123701"/>
            <a:chExt cx="3683840" cy="3608365"/>
          </a:xfrm>
        </p:grpSpPr>
        <p:sp>
          <p:nvSpPr>
            <p:cNvPr id="386" name="Google Shape;386;p20"/>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0"/>
            <p:cNvGrpSpPr/>
            <p:nvPr/>
          </p:nvGrpSpPr>
          <p:grpSpPr>
            <a:xfrm>
              <a:off x="5899603" y="1493971"/>
              <a:ext cx="2787201" cy="3238094"/>
              <a:chOff x="5692488" y="1998579"/>
              <a:chExt cx="2352863" cy="2733492"/>
            </a:xfrm>
          </p:grpSpPr>
          <p:sp>
            <p:nvSpPr>
              <p:cNvPr id="388" name="Google Shape;388;p20"/>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 name="Google Shape;401;p20"/>
          <p:cNvGrpSpPr/>
          <p:nvPr/>
        </p:nvGrpSpPr>
        <p:grpSpPr>
          <a:xfrm>
            <a:off x="2605000" y="282775"/>
            <a:ext cx="660900" cy="628800"/>
            <a:chOff x="1284700" y="3234975"/>
            <a:chExt cx="660900" cy="628800"/>
          </a:xfrm>
        </p:grpSpPr>
        <p:sp>
          <p:nvSpPr>
            <p:cNvPr id="402" name="Google Shape;402;p20"/>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0"/>
            <p:cNvGrpSpPr/>
            <p:nvPr/>
          </p:nvGrpSpPr>
          <p:grpSpPr>
            <a:xfrm>
              <a:off x="1348591" y="3283019"/>
              <a:ext cx="533132" cy="538065"/>
              <a:chOff x="1077053" y="1870794"/>
              <a:chExt cx="533132" cy="538065"/>
            </a:xfrm>
          </p:grpSpPr>
          <p:sp>
            <p:nvSpPr>
              <p:cNvPr id="404" name="Google Shape;404;p20"/>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2" name="Google Shape;412;p20"/>
          <p:cNvSpPr/>
          <p:nvPr/>
        </p:nvSpPr>
        <p:spPr>
          <a:xfrm>
            <a:off x="681075" y="2180250"/>
            <a:ext cx="6374700" cy="439500"/>
          </a:xfrm>
          <a:prstGeom prst="rect">
            <a:avLst/>
          </a:pr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20"/>
          <p:cNvSpPr/>
          <p:nvPr/>
        </p:nvSpPr>
        <p:spPr>
          <a:xfrm>
            <a:off x="6642675" y="2180250"/>
            <a:ext cx="413100" cy="439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4" name="Google Shape;414;p20"/>
          <p:cNvSpPr/>
          <p:nvPr/>
        </p:nvSpPr>
        <p:spPr>
          <a:xfrm>
            <a:off x="62295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20"/>
          <p:cNvSpPr/>
          <p:nvPr/>
        </p:nvSpPr>
        <p:spPr>
          <a:xfrm>
            <a:off x="58164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6" name="Google Shape;416;p20"/>
          <p:cNvSpPr/>
          <p:nvPr/>
        </p:nvSpPr>
        <p:spPr>
          <a:xfrm>
            <a:off x="54033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7" name="Google Shape;417;p20"/>
          <p:cNvSpPr/>
          <p:nvPr/>
        </p:nvSpPr>
        <p:spPr>
          <a:xfrm rot="-5400000">
            <a:off x="996975" y="-1173150"/>
            <a:ext cx="4098600" cy="47304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20"/>
          <p:cNvSpPr/>
          <p:nvPr/>
        </p:nvSpPr>
        <p:spPr>
          <a:xfrm rot="-5400000">
            <a:off x="4258125" y="280350"/>
            <a:ext cx="3910500" cy="16200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19" name="Google Shape;419;p20"/>
          <p:cNvPicPr preferRelativeResize="0"/>
          <p:nvPr/>
        </p:nvPicPr>
        <p:blipFill>
          <a:blip r:embed="rId3">
            <a:alphaModFix/>
          </a:blip>
          <a:stretch>
            <a:fillRect/>
          </a:stretch>
        </p:blipFill>
        <p:spPr>
          <a:xfrm>
            <a:off x="829675" y="3341175"/>
            <a:ext cx="3914775" cy="285750"/>
          </a:xfrm>
          <a:prstGeom prst="rect">
            <a:avLst/>
          </a:prstGeom>
          <a:noFill/>
          <a:ln>
            <a:noFill/>
          </a:ln>
        </p:spPr>
      </p:pic>
      <p:pic>
        <p:nvPicPr>
          <p:cNvPr id="420" name="Google Shape;420;p20"/>
          <p:cNvPicPr preferRelativeResize="0"/>
          <p:nvPr/>
        </p:nvPicPr>
        <p:blipFill>
          <a:blip r:embed="rId4">
            <a:alphaModFix/>
          </a:blip>
          <a:stretch>
            <a:fillRect/>
          </a:stretch>
        </p:blipFill>
        <p:spPr>
          <a:xfrm>
            <a:off x="5064013" y="3341175"/>
            <a:ext cx="3914775" cy="285750"/>
          </a:xfrm>
          <a:prstGeom prst="rect">
            <a:avLst/>
          </a:prstGeom>
          <a:noFill/>
          <a:ln>
            <a:noFill/>
          </a:ln>
        </p:spPr>
      </p:pic>
      <p:sp>
        <p:nvSpPr>
          <p:cNvPr id="421" name="Google Shape;421;p20"/>
          <p:cNvSpPr txBox="1"/>
          <p:nvPr/>
        </p:nvSpPr>
        <p:spPr>
          <a:xfrm>
            <a:off x="2515725" y="2265300"/>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Train</a:t>
            </a:r>
            <a:endParaRPr b="1">
              <a:solidFill>
                <a:schemeClr val="dk1"/>
              </a:solidFill>
              <a:latin typeface="Roboto"/>
              <a:ea typeface="Roboto"/>
              <a:cs typeface="Roboto"/>
              <a:sym typeface="Roboto"/>
            </a:endParaRPr>
          </a:p>
        </p:txBody>
      </p:sp>
      <p:sp>
        <p:nvSpPr>
          <p:cNvPr id="422" name="Google Shape;422;p20"/>
          <p:cNvSpPr txBox="1"/>
          <p:nvPr/>
        </p:nvSpPr>
        <p:spPr>
          <a:xfrm>
            <a:off x="5682825" y="2265300"/>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Test</a:t>
            </a:r>
            <a:endParaRPr b="1">
              <a:solidFill>
                <a:schemeClr val="dk1"/>
              </a:solidFill>
              <a:latin typeface="Roboto"/>
              <a:ea typeface="Roboto"/>
              <a:cs typeface="Roboto"/>
              <a:sym typeface="Roboto"/>
            </a:endParaRPr>
          </a:p>
        </p:txBody>
      </p:sp>
      <p:sp>
        <p:nvSpPr>
          <p:cNvPr id="423" name="Google Shape;423;p20"/>
          <p:cNvSpPr txBox="1"/>
          <p:nvPr/>
        </p:nvSpPr>
        <p:spPr>
          <a:xfrm>
            <a:off x="681075" y="4070250"/>
            <a:ext cx="8005800" cy="59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This means that the models will be trained with the new split of normal dataset, which doesn’t contain any fraudulent transaction ( </a:t>
            </a:r>
            <a:r>
              <a:rPr b="1" lang="en">
                <a:solidFill>
                  <a:schemeClr val="dk1"/>
                </a:solidFill>
                <a:highlight>
                  <a:srgbClr val="FFFFFF"/>
                </a:highlight>
                <a:latin typeface="Roboto"/>
                <a:ea typeface="Roboto"/>
                <a:cs typeface="Roboto"/>
                <a:sym typeface="Roboto"/>
              </a:rPr>
              <a:t>UNSUPERVISED LEARNING </a:t>
            </a:r>
            <a:r>
              <a:rPr lang="en">
                <a:solidFill>
                  <a:schemeClr val="dk1"/>
                </a:solidFill>
                <a:highlight>
                  <a:srgbClr val="FFFFFF"/>
                </a:highlight>
                <a:latin typeface="Roboto"/>
                <a:ea typeface="Roboto"/>
                <a:cs typeface="Roboto"/>
                <a:sym typeface="Roboto"/>
              </a:rPr>
              <a:t>)</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grpSp>
        <p:nvGrpSpPr>
          <p:cNvPr id="429" name="Google Shape;429;p21"/>
          <p:cNvGrpSpPr/>
          <p:nvPr/>
        </p:nvGrpSpPr>
        <p:grpSpPr>
          <a:xfrm>
            <a:off x="457200" y="1068325"/>
            <a:ext cx="6801300" cy="1841000"/>
            <a:chOff x="1361925" y="1068325"/>
            <a:chExt cx="6801300" cy="1841000"/>
          </a:xfrm>
        </p:grpSpPr>
        <p:sp>
          <p:nvSpPr>
            <p:cNvPr id="430" name="Google Shape;430;p21"/>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What are the Gaussian Mixture Models</a:t>
              </a:r>
              <a:endParaRPr b="1" sz="1800">
                <a:latin typeface="Fira Sans Extra Condensed"/>
                <a:ea typeface="Fira Sans Extra Condensed"/>
                <a:cs typeface="Fira Sans Extra Condensed"/>
                <a:sym typeface="Fira Sans Extra Condensed"/>
              </a:endParaRPr>
            </a:p>
          </p:txBody>
        </p:sp>
        <p:sp>
          <p:nvSpPr>
            <p:cNvPr id="431" name="Google Shape;431;p21"/>
            <p:cNvSpPr txBox="1"/>
            <p:nvPr/>
          </p:nvSpPr>
          <p:spPr>
            <a:xfrm>
              <a:off x="1361925" y="1409925"/>
              <a:ext cx="6801300" cy="149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endParaRPr>
                <a:latin typeface="Roboto"/>
                <a:ea typeface="Roboto"/>
                <a:cs typeface="Roboto"/>
                <a:sym typeface="Roboto"/>
              </a:endParaRPr>
            </a:p>
          </p:txBody>
        </p:sp>
      </p:grpSp>
      <p:grpSp>
        <p:nvGrpSpPr>
          <p:cNvPr id="432" name="Google Shape;432;p21"/>
          <p:cNvGrpSpPr/>
          <p:nvPr/>
        </p:nvGrpSpPr>
        <p:grpSpPr>
          <a:xfrm>
            <a:off x="7258452" y="411475"/>
            <a:ext cx="1720353" cy="1811399"/>
            <a:chOff x="7258452" y="411475"/>
            <a:chExt cx="1720353" cy="1811399"/>
          </a:xfrm>
        </p:grpSpPr>
        <p:sp>
          <p:nvSpPr>
            <p:cNvPr id="433" name="Google Shape;433;p21"/>
            <p:cNvSpPr/>
            <p:nvPr/>
          </p:nvSpPr>
          <p:spPr>
            <a:xfrm>
              <a:off x="7258452" y="411475"/>
              <a:ext cx="1679519" cy="1805092"/>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7764876" y="1536773"/>
              <a:ext cx="238394" cy="112541"/>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7697560" y="1107434"/>
              <a:ext cx="1281245" cy="639859"/>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8748669" y="2040366"/>
              <a:ext cx="157204" cy="182508"/>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7677182" y="2040366"/>
              <a:ext cx="157204" cy="182508"/>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7710175" y="1747251"/>
              <a:ext cx="1181797" cy="325338"/>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8628844" y="983767"/>
              <a:ext cx="248816" cy="654811"/>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7796576" y="1426628"/>
              <a:ext cx="743754" cy="211947"/>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8459098" y="675275"/>
              <a:ext cx="226210" cy="335576"/>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8364863" y="904877"/>
              <a:ext cx="371697" cy="733702"/>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7830863" y="1091092"/>
              <a:ext cx="460686" cy="343999"/>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8261535" y="938952"/>
              <a:ext cx="439409" cy="51155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8116552" y="1263786"/>
              <a:ext cx="160654" cy="110146"/>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8372698" y="597351"/>
              <a:ext cx="310455" cy="25297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1"/>
          <p:cNvGrpSpPr/>
          <p:nvPr/>
        </p:nvGrpSpPr>
        <p:grpSpPr>
          <a:xfrm>
            <a:off x="2606040" y="283464"/>
            <a:ext cx="660900" cy="628800"/>
            <a:chOff x="4241500" y="3234975"/>
            <a:chExt cx="660900" cy="628800"/>
          </a:xfrm>
        </p:grpSpPr>
        <p:grpSp>
          <p:nvGrpSpPr>
            <p:cNvPr id="448" name="Google Shape;448;p21"/>
            <p:cNvGrpSpPr/>
            <p:nvPr/>
          </p:nvGrpSpPr>
          <p:grpSpPr>
            <a:xfrm>
              <a:off x="4305475" y="3283031"/>
              <a:ext cx="533139" cy="532701"/>
              <a:chOff x="4271576" y="3645213"/>
              <a:chExt cx="600855" cy="600362"/>
            </a:xfrm>
          </p:grpSpPr>
          <p:sp>
            <p:nvSpPr>
              <p:cNvPr id="449" name="Google Shape;449;p21"/>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1"/>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1"/>
          <p:cNvSpPr txBox="1"/>
          <p:nvPr/>
        </p:nvSpPr>
        <p:spPr>
          <a:xfrm>
            <a:off x="457200" y="2909325"/>
            <a:ext cx="8072700" cy="69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For this project it has been used the class of scikit-learn : </a:t>
            </a:r>
            <a:r>
              <a:rPr b="1" i="1" lang="en" u="sng">
                <a:solidFill>
                  <a:schemeClr val="dk1"/>
                </a:solidFill>
                <a:latin typeface="Roboto"/>
                <a:ea typeface="Roboto"/>
                <a:cs typeface="Roboto"/>
                <a:sym typeface="Roboto"/>
              </a:rPr>
              <a:t>sklearn.mixture.GaussianMixture</a:t>
            </a:r>
            <a:endParaRPr b="1" i="1" sz="1700" u="sng">
              <a:solidFill>
                <a:schemeClr val="dk1"/>
              </a:solidFill>
              <a:latin typeface="Roboto"/>
              <a:ea typeface="Roboto"/>
              <a:cs typeface="Roboto"/>
              <a:sym typeface="Roboto"/>
            </a:endParaRPr>
          </a:p>
        </p:txBody>
      </p:sp>
      <p:pic>
        <p:nvPicPr>
          <p:cNvPr id="469" name="Google Shape;469;p21"/>
          <p:cNvPicPr preferRelativeResize="0"/>
          <p:nvPr/>
        </p:nvPicPr>
        <p:blipFill>
          <a:blip r:embed="rId3">
            <a:alphaModFix/>
          </a:blip>
          <a:stretch>
            <a:fillRect/>
          </a:stretch>
        </p:blipFill>
        <p:spPr>
          <a:xfrm>
            <a:off x="3069537" y="3317700"/>
            <a:ext cx="3004925" cy="163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Privacy Infographics by Slidesgo">
  <a:themeElements>
    <a:clrScheme name="Simple Light">
      <a:dk1>
        <a:srgbClr val="000000"/>
      </a:dk1>
      <a:lt1>
        <a:srgbClr val="FFFFFF"/>
      </a:lt1>
      <a:dk2>
        <a:srgbClr val="666666"/>
      </a:dk2>
      <a:lt2>
        <a:srgbClr val="D9D9D9"/>
      </a:lt2>
      <a:accent1>
        <a:srgbClr val="FF932D"/>
      </a:accent1>
      <a:accent2>
        <a:srgbClr val="F9645D"/>
      </a:accent2>
      <a:accent3>
        <a:srgbClr val="FFD966"/>
      </a:accent3>
      <a:accent4>
        <a:srgbClr val="03DEB1"/>
      </a:accent4>
      <a:accent5>
        <a:srgbClr val="533CD2"/>
      </a:accent5>
      <a:accent6>
        <a:srgbClr val="0071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