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oppins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Anaheim"/>
      <p:regular r:id="rId47"/>
    </p:embeddedFont>
    <p:embeddedFont>
      <p:font typeface="PT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.fntdata"/><Relationship Id="rId42" Type="http://schemas.openxmlformats.org/officeDocument/2006/relationships/font" Target="fonts/Poppins-boldItalic.fntdata"/><Relationship Id="rId41" Type="http://schemas.openxmlformats.org/officeDocument/2006/relationships/font" Target="fonts/Poppins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-regular.fntdata"/><Relationship Id="rId47" Type="http://schemas.openxmlformats.org/officeDocument/2006/relationships/font" Target="fonts/Anaheim-regular.fntdata"/><Relationship Id="rId49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Poppins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-boldItalic.fntdata"/><Relationship Id="rId50" Type="http://schemas.openxmlformats.org/officeDocument/2006/relationships/font" Target="fonts/PT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e2fe17192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e2fe17192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e2fe17192b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e2fe17192b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2fe17192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e2fe17192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e2fe17192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e2fe17192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2fe17192b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e2fe17192b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e2fe17192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e2fe17192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e2fe17192b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e2fe17192b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2fe17192b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e2fe17192b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2fe17192b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e2fe17192b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e2fe17192b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e2fe17192b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e2fe17192b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e2fe17192b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8f80aa69a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8f80aa69a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f80aa69a2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f80aa69a2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e2fe17192b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e2fe17192b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8f80aa69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8f80aa69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8f80aa69a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8f80aa69a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8f80aa69a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8f80aa69a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8f80aa69a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8f80aa69a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8f80aa69a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8f80aa69a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8f80aa69a2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8f80aa69a2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f80aa69a2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f80aa69a2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8f80aa69a2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8f80aa69a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2fe17192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2fe17192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2fe17192b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2fe17192b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2fe17192b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2fe17192b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e2fe17192b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e2fe17192b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2fe17192b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e2fe17192b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10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5"/>
          <p:cNvSpPr/>
          <p:nvPr>
            <p:ph idx="2" type="pic"/>
          </p:nvPr>
        </p:nvSpPr>
        <p:spPr>
          <a:xfrm>
            <a:off x="713225" y="539500"/>
            <a:ext cx="2801100" cy="4064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8" name="Google Shape;138;p15"/>
          <p:cNvSpPr/>
          <p:nvPr>
            <p:ph idx="3" type="pic"/>
          </p:nvPr>
        </p:nvSpPr>
        <p:spPr>
          <a:xfrm>
            <a:off x="3595575" y="539500"/>
            <a:ext cx="2191200" cy="2328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9" name="Google Shape;139;p15"/>
          <p:cNvSpPr/>
          <p:nvPr>
            <p:ph idx="4" type="pic"/>
          </p:nvPr>
        </p:nvSpPr>
        <p:spPr>
          <a:xfrm>
            <a:off x="3595575" y="2953775"/>
            <a:ext cx="4835100" cy="1650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2" type="subTitle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3" type="subTitle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4" type="subTitle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58" name="Google Shape;158;p17"/>
          <p:cNvSpPr txBox="1"/>
          <p:nvPr>
            <p:ph idx="5" type="subTitle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59" name="Google Shape;159;p17"/>
          <p:cNvSpPr txBox="1"/>
          <p:nvPr>
            <p:ph idx="6" type="subTitle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2" type="subTitle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3" type="subTitle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4" type="subTitle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5" type="subTitle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72" name="Google Shape;172;p18"/>
          <p:cNvSpPr txBox="1"/>
          <p:nvPr>
            <p:ph idx="6" type="subTitle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73" name="Google Shape;173;p18"/>
          <p:cNvSpPr txBox="1"/>
          <p:nvPr>
            <p:ph idx="7" type="subTitle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74" name="Google Shape;174;p18"/>
          <p:cNvSpPr txBox="1"/>
          <p:nvPr>
            <p:ph idx="8" type="subTitle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75" name="Google Shape;175;p18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" type="subTitle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2" type="subTitle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3" type="subTitle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4" type="subTitle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5" type="subTitle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6" type="subTitle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7" type="subTitle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1" name="Google Shape;191;p19"/>
          <p:cNvSpPr txBox="1"/>
          <p:nvPr>
            <p:ph idx="8" type="subTitle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2" name="Google Shape;192;p19"/>
          <p:cNvSpPr txBox="1"/>
          <p:nvPr>
            <p:ph idx="9" type="subTitle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3" name="Google Shape;193;p19"/>
          <p:cNvSpPr txBox="1"/>
          <p:nvPr>
            <p:ph idx="13" type="subTitle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4" name="Google Shape;194;p19"/>
          <p:cNvSpPr txBox="1"/>
          <p:nvPr>
            <p:ph idx="14" type="subTitle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5" name="Google Shape;195;p19"/>
          <p:cNvSpPr txBox="1"/>
          <p:nvPr>
            <p:ph idx="15" type="subTitle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22414" l="68148" r="0" t="0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hasCustomPrompt="1" type="title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hasCustomPrompt="1" idx="2" type="title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/>
          <p:nvPr>
            <p:ph idx="3" type="subTitle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hasCustomPrompt="1" idx="4" type="title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/>
          <p:nvPr>
            <p:ph idx="5" type="subTitle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b="129" l="0" r="0" t="129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34262" l="14813" r="0" t="0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3" name="Google Shape;233;p2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b="41941" l="0" r="56111" t="0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5400000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35496" l="0" r="0" t="128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25"/>
          <p:cNvGrpSpPr/>
          <p:nvPr/>
        </p:nvGrpSpPr>
        <p:grpSpPr>
          <a:xfrm flipH="1" rot="10800000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26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5400000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6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60" name="Google Shape;2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>
            <p:ph type="title"/>
          </p:nvPr>
        </p:nvSpPr>
        <p:spPr>
          <a:xfrm>
            <a:off x="4364013" y="540000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4364013" y="2369350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27"/>
          <p:cNvSpPr/>
          <p:nvPr>
            <p:ph idx="2" type="pic"/>
          </p:nvPr>
        </p:nvSpPr>
        <p:spPr>
          <a:xfrm>
            <a:off x="713225" y="539550"/>
            <a:ext cx="3072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4364013" y="3542325"/>
            <a:ext cx="3699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13225" y="1869900"/>
            <a:ext cx="3171900" cy="21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18270" l="31651" r="0" t="130"/>
          <a:stretch/>
        </p:blipFill>
        <p:spPr>
          <a:xfrm flipH="1" rot="10800000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b="129" l="0" r="0" t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38.png"/><Relationship Id="rId6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Inspection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Apple’s defects identifications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302" name="Google Shape;302;p30"/>
          <p:cNvSpPr txBox="1"/>
          <p:nvPr>
            <p:ph idx="1" type="subTitle"/>
          </p:nvPr>
        </p:nvSpPr>
        <p:spPr>
          <a:xfrm>
            <a:off x="972300" y="3419949"/>
            <a:ext cx="71994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699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Anthea Silvia Sasdelli</a:t>
            </a:r>
            <a:endParaRPr b="1" sz="1699"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99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Project Work in Computer Vision and Image processing</a:t>
            </a:r>
            <a:endParaRPr sz="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22" name="Google Shape;422;p39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Binarization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Segmentation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Smoothing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5" name="Google Shape;425;p39"/>
          <p:cNvCxnSpPr>
            <a:stCxn id="422" idx="1"/>
            <a:endCxn id="423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26" name="Google Shape;426;p39"/>
          <p:cNvCxnSpPr>
            <a:stCxn id="423" idx="1"/>
            <a:endCxn id="424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427" name="Google Shape;4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54532"/>
            <a:ext cx="2087775" cy="244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938" y="2254512"/>
            <a:ext cx="2087775" cy="244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213" y="2254533"/>
            <a:ext cx="2087775" cy="244464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9"/>
          <p:cNvSpPr/>
          <p:nvPr/>
        </p:nvSpPr>
        <p:spPr>
          <a:xfrm>
            <a:off x="2161300" y="2500200"/>
            <a:ext cx="544800" cy="3465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800025" y="2396050"/>
            <a:ext cx="374700" cy="2844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4980025" y="2500200"/>
            <a:ext cx="544800" cy="3465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618750" y="2396050"/>
            <a:ext cx="374700" cy="2844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6227925" y="1197400"/>
            <a:ext cx="2364600" cy="11988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40" name="Google Shape;440;p40"/>
          <p:cNvSpPr txBox="1"/>
          <p:nvPr/>
        </p:nvSpPr>
        <p:spPr>
          <a:xfrm flipH="1">
            <a:off x="2152400" y="12822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Smoothing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1" name="Google Shape;4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50" y="2447475"/>
            <a:ext cx="2009000" cy="235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850" y="2447475"/>
            <a:ext cx="2008993" cy="23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0"/>
          <p:cNvSpPr txBox="1"/>
          <p:nvPr/>
        </p:nvSpPr>
        <p:spPr>
          <a:xfrm flipH="1">
            <a:off x="4917700" y="12823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Bilateral filter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44" name="Google Shape;444;p40"/>
          <p:cNvCxnSpPr>
            <a:stCxn id="440" idx="1"/>
            <a:endCxn id="443" idx="3"/>
          </p:cNvCxnSpPr>
          <p:nvPr/>
        </p:nvCxnSpPr>
        <p:spPr>
          <a:xfrm>
            <a:off x="4226300" y="1704388"/>
            <a:ext cx="69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0"/>
          <p:cNvCxnSpPr>
            <a:endCxn id="441" idx="1"/>
          </p:cNvCxnSpPr>
          <p:nvPr/>
        </p:nvCxnSpPr>
        <p:spPr>
          <a:xfrm>
            <a:off x="4193850" y="3623691"/>
            <a:ext cx="7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51" name="Google Shape;451;p41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Edge detection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2" name="Google Shape;452;p41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Fruit isolation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Defects identification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4" name="Google Shape;454;p41"/>
          <p:cNvCxnSpPr>
            <a:stCxn id="451" idx="1"/>
            <a:endCxn id="452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55" name="Google Shape;455;p41"/>
          <p:cNvCxnSpPr>
            <a:stCxn id="452" idx="1"/>
            <a:endCxn id="453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456" name="Google Shape;4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59225"/>
            <a:ext cx="2084561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714" y="2321075"/>
            <a:ext cx="2084561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860" y="2321075"/>
            <a:ext cx="2084561" cy="23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Edge detection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Fruit isolation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Defects identification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7" name="Google Shape;467;p42"/>
          <p:cNvCxnSpPr>
            <a:stCxn id="464" idx="1"/>
            <a:endCxn id="465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68" name="Google Shape;468;p42"/>
          <p:cNvCxnSpPr>
            <a:stCxn id="465" idx="1"/>
            <a:endCxn id="466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469" name="Google Shape;4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59225"/>
            <a:ext cx="2084561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714" y="2321075"/>
            <a:ext cx="2084561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860" y="2321075"/>
            <a:ext cx="2084561" cy="2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2"/>
          <p:cNvSpPr/>
          <p:nvPr/>
        </p:nvSpPr>
        <p:spPr>
          <a:xfrm>
            <a:off x="567425" y="1197400"/>
            <a:ext cx="2364600" cy="11988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78" name="Google Shape;478;p43"/>
          <p:cNvSpPr txBox="1"/>
          <p:nvPr/>
        </p:nvSpPr>
        <p:spPr>
          <a:xfrm flipH="1">
            <a:off x="4917700" y="12823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Canny edge detector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9" name="Google Shape;479;p43"/>
          <p:cNvCxnSpPr>
            <a:stCxn id="480" idx="1"/>
            <a:endCxn id="478" idx="3"/>
          </p:cNvCxnSpPr>
          <p:nvPr/>
        </p:nvCxnSpPr>
        <p:spPr>
          <a:xfrm>
            <a:off x="4226200" y="1704400"/>
            <a:ext cx="69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43"/>
          <p:cNvSpPr txBox="1"/>
          <p:nvPr/>
        </p:nvSpPr>
        <p:spPr>
          <a:xfrm flipH="1">
            <a:off x="2152400" y="12822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Edge detection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2" name="Google Shape;4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375" y="2430500"/>
            <a:ext cx="2084561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400" y="2430500"/>
            <a:ext cx="2084550" cy="23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89" name="Google Shape;489;p44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Edge detection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p44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Fruit isolation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p44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Defects identification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2" name="Google Shape;492;p44"/>
          <p:cNvCxnSpPr>
            <a:stCxn id="489" idx="1"/>
            <a:endCxn id="490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93" name="Google Shape;493;p44"/>
          <p:cNvCxnSpPr>
            <a:stCxn id="490" idx="1"/>
            <a:endCxn id="491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494" name="Google Shape;4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59225"/>
            <a:ext cx="2084561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714" y="2321075"/>
            <a:ext cx="2084561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860" y="2321075"/>
            <a:ext cx="2084561" cy="2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4"/>
          <p:cNvSpPr/>
          <p:nvPr/>
        </p:nvSpPr>
        <p:spPr>
          <a:xfrm>
            <a:off x="3385900" y="1173925"/>
            <a:ext cx="2364600" cy="11988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cxnSp>
        <p:nvCxnSpPr>
          <p:cNvPr id="503" name="Google Shape;503;p45"/>
          <p:cNvCxnSpPr>
            <a:stCxn id="504" idx="1"/>
            <a:endCxn id="505" idx="3"/>
          </p:cNvCxnSpPr>
          <p:nvPr/>
        </p:nvCxnSpPr>
        <p:spPr>
          <a:xfrm>
            <a:off x="4226200" y="1704400"/>
            <a:ext cx="69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45"/>
          <p:cNvSpPr txBox="1"/>
          <p:nvPr/>
        </p:nvSpPr>
        <p:spPr>
          <a:xfrm flipH="1">
            <a:off x="2157713" y="12822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Fruit isolation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7" name="Google Shape;507;p45"/>
          <p:cNvSpPr txBox="1"/>
          <p:nvPr/>
        </p:nvSpPr>
        <p:spPr>
          <a:xfrm>
            <a:off x="4917700" y="1282300"/>
            <a:ext cx="3427200" cy="3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Invert Fruit Mask 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create a background mask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Dilate Background Mask 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remove the external edge using a 5x5 kernel.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Remove External Contour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 subtracting the dilated background mask from the Canny edge image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Apply morphological closing to the result and finalize the edges creating  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 Figures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08" name="Google Shape;5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398" y="2351200"/>
            <a:ext cx="2084561" cy="23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514" name="Google Shape;514;p46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Edge detection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5" name="Google Shape;515;p46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Fruit isolation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46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Defects identification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7" name="Google Shape;517;p46"/>
          <p:cNvCxnSpPr>
            <a:stCxn id="514" idx="1"/>
            <a:endCxn id="515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18" name="Google Shape;518;p46"/>
          <p:cNvCxnSpPr>
            <a:stCxn id="515" idx="1"/>
            <a:endCxn id="516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519" name="Google Shape;5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59225"/>
            <a:ext cx="2084561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714" y="2321075"/>
            <a:ext cx="2084561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860" y="2321075"/>
            <a:ext cx="2084561" cy="2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6"/>
          <p:cNvSpPr/>
          <p:nvPr/>
        </p:nvSpPr>
        <p:spPr>
          <a:xfrm>
            <a:off x="6211525" y="1189875"/>
            <a:ext cx="2364600" cy="11988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cxnSp>
        <p:nvCxnSpPr>
          <p:cNvPr id="528" name="Google Shape;528;p47"/>
          <p:cNvCxnSpPr>
            <a:stCxn id="529" idx="1"/>
            <a:endCxn id="530" idx="3"/>
          </p:cNvCxnSpPr>
          <p:nvPr/>
        </p:nvCxnSpPr>
        <p:spPr>
          <a:xfrm>
            <a:off x="4226200" y="1704400"/>
            <a:ext cx="69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47"/>
          <p:cNvSpPr txBox="1"/>
          <p:nvPr/>
        </p:nvSpPr>
        <p:spPr>
          <a:xfrm>
            <a:off x="4991225" y="1309600"/>
            <a:ext cx="30651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Detect defects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labeling connected components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the processed image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Draw the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fruit outline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on the image using the binary mask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Iterate over detected components to 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identify and isolate defects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then count and highlight defects on the image.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47"/>
          <p:cNvSpPr txBox="1"/>
          <p:nvPr/>
        </p:nvSpPr>
        <p:spPr>
          <a:xfrm flipH="1">
            <a:off x="2157725" y="13095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Defects identification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3" name="Google Shape;5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389" y="2326675"/>
            <a:ext cx="2084561" cy="23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8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8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Task</a:t>
            </a:r>
            <a:endParaRPr/>
          </a:p>
        </p:txBody>
      </p:sp>
      <p:sp>
        <p:nvSpPr>
          <p:cNvPr id="540" name="Google Shape;540;p48"/>
          <p:cNvSpPr txBox="1"/>
          <p:nvPr>
            <p:ph idx="2" type="title"/>
          </p:nvPr>
        </p:nvSpPr>
        <p:spPr>
          <a:xfrm>
            <a:off x="5690275" y="1037350"/>
            <a:ext cx="13359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541" name="Google Shape;54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00" y="1754675"/>
            <a:ext cx="2279100" cy="2486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1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9" name="Google Shape;309;p31"/>
          <p:cNvSpPr txBox="1"/>
          <p:nvPr>
            <p:ph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10" name="Google Shape;310;p31" title="Manzana estilizada | Vectores de dominio públ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50" y="1841400"/>
            <a:ext cx="2098313" cy="204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title="Archivo:System-search.svg - Wikipedia, la enciclopedia libr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083" y="2684393"/>
            <a:ext cx="1783542" cy="168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547" name="Google Shape;547;p49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Binarization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8" name="Google Shape;548;p49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Segmentation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49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Smoothing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0" name="Google Shape;550;p49"/>
          <p:cNvCxnSpPr>
            <a:stCxn id="547" idx="1"/>
            <a:endCxn id="548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51" name="Google Shape;551;p49"/>
          <p:cNvCxnSpPr>
            <a:stCxn id="548" idx="1"/>
            <a:endCxn id="549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552" name="Google Shape;5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75" y="2396038"/>
            <a:ext cx="209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025" y="2396038"/>
            <a:ext cx="209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075" y="2396038"/>
            <a:ext cx="2095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560" name="Google Shape;560;p50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Binarization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1" name="Google Shape;561;p50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Segmentation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2" name="Google Shape;562;p50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Smoothing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3" name="Google Shape;563;p50"/>
          <p:cNvCxnSpPr>
            <a:stCxn id="560" idx="1"/>
            <a:endCxn id="561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64" name="Google Shape;564;p50"/>
          <p:cNvCxnSpPr>
            <a:stCxn id="561" idx="1"/>
            <a:endCxn id="562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565" name="Google Shape;5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75" y="2396038"/>
            <a:ext cx="209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025" y="2396038"/>
            <a:ext cx="209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075" y="2396038"/>
            <a:ext cx="20955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0"/>
          <p:cNvSpPr/>
          <p:nvPr/>
        </p:nvSpPr>
        <p:spPr>
          <a:xfrm>
            <a:off x="545225" y="1197250"/>
            <a:ext cx="5231100" cy="11988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574" name="Google Shape;574;p51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Binarization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51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Segmentation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51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Smoothing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77" name="Google Shape;577;p51"/>
          <p:cNvCxnSpPr>
            <a:stCxn id="574" idx="1"/>
            <a:endCxn id="575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78" name="Google Shape;578;p51"/>
          <p:cNvCxnSpPr>
            <a:stCxn id="575" idx="1"/>
            <a:endCxn id="576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579" name="Google Shape;5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75" y="2396038"/>
            <a:ext cx="209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025" y="2396038"/>
            <a:ext cx="209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075" y="2396038"/>
            <a:ext cx="20955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1"/>
          <p:cNvSpPr/>
          <p:nvPr/>
        </p:nvSpPr>
        <p:spPr>
          <a:xfrm>
            <a:off x="6211525" y="1154725"/>
            <a:ext cx="2364600" cy="11988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588" name="Google Shape;588;p52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Bilateral Filter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p52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Eroded mask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p52"/>
          <p:cNvSpPr txBox="1"/>
          <p:nvPr/>
        </p:nvSpPr>
        <p:spPr>
          <a:xfrm flipH="1">
            <a:off x="67081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91" name="Google Shape;591;p52"/>
          <p:cNvCxnSpPr>
            <a:stCxn id="588" idx="1"/>
            <a:endCxn id="589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92" name="Google Shape;592;p52"/>
          <p:cNvCxnSpPr>
            <a:stCxn id="589" idx="1"/>
            <a:endCxn id="590" idx="3"/>
          </p:cNvCxnSpPr>
          <p:nvPr/>
        </p:nvCxnSpPr>
        <p:spPr>
          <a:xfrm>
            <a:off x="5608713" y="1754113"/>
            <a:ext cx="109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593" name="Google Shape;593;p52"/>
          <p:cNvSpPr txBox="1"/>
          <p:nvPr/>
        </p:nvSpPr>
        <p:spPr>
          <a:xfrm flipH="1">
            <a:off x="6694450" y="257173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4" name="Google Shape;5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526438"/>
            <a:ext cx="209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575" y="2526451"/>
            <a:ext cx="2095500" cy="228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800" y="3574649"/>
            <a:ext cx="1134650" cy="123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52"/>
          <p:cNvCxnSpPr>
            <a:endCxn id="593" idx="3"/>
          </p:cNvCxnSpPr>
          <p:nvPr/>
        </p:nvCxnSpPr>
        <p:spPr>
          <a:xfrm flipH="1" rot="-5400000">
            <a:off x="5830600" y="2129988"/>
            <a:ext cx="1257900" cy="469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598" name="Google Shape;598;p52"/>
          <p:cNvSpPr/>
          <p:nvPr/>
        </p:nvSpPr>
        <p:spPr>
          <a:xfrm>
            <a:off x="5273900" y="4110300"/>
            <a:ext cx="659400" cy="166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604" name="Google Shape;604;p53"/>
          <p:cNvSpPr txBox="1"/>
          <p:nvPr/>
        </p:nvSpPr>
        <p:spPr>
          <a:xfrm flipH="1">
            <a:off x="5517025" y="128955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5" name="Google Shape;605;p53"/>
          <p:cNvSpPr txBox="1"/>
          <p:nvPr/>
        </p:nvSpPr>
        <p:spPr>
          <a:xfrm flipH="1">
            <a:off x="1565575" y="13329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6" name="Google Shape;6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425" y="2303850"/>
            <a:ext cx="209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75" y="2347300"/>
            <a:ext cx="2095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613" name="Google Shape;613;p54"/>
          <p:cNvSpPr txBox="1"/>
          <p:nvPr/>
        </p:nvSpPr>
        <p:spPr>
          <a:xfrm flipH="1">
            <a:off x="6363850" y="15297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Defect identification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4" name="Google Shape;614;p54"/>
          <p:cNvSpPr txBox="1"/>
          <p:nvPr/>
        </p:nvSpPr>
        <p:spPr>
          <a:xfrm flipH="1">
            <a:off x="6350125" y="27695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Defect identification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5" name="Google Shape;615;p54"/>
          <p:cNvSpPr txBox="1"/>
          <p:nvPr/>
        </p:nvSpPr>
        <p:spPr>
          <a:xfrm flipH="1">
            <a:off x="733725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defect color in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p54"/>
          <p:cNvSpPr txBox="1"/>
          <p:nvPr/>
        </p:nvSpPr>
        <p:spPr>
          <a:xfrm flipH="1">
            <a:off x="720000" y="27695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defect color in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7" name="Google Shape;617;p54"/>
          <p:cNvSpPr txBox="1"/>
          <p:nvPr/>
        </p:nvSpPr>
        <p:spPr>
          <a:xfrm flipH="1">
            <a:off x="3541913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 Mahalanobis distance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8" name="Google Shape;618;p54"/>
          <p:cNvSpPr txBox="1"/>
          <p:nvPr/>
        </p:nvSpPr>
        <p:spPr>
          <a:xfrm flipH="1">
            <a:off x="3528188" y="27695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 Euclidean distance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19" name="Google Shape;619;p54"/>
          <p:cNvCxnSpPr>
            <a:endCxn id="617" idx="3"/>
          </p:cNvCxnSpPr>
          <p:nvPr/>
        </p:nvCxnSpPr>
        <p:spPr>
          <a:xfrm>
            <a:off x="2791913" y="1946775"/>
            <a:ext cx="750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20" name="Google Shape;620;p54"/>
          <p:cNvCxnSpPr/>
          <p:nvPr/>
        </p:nvCxnSpPr>
        <p:spPr>
          <a:xfrm>
            <a:off x="2791913" y="3189050"/>
            <a:ext cx="750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21" name="Google Shape;621;p54"/>
          <p:cNvCxnSpPr>
            <a:stCxn id="617" idx="1"/>
            <a:endCxn id="613" idx="3"/>
          </p:cNvCxnSpPr>
          <p:nvPr/>
        </p:nvCxnSpPr>
        <p:spPr>
          <a:xfrm>
            <a:off x="5615813" y="1951875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22" name="Google Shape;622;p54"/>
          <p:cNvCxnSpPr>
            <a:stCxn id="618" idx="1"/>
            <a:endCxn id="614" idx="3"/>
          </p:cNvCxnSpPr>
          <p:nvPr/>
        </p:nvCxnSpPr>
        <p:spPr>
          <a:xfrm>
            <a:off x="5602088" y="3191600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628" name="Google Shape;628;p55"/>
          <p:cNvSpPr txBox="1"/>
          <p:nvPr/>
        </p:nvSpPr>
        <p:spPr>
          <a:xfrm flipH="1">
            <a:off x="6363850" y="15297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Defect identification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9" name="Google Shape;629;p55"/>
          <p:cNvSpPr txBox="1"/>
          <p:nvPr/>
        </p:nvSpPr>
        <p:spPr>
          <a:xfrm flipH="1">
            <a:off x="6350125" y="27695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Defect identification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0" name="Google Shape;630;p55"/>
          <p:cNvSpPr txBox="1"/>
          <p:nvPr/>
        </p:nvSpPr>
        <p:spPr>
          <a:xfrm flipH="1">
            <a:off x="733725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defect color in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1" name="Google Shape;631;p55"/>
          <p:cNvSpPr txBox="1"/>
          <p:nvPr/>
        </p:nvSpPr>
        <p:spPr>
          <a:xfrm flipH="1">
            <a:off x="720000" y="27695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defect color in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2" name="Google Shape;632;p55"/>
          <p:cNvSpPr txBox="1"/>
          <p:nvPr/>
        </p:nvSpPr>
        <p:spPr>
          <a:xfrm flipH="1">
            <a:off x="3541913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 Mahalanobis distance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3" name="Google Shape;633;p55"/>
          <p:cNvSpPr txBox="1"/>
          <p:nvPr/>
        </p:nvSpPr>
        <p:spPr>
          <a:xfrm flipH="1">
            <a:off x="3528188" y="27695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 Euclidean distance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34" name="Google Shape;634;p55"/>
          <p:cNvCxnSpPr>
            <a:endCxn id="632" idx="3"/>
          </p:cNvCxnSpPr>
          <p:nvPr/>
        </p:nvCxnSpPr>
        <p:spPr>
          <a:xfrm>
            <a:off x="2791913" y="1946775"/>
            <a:ext cx="750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35" name="Google Shape;635;p55"/>
          <p:cNvCxnSpPr/>
          <p:nvPr/>
        </p:nvCxnSpPr>
        <p:spPr>
          <a:xfrm>
            <a:off x="2791913" y="3189050"/>
            <a:ext cx="750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36" name="Google Shape;636;p55"/>
          <p:cNvCxnSpPr>
            <a:stCxn id="632" idx="1"/>
            <a:endCxn id="628" idx="3"/>
          </p:cNvCxnSpPr>
          <p:nvPr/>
        </p:nvCxnSpPr>
        <p:spPr>
          <a:xfrm>
            <a:off x="5615813" y="1951875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37" name="Google Shape;637;p55"/>
          <p:cNvCxnSpPr>
            <a:stCxn id="633" idx="1"/>
            <a:endCxn id="629" idx="3"/>
          </p:cNvCxnSpPr>
          <p:nvPr/>
        </p:nvCxnSpPr>
        <p:spPr>
          <a:xfrm>
            <a:off x="5602088" y="3191600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638" name="Google Shape;638;p55"/>
          <p:cNvSpPr/>
          <p:nvPr/>
        </p:nvSpPr>
        <p:spPr>
          <a:xfrm>
            <a:off x="574650" y="1354800"/>
            <a:ext cx="2364600" cy="24339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644" name="Google Shape;644;p56"/>
          <p:cNvSpPr txBox="1"/>
          <p:nvPr/>
        </p:nvSpPr>
        <p:spPr>
          <a:xfrm flipH="1">
            <a:off x="593200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5" name="Google Shape;645;p56"/>
          <p:cNvSpPr txBox="1"/>
          <p:nvPr/>
        </p:nvSpPr>
        <p:spPr>
          <a:xfrm flipH="1">
            <a:off x="593200" y="33493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6" name="Google Shape;646;p56"/>
          <p:cNvCxnSpPr>
            <a:endCxn id="647" idx="3"/>
          </p:cNvCxnSpPr>
          <p:nvPr/>
        </p:nvCxnSpPr>
        <p:spPr>
          <a:xfrm>
            <a:off x="2658450" y="1951863"/>
            <a:ext cx="87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56"/>
          <p:cNvSpPr txBox="1"/>
          <p:nvPr/>
        </p:nvSpPr>
        <p:spPr>
          <a:xfrm flipH="1">
            <a:off x="3535050" y="152976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Find color defect with samples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8" name="Google Shape;648;p56"/>
          <p:cNvCxnSpPr>
            <a:stCxn id="645" idx="1"/>
            <a:endCxn id="649" idx="3"/>
          </p:cNvCxnSpPr>
          <p:nvPr/>
        </p:nvCxnSpPr>
        <p:spPr>
          <a:xfrm>
            <a:off x="2667100" y="3771475"/>
            <a:ext cx="86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6"/>
          <p:cNvSpPr txBox="1"/>
          <p:nvPr/>
        </p:nvSpPr>
        <p:spPr>
          <a:xfrm flipH="1">
            <a:off x="3535050" y="334936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Find color defect with samples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0" name="Google Shape;65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750" y="32952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750" y="14756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1100" y="1494675"/>
            <a:ext cx="9525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9050" y="3319334"/>
            <a:ext cx="876600" cy="904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659" name="Google Shape;659;p57"/>
          <p:cNvSpPr txBox="1"/>
          <p:nvPr/>
        </p:nvSpPr>
        <p:spPr>
          <a:xfrm flipH="1">
            <a:off x="6363850" y="15297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Defect identification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0" name="Google Shape;660;p57"/>
          <p:cNvSpPr txBox="1"/>
          <p:nvPr/>
        </p:nvSpPr>
        <p:spPr>
          <a:xfrm flipH="1">
            <a:off x="6350125" y="27695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Defect identification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1" name="Google Shape;661;p57"/>
          <p:cNvSpPr txBox="1"/>
          <p:nvPr/>
        </p:nvSpPr>
        <p:spPr>
          <a:xfrm flipH="1">
            <a:off x="733725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defect color in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2" name="Google Shape;662;p57"/>
          <p:cNvSpPr txBox="1"/>
          <p:nvPr/>
        </p:nvSpPr>
        <p:spPr>
          <a:xfrm flipH="1">
            <a:off x="720000" y="27695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defect color in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3" name="Google Shape;663;p57"/>
          <p:cNvSpPr txBox="1"/>
          <p:nvPr/>
        </p:nvSpPr>
        <p:spPr>
          <a:xfrm flipH="1">
            <a:off x="3541913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 Mahalanobis distance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4" name="Google Shape;664;p57"/>
          <p:cNvSpPr txBox="1"/>
          <p:nvPr/>
        </p:nvSpPr>
        <p:spPr>
          <a:xfrm flipH="1">
            <a:off x="3528188" y="27695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 Euclidean distance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65" name="Google Shape;665;p57"/>
          <p:cNvCxnSpPr>
            <a:endCxn id="663" idx="3"/>
          </p:cNvCxnSpPr>
          <p:nvPr/>
        </p:nvCxnSpPr>
        <p:spPr>
          <a:xfrm>
            <a:off x="2791913" y="1946775"/>
            <a:ext cx="750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66" name="Google Shape;666;p57"/>
          <p:cNvCxnSpPr/>
          <p:nvPr/>
        </p:nvCxnSpPr>
        <p:spPr>
          <a:xfrm>
            <a:off x="2791913" y="3189050"/>
            <a:ext cx="750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67" name="Google Shape;667;p57"/>
          <p:cNvCxnSpPr>
            <a:stCxn id="663" idx="1"/>
            <a:endCxn id="659" idx="3"/>
          </p:cNvCxnSpPr>
          <p:nvPr/>
        </p:nvCxnSpPr>
        <p:spPr>
          <a:xfrm>
            <a:off x="5615813" y="1951875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68" name="Google Shape;668;p57"/>
          <p:cNvCxnSpPr>
            <a:stCxn id="664" idx="1"/>
            <a:endCxn id="660" idx="3"/>
          </p:cNvCxnSpPr>
          <p:nvPr/>
        </p:nvCxnSpPr>
        <p:spPr>
          <a:xfrm>
            <a:off x="5602088" y="3191600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669" name="Google Shape;669;p57"/>
          <p:cNvSpPr/>
          <p:nvPr/>
        </p:nvSpPr>
        <p:spPr>
          <a:xfrm>
            <a:off x="3382850" y="1354800"/>
            <a:ext cx="2364600" cy="24339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675" name="Google Shape;675;p58"/>
          <p:cNvSpPr txBox="1"/>
          <p:nvPr/>
        </p:nvSpPr>
        <p:spPr>
          <a:xfrm flipH="1">
            <a:off x="593200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6" name="Google Shape;676;p58"/>
          <p:cNvSpPr txBox="1"/>
          <p:nvPr/>
        </p:nvSpPr>
        <p:spPr>
          <a:xfrm flipH="1">
            <a:off x="593200" y="33493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77" name="Google Shape;677;p58"/>
          <p:cNvCxnSpPr>
            <a:endCxn id="678" idx="3"/>
          </p:cNvCxnSpPr>
          <p:nvPr/>
        </p:nvCxnSpPr>
        <p:spPr>
          <a:xfrm>
            <a:off x="2658450" y="1951863"/>
            <a:ext cx="87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58"/>
          <p:cNvSpPr txBox="1"/>
          <p:nvPr/>
        </p:nvSpPr>
        <p:spPr>
          <a:xfrm flipH="1">
            <a:off x="3535050" y="152976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Mahalanobis distance</a:t>
            </a:r>
            <a:endParaRPr b="1"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79" name="Google Shape;679;p58"/>
          <p:cNvCxnSpPr>
            <a:stCxn id="676" idx="1"/>
            <a:endCxn id="680" idx="3"/>
          </p:cNvCxnSpPr>
          <p:nvPr/>
        </p:nvCxnSpPr>
        <p:spPr>
          <a:xfrm>
            <a:off x="2667100" y="3771475"/>
            <a:ext cx="86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58"/>
          <p:cNvSpPr txBox="1"/>
          <p:nvPr/>
        </p:nvSpPr>
        <p:spPr>
          <a:xfrm flipH="1">
            <a:off x="3535050" y="334936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Euclidean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distance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81" name="Google Shape;6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900" y="2948537"/>
            <a:ext cx="1508725" cy="16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900" y="1128931"/>
            <a:ext cx="1508725" cy="16458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Google Shape;683;p58"/>
          <p:cNvCxnSpPr/>
          <p:nvPr/>
        </p:nvCxnSpPr>
        <p:spPr>
          <a:xfrm>
            <a:off x="5608950" y="1951863"/>
            <a:ext cx="87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58"/>
          <p:cNvCxnSpPr/>
          <p:nvPr/>
        </p:nvCxnSpPr>
        <p:spPr>
          <a:xfrm>
            <a:off x="5608950" y="3771463"/>
            <a:ext cx="87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803400" y="2213936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803402" y="3619349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p32"/>
          <p:cNvSpPr txBox="1"/>
          <p:nvPr>
            <p:ph idx="4" type="subTitle"/>
          </p:nvPr>
        </p:nvSpPr>
        <p:spPr>
          <a:xfrm>
            <a:off x="1859700" y="3619350"/>
            <a:ext cx="16938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task</a:t>
            </a:r>
            <a:endParaRPr/>
          </a:p>
        </p:txBody>
      </p:sp>
      <p:sp>
        <p:nvSpPr>
          <p:cNvPr id="319" name="Google Shape;319;p3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20" name="Google Shape;320;p32"/>
          <p:cNvSpPr txBox="1"/>
          <p:nvPr>
            <p:ph idx="1" type="subTitle"/>
          </p:nvPr>
        </p:nvSpPr>
        <p:spPr>
          <a:xfrm>
            <a:off x="3553500" y="3619355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Russet detection</a:t>
            </a:r>
            <a:endParaRPr/>
          </a:p>
        </p:txBody>
      </p:sp>
      <p:sp>
        <p:nvSpPr>
          <p:cNvPr id="321" name="Google Shape;321;p32"/>
          <p:cNvSpPr txBox="1"/>
          <p:nvPr>
            <p:ph idx="2" type="subTitle"/>
          </p:nvPr>
        </p:nvSpPr>
        <p:spPr>
          <a:xfrm>
            <a:off x="3553500" y="2213936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Outline the fruit by generating a binary mask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Search for the defects on each fruit</a:t>
            </a:r>
            <a:endParaRPr/>
          </a:p>
        </p:txBody>
      </p:sp>
      <p:sp>
        <p:nvSpPr>
          <p:cNvPr id="322" name="Google Shape;322;p32"/>
          <p:cNvSpPr txBox="1"/>
          <p:nvPr>
            <p:ph idx="3" type="subTitle"/>
          </p:nvPr>
        </p:nvSpPr>
        <p:spPr>
          <a:xfrm>
            <a:off x="1859700" y="2213925"/>
            <a:ext cx="16938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Task</a:t>
            </a:r>
            <a:endParaRPr/>
          </a:p>
        </p:txBody>
      </p:sp>
      <p:sp>
        <p:nvSpPr>
          <p:cNvPr id="323" name="Google Shape;323;p32"/>
          <p:cNvSpPr txBox="1"/>
          <p:nvPr>
            <p:ph idx="2" type="subTitle"/>
          </p:nvPr>
        </p:nvSpPr>
        <p:spPr>
          <a:xfrm>
            <a:off x="803400" y="1211125"/>
            <a:ext cx="75372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work was to develop a system aimed at locating defects and imperfections in a given dataset of apples.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specific, the tasks required were:</a:t>
            </a:r>
            <a:endParaRPr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1000683" y="2379522"/>
            <a:ext cx="509454" cy="572705"/>
            <a:chOff x="-17149475" y="3309200"/>
            <a:chExt cx="268600" cy="304825"/>
          </a:xfrm>
        </p:grpSpPr>
        <p:sp>
          <p:nvSpPr>
            <p:cNvPr id="325" name="Google Shape;325;p32"/>
            <p:cNvSpPr/>
            <p:nvPr/>
          </p:nvSpPr>
          <p:spPr>
            <a:xfrm>
              <a:off x="-17021100" y="3309200"/>
              <a:ext cx="102425" cy="72475"/>
            </a:xfrm>
            <a:custGeom>
              <a:rect b="b" l="l" r="r" t="t"/>
              <a:pathLst>
                <a:path extrusionOk="0" h="2899" w="4097">
                  <a:moveTo>
                    <a:pt x="1639" y="0"/>
                  </a:moveTo>
                  <a:cubicBezTo>
                    <a:pt x="914" y="0"/>
                    <a:pt x="284" y="441"/>
                    <a:pt x="1" y="1071"/>
                  </a:cubicBezTo>
                  <a:cubicBezTo>
                    <a:pt x="631" y="1418"/>
                    <a:pt x="1103" y="2111"/>
                    <a:pt x="1230" y="2898"/>
                  </a:cubicBezTo>
                  <a:cubicBezTo>
                    <a:pt x="1356" y="2867"/>
                    <a:pt x="1482" y="2835"/>
                    <a:pt x="1639" y="2835"/>
                  </a:cubicBezTo>
                  <a:cubicBezTo>
                    <a:pt x="2994" y="2835"/>
                    <a:pt x="4096" y="1733"/>
                    <a:pt x="4096" y="347"/>
                  </a:cubicBezTo>
                  <a:cubicBezTo>
                    <a:pt x="4096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-17149475" y="3346200"/>
              <a:ext cx="268600" cy="267825"/>
            </a:xfrm>
            <a:custGeom>
              <a:rect b="b" l="l" r="r" t="t"/>
              <a:pathLst>
                <a:path extrusionOk="0" h="10713" w="10744">
                  <a:moveTo>
                    <a:pt x="3939" y="1"/>
                  </a:moveTo>
                  <a:cubicBezTo>
                    <a:pt x="3718" y="1"/>
                    <a:pt x="3561" y="158"/>
                    <a:pt x="3561" y="379"/>
                  </a:cubicBezTo>
                  <a:cubicBezTo>
                    <a:pt x="3561" y="568"/>
                    <a:pt x="3718" y="725"/>
                    <a:pt x="3939" y="725"/>
                  </a:cubicBezTo>
                  <a:cubicBezTo>
                    <a:pt x="4506" y="725"/>
                    <a:pt x="4978" y="1198"/>
                    <a:pt x="4978" y="1797"/>
                  </a:cubicBezTo>
                  <a:lnTo>
                    <a:pt x="4978" y="2364"/>
                  </a:lnTo>
                  <a:cubicBezTo>
                    <a:pt x="4569" y="2206"/>
                    <a:pt x="4096" y="2143"/>
                    <a:pt x="3592" y="2143"/>
                  </a:cubicBezTo>
                  <a:cubicBezTo>
                    <a:pt x="1418" y="2143"/>
                    <a:pt x="1" y="3561"/>
                    <a:pt x="1" y="5735"/>
                  </a:cubicBezTo>
                  <a:cubicBezTo>
                    <a:pt x="1" y="8034"/>
                    <a:pt x="1576" y="10712"/>
                    <a:pt x="3592" y="10712"/>
                  </a:cubicBezTo>
                  <a:cubicBezTo>
                    <a:pt x="3813" y="10712"/>
                    <a:pt x="4002" y="10681"/>
                    <a:pt x="4254" y="10649"/>
                  </a:cubicBezTo>
                  <a:cubicBezTo>
                    <a:pt x="4632" y="10523"/>
                    <a:pt x="5002" y="10460"/>
                    <a:pt x="5372" y="10460"/>
                  </a:cubicBezTo>
                  <a:cubicBezTo>
                    <a:pt x="5742" y="10460"/>
                    <a:pt x="6112" y="10523"/>
                    <a:pt x="6491" y="10649"/>
                  </a:cubicBezTo>
                  <a:cubicBezTo>
                    <a:pt x="6680" y="10712"/>
                    <a:pt x="6932" y="10712"/>
                    <a:pt x="7152" y="10712"/>
                  </a:cubicBezTo>
                  <a:cubicBezTo>
                    <a:pt x="9168" y="10712"/>
                    <a:pt x="10744" y="8034"/>
                    <a:pt x="10744" y="5735"/>
                  </a:cubicBezTo>
                  <a:cubicBezTo>
                    <a:pt x="10649" y="3529"/>
                    <a:pt x="9294" y="2143"/>
                    <a:pt x="7121" y="2143"/>
                  </a:cubicBezTo>
                  <a:cubicBezTo>
                    <a:pt x="6617" y="2143"/>
                    <a:pt x="6144" y="2206"/>
                    <a:pt x="5703" y="2364"/>
                  </a:cubicBezTo>
                  <a:lnTo>
                    <a:pt x="5703" y="1797"/>
                  </a:lnTo>
                  <a:cubicBezTo>
                    <a:pt x="5703" y="788"/>
                    <a:pt x="4915" y="1"/>
                    <a:pt x="3939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2"/>
          <p:cNvGrpSpPr/>
          <p:nvPr/>
        </p:nvGrpSpPr>
        <p:grpSpPr>
          <a:xfrm>
            <a:off x="1000633" y="3784947"/>
            <a:ext cx="509454" cy="572705"/>
            <a:chOff x="-17149475" y="3309200"/>
            <a:chExt cx="268600" cy="304825"/>
          </a:xfrm>
        </p:grpSpPr>
        <p:sp>
          <p:nvSpPr>
            <p:cNvPr id="328" name="Google Shape;328;p32"/>
            <p:cNvSpPr/>
            <p:nvPr/>
          </p:nvSpPr>
          <p:spPr>
            <a:xfrm>
              <a:off x="-17021100" y="3309200"/>
              <a:ext cx="102425" cy="72475"/>
            </a:xfrm>
            <a:custGeom>
              <a:rect b="b" l="l" r="r" t="t"/>
              <a:pathLst>
                <a:path extrusionOk="0" h="2899" w="4097">
                  <a:moveTo>
                    <a:pt x="1639" y="0"/>
                  </a:moveTo>
                  <a:cubicBezTo>
                    <a:pt x="914" y="0"/>
                    <a:pt x="284" y="441"/>
                    <a:pt x="1" y="1071"/>
                  </a:cubicBezTo>
                  <a:cubicBezTo>
                    <a:pt x="631" y="1418"/>
                    <a:pt x="1103" y="2111"/>
                    <a:pt x="1230" y="2898"/>
                  </a:cubicBezTo>
                  <a:cubicBezTo>
                    <a:pt x="1356" y="2867"/>
                    <a:pt x="1482" y="2835"/>
                    <a:pt x="1639" y="2835"/>
                  </a:cubicBezTo>
                  <a:cubicBezTo>
                    <a:pt x="2994" y="2835"/>
                    <a:pt x="4096" y="1733"/>
                    <a:pt x="4096" y="347"/>
                  </a:cubicBezTo>
                  <a:cubicBezTo>
                    <a:pt x="4096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-17149475" y="3346200"/>
              <a:ext cx="268600" cy="267825"/>
            </a:xfrm>
            <a:custGeom>
              <a:rect b="b" l="l" r="r" t="t"/>
              <a:pathLst>
                <a:path extrusionOk="0" h="10713" w="10744">
                  <a:moveTo>
                    <a:pt x="3939" y="1"/>
                  </a:moveTo>
                  <a:cubicBezTo>
                    <a:pt x="3718" y="1"/>
                    <a:pt x="3561" y="158"/>
                    <a:pt x="3561" y="379"/>
                  </a:cubicBezTo>
                  <a:cubicBezTo>
                    <a:pt x="3561" y="568"/>
                    <a:pt x="3718" y="725"/>
                    <a:pt x="3939" y="725"/>
                  </a:cubicBezTo>
                  <a:cubicBezTo>
                    <a:pt x="4506" y="725"/>
                    <a:pt x="4978" y="1198"/>
                    <a:pt x="4978" y="1797"/>
                  </a:cubicBezTo>
                  <a:lnTo>
                    <a:pt x="4978" y="2364"/>
                  </a:lnTo>
                  <a:cubicBezTo>
                    <a:pt x="4569" y="2206"/>
                    <a:pt x="4096" y="2143"/>
                    <a:pt x="3592" y="2143"/>
                  </a:cubicBezTo>
                  <a:cubicBezTo>
                    <a:pt x="1418" y="2143"/>
                    <a:pt x="1" y="3561"/>
                    <a:pt x="1" y="5735"/>
                  </a:cubicBezTo>
                  <a:cubicBezTo>
                    <a:pt x="1" y="8034"/>
                    <a:pt x="1576" y="10712"/>
                    <a:pt x="3592" y="10712"/>
                  </a:cubicBezTo>
                  <a:cubicBezTo>
                    <a:pt x="3813" y="10712"/>
                    <a:pt x="4002" y="10681"/>
                    <a:pt x="4254" y="10649"/>
                  </a:cubicBezTo>
                  <a:cubicBezTo>
                    <a:pt x="4632" y="10523"/>
                    <a:pt x="5002" y="10460"/>
                    <a:pt x="5372" y="10460"/>
                  </a:cubicBezTo>
                  <a:cubicBezTo>
                    <a:pt x="5742" y="10460"/>
                    <a:pt x="6112" y="10523"/>
                    <a:pt x="6491" y="10649"/>
                  </a:cubicBezTo>
                  <a:cubicBezTo>
                    <a:pt x="6680" y="10712"/>
                    <a:pt x="6932" y="10712"/>
                    <a:pt x="7152" y="10712"/>
                  </a:cubicBezTo>
                  <a:cubicBezTo>
                    <a:pt x="9168" y="10712"/>
                    <a:pt x="10744" y="8034"/>
                    <a:pt x="10744" y="5735"/>
                  </a:cubicBezTo>
                  <a:cubicBezTo>
                    <a:pt x="10649" y="3529"/>
                    <a:pt x="9294" y="2143"/>
                    <a:pt x="7121" y="2143"/>
                  </a:cubicBezTo>
                  <a:cubicBezTo>
                    <a:pt x="6617" y="2143"/>
                    <a:pt x="6144" y="2206"/>
                    <a:pt x="5703" y="2364"/>
                  </a:cubicBezTo>
                  <a:lnTo>
                    <a:pt x="5703" y="1797"/>
                  </a:lnTo>
                  <a:cubicBezTo>
                    <a:pt x="5703" y="788"/>
                    <a:pt x="4915" y="1"/>
                    <a:pt x="3939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32"/>
          <p:cNvGrpSpPr/>
          <p:nvPr/>
        </p:nvGrpSpPr>
        <p:grpSpPr>
          <a:xfrm>
            <a:off x="1170423" y="2705327"/>
            <a:ext cx="298138" cy="323734"/>
            <a:chOff x="-2312225" y="3238300"/>
            <a:chExt cx="274125" cy="293025"/>
          </a:xfrm>
        </p:grpSpPr>
        <p:sp>
          <p:nvSpPr>
            <p:cNvPr id="331" name="Google Shape;331;p32"/>
            <p:cNvSpPr/>
            <p:nvPr/>
          </p:nvSpPr>
          <p:spPr>
            <a:xfrm>
              <a:off x="-2241325" y="3289500"/>
              <a:ext cx="203225" cy="241825"/>
            </a:xfrm>
            <a:custGeom>
              <a:rect b="b" l="l" r="r" t="t"/>
              <a:pathLst>
                <a:path extrusionOk="0" h="9673" w="8129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-2312225" y="3238300"/>
              <a:ext cx="241825" cy="241050"/>
            </a:xfrm>
            <a:custGeom>
              <a:rect b="b" l="l" r="r" t="t"/>
              <a:pathLst>
                <a:path extrusionOk="0" h="9642" w="9673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32"/>
          <p:cNvGrpSpPr/>
          <p:nvPr/>
        </p:nvGrpSpPr>
        <p:grpSpPr>
          <a:xfrm>
            <a:off x="1226195" y="4095280"/>
            <a:ext cx="347821" cy="323714"/>
            <a:chOff x="-6329100" y="3632100"/>
            <a:chExt cx="293025" cy="291450"/>
          </a:xfrm>
        </p:grpSpPr>
        <p:sp>
          <p:nvSpPr>
            <p:cNvPr id="334" name="Google Shape;334;p32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7" name="Google Shape;337;p32" title="Manzana estilizada | Vectores de dominio públ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75" y="231600"/>
            <a:ext cx="685719" cy="83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 title="Archivo:System-search.svg - Wikipedia, la enciclopedia lib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772" y="576427"/>
            <a:ext cx="582852" cy="68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690" name="Google Shape;690;p59"/>
          <p:cNvSpPr txBox="1"/>
          <p:nvPr/>
        </p:nvSpPr>
        <p:spPr>
          <a:xfrm flipH="1">
            <a:off x="6363850" y="15297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Defect identification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1" name="Google Shape;691;p59"/>
          <p:cNvSpPr txBox="1"/>
          <p:nvPr/>
        </p:nvSpPr>
        <p:spPr>
          <a:xfrm flipH="1">
            <a:off x="6350125" y="27695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Defect identification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2" name="Google Shape;692;p59"/>
          <p:cNvSpPr txBox="1"/>
          <p:nvPr/>
        </p:nvSpPr>
        <p:spPr>
          <a:xfrm flipH="1">
            <a:off x="733725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</a:t>
            </a: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defect color in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3" name="Google Shape;693;p59"/>
          <p:cNvSpPr txBox="1"/>
          <p:nvPr/>
        </p:nvSpPr>
        <p:spPr>
          <a:xfrm flipH="1">
            <a:off x="720000" y="27695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</a:t>
            </a: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defect color in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4" name="Google Shape;694;p59"/>
          <p:cNvSpPr txBox="1"/>
          <p:nvPr/>
        </p:nvSpPr>
        <p:spPr>
          <a:xfrm flipH="1">
            <a:off x="3541913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 Mahalanobis distance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5" name="Google Shape;695;p59"/>
          <p:cNvSpPr txBox="1"/>
          <p:nvPr/>
        </p:nvSpPr>
        <p:spPr>
          <a:xfrm flipH="1">
            <a:off x="3528188" y="27695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 Euclidean distance in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96" name="Google Shape;696;p59"/>
          <p:cNvCxnSpPr>
            <a:endCxn id="694" idx="3"/>
          </p:cNvCxnSpPr>
          <p:nvPr/>
        </p:nvCxnSpPr>
        <p:spPr>
          <a:xfrm>
            <a:off x="2791913" y="1946775"/>
            <a:ext cx="750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97" name="Google Shape;697;p59"/>
          <p:cNvCxnSpPr/>
          <p:nvPr/>
        </p:nvCxnSpPr>
        <p:spPr>
          <a:xfrm>
            <a:off x="2791913" y="3189050"/>
            <a:ext cx="750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98" name="Google Shape;698;p59"/>
          <p:cNvCxnSpPr>
            <a:stCxn id="694" idx="1"/>
            <a:endCxn id="690" idx="3"/>
          </p:cNvCxnSpPr>
          <p:nvPr/>
        </p:nvCxnSpPr>
        <p:spPr>
          <a:xfrm>
            <a:off x="5615813" y="1951875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99" name="Google Shape;699;p59"/>
          <p:cNvCxnSpPr>
            <a:stCxn id="695" idx="1"/>
            <a:endCxn id="691" idx="3"/>
          </p:cNvCxnSpPr>
          <p:nvPr/>
        </p:nvCxnSpPr>
        <p:spPr>
          <a:xfrm>
            <a:off x="5602088" y="3191600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700" name="Google Shape;700;p59"/>
          <p:cNvSpPr/>
          <p:nvPr/>
        </p:nvSpPr>
        <p:spPr>
          <a:xfrm>
            <a:off x="6204775" y="1354800"/>
            <a:ext cx="2364600" cy="24339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706" name="Google Shape;706;p60"/>
          <p:cNvSpPr txBox="1"/>
          <p:nvPr/>
        </p:nvSpPr>
        <p:spPr>
          <a:xfrm flipH="1">
            <a:off x="593200" y="15297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7" name="Google Shape;707;p60"/>
          <p:cNvSpPr txBox="1"/>
          <p:nvPr/>
        </p:nvSpPr>
        <p:spPr>
          <a:xfrm flipH="1">
            <a:off x="593200" y="3349375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6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HSV Space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08" name="Google Shape;708;p60"/>
          <p:cNvCxnSpPr>
            <a:stCxn id="706" idx="1"/>
            <a:endCxn id="709" idx="3"/>
          </p:cNvCxnSpPr>
          <p:nvPr/>
        </p:nvCxnSpPr>
        <p:spPr>
          <a:xfrm>
            <a:off x="2667100" y="1951875"/>
            <a:ext cx="59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60"/>
          <p:cNvSpPr txBox="1"/>
          <p:nvPr/>
        </p:nvSpPr>
        <p:spPr>
          <a:xfrm flipH="1">
            <a:off x="3265825" y="152976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Identify, isolate and mask LAB defects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10" name="Google Shape;710;p60"/>
          <p:cNvCxnSpPr>
            <a:stCxn id="707" idx="1"/>
            <a:endCxn id="711" idx="3"/>
          </p:cNvCxnSpPr>
          <p:nvPr/>
        </p:nvCxnSpPr>
        <p:spPr>
          <a:xfrm>
            <a:off x="2667100" y="3771475"/>
            <a:ext cx="59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60"/>
          <p:cNvSpPr txBox="1"/>
          <p:nvPr/>
        </p:nvSpPr>
        <p:spPr>
          <a:xfrm flipH="1">
            <a:off x="3265825" y="334936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Identify, isolate and mask</a:t>
            </a: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HSV defects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2" name="Google Shape;7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775" y="1445937"/>
            <a:ext cx="927550" cy="101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775" y="3265538"/>
            <a:ext cx="927550" cy="101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825" y="1127554"/>
            <a:ext cx="1511250" cy="16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9825" y="2947162"/>
            <a:ext cx="1511250" cy="164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1"/>
          <p:cNvSpPr txBox="1"/>
          <p:nvPr>
            <p:ph type="title"/>
          </p:nvPr>
        </p:nvSpPr>
        <p:spPr>
          <a:xfrm>
            <a:off x="713225" y="695870"/>
            <a:ext cx="4294800" cy="6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21" name="Google Shape;721;p61"/>
          <p:cNvSpPr txBox="1"/>
          <p:nvPr>
            <p:ph idx="1" type="subTitle"/>
          </p:nvPr>
        </p:nvSpPr>
        <p:spPr>
          <a:xfrm>
            <a:off x="713225" y="1520725"/>
            <a:ext cx="66390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first task</a:t>
            </a:r>
            <a:r>
              <a:rPr lang="en"/>
              <a:t> was successfully completed.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 was indeed possible to: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delineate the edge of each apple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identify defects and highlight them in the original photo</a:t>
            </a:r>
            <a:endParaRPr/>
          </a:p>
        </p:txBody>
      </p:sp>
      <p:sp>
        <p:nvSpPr>
          <p:cNvPr id="722" name="Google Shape;722;p61"/>
          <p:cNvSpPr txBox="1"/>
          <p:nvPr>
            <p:ph idx="1" type="subTitle"/>
          </p:nvPr>
        </p:nvSpPr>
        <p:spPr>
          <a:xfrm>
            <a:off x="713225" y="2974425"/>
            <a:ext cx="66390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</a:t>
            </a:r>
            <a:r>
              <a:rPr b="1" lang="en"/>
              <a:t>second task</a:t>
            </a:r>
            <a:r>
              <a:rPr lang="en"/>
              <a:t> encountered more problems: the first sample in particular caused several errors in both color spaces.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LAB Space the whole apple is identified as an error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the HSV Space, the same error occurred but the larger areas of the russet were replaced with smaller defects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Overall, though, the color space that produced the best result was the </a:t>
            </a:r>
            <a:r>
              <a:rPr b="1" lang="en"/>
              <a:t>LAB Space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2"/>
          <p:cNvSpPr txBox="1"/>
          <p:nvPr>
            <p:ph type="title"/>
          </p:nvPr>
        </p:nvSpPr>
        <p:spPr>
          <a:xfrm>
            <a:off x="565950" y="1807205"/>
            <a:ext cx="4512000" cy="15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Thanks</a:t>
            </a:r>
            <a:r>
              <a:rPr lang="en" sz="3900"/>
              <a:t> for your attention!</a:t>
            </a:r>
            <a:endParaRPr sz="3900"/>
          </a:p>
        </p:txBody>
      </p:sp>
      <p:pic>
        <p:nvPicPr>
          <p:cNvPr id="728" name="Google Shape;72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9" name="Google Shape;729;p62"/>
          <p:cNvGrpSpPr/>
          <p:nvPr/>
        </p:nvGrpSpPr>
        <p:grpSpPr>
          <a:xfrm>
            <a:off x="5376875" y="1307650"/>
            <a:ext cx="3274375" cy="2528200"/>
            <a:chOff x="396050" y="960775"/>
            <a:chExt cx="3274375" cy="2528200"/>
          </a:xfrm>
        </p:grpSpPr>
        <p:pic>
          <p:nvPicPr>
            <p:cNvPr id="730" name="Google Shape;730;p62" title="Manzana estilizada | Vectores de dominio público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6050" y="960775"/>
              <a:ext cx="2098313" cy="2048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62" title="Archivo:System-search.svg - Wikipedia, la enciclopedia libr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86883" y="1803768"/>
              <a:ext cx="1783542" cy="16852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3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Task</a:t>
            </a:r>
            <a:endParaRPr/>
          </a:p>
        </p:txBody>
      </p:sp>
      <p:sp>
        <p:nvSpPr>
          <p:cNvPr id="345" name="Google Shape;345;p33"/>
          <p:cNvSpPr txBox="1"/>
          <p:nvPr>
            <p:ph idx="2" type="title"/>
          </p:nvPr>
        </p:nvSpPr>
        <p:spPr>
          <a:xfrm>
            <a:off x="5690275" y="1037350"/>
            <a:ext cx="13359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46" name="Google Shape;34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675" y="1738300"/>
            <a:ext cx="2206500" cy="2574300"/>
          </a:xfrm>
          <a:prstGeom prst="roundRect">
            <a:avLst>
              <a:gd fmla="val 24914" name="adj"/>
            </a:avLst>
          </a:prstGeom>
          <a:noFill/>
          <a:ln>
            <a:noFill/>
          </a:ln>
          <a:effectLst>
            <a:outerShdw blurRad="57150" rotWithShape="0" algn="bl" dir="9000000" dist="19050">
              <a:srgbClr val="000000">
                <a:alpha val="47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352" name="Google Shape;352;p34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Binarization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Segmentation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Smoothing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55" name="Google Shape;355;p34"/>
          <p:cNvCxnSpPr>
            <a:stCxn id="352" idx="1"/>
            <a:endCxn id="353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56" name="Google Shape;356;p34"/>
          <p:cNvCxnSpPr>
            <a:stCxn id="353" idx="1"/>
            <a:endCxn id="354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357" name="Google Shape;3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54532"/>
            <a:ext cx="2087775" cy="244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938" y="2254512"/>
            <a:ext cx="2087775" cy="244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213" y="2254533"/>
            <a:ext cx="2087775" cy="244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365" name="Google Shape;365;p35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Binarization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Segmentation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Smoothing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8" name="Google Shape;368;p35"/>
          <p:cNvCxnSpPr>
            <a:stCxn id="365" idx="1"/>
            <a:endCxn id="366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69" name="Google Shape;369;p35"/>
          <p:cNvCxnSpPr>
            <a:stCxn id="366" idx="1"/>
            <a:endCxn id="367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54532"/>
            <a:ext cx="2087775" cy="244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938" y="2254512"/>
            <a:ext cx="2087775" cy="244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213" y="2254533"/>
            <a:ext cx="2087775" cy="244464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/>
          <p:nvPr/>
        </p:nvSpPr>
        <p:spPr>
          <a:xfrm>
            <a:off x="581575" y="1206800"/>
            <a:ext cx="2364600" cy="11988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cxnSp>
        <p:nvCxnSpPr>
          <p:cNvPr id="379" name="Google Shape;379;p36"/>
          <p:cNvCxnSpPr>
            <a:stCxn id="380" idx="1"/>
            <a:endCxn id="381" idx="3"/>
          </p:cNvCxnSpPr>
          <p:nvPr/>
        </p:nvCxnSpPr>
        <p:spPr>
          <a:xfrm>
            <a:off x="4226200" y="1704400"/>
            <a:ext cx="69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6"/>
          <p:cNvSpPr txBox="1"/>
          <p:nvPr/>
        </p:nvSpPr>
        <p:spPr>
          <a:xfrm>
            <a:off x="4917700" y="1262500"/>
            <a:ext cx="35064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Foreground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/background separation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Dynamic threshold →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36"/>
          <p:cNvSpPr txBox="1"/>
          <p:nvPr/>
        </p:nvSpPr>
        <p:spPr>
          <a:xfrm flipH="1">
            <a:off x="2157725" y="1309588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Binarization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4" name="Google Shape;3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125" y="2344882"/>
            <a:ext cx="2087775" cy="244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650" y="2351200"/>
            <a:ext cx="2143178" cy="24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8475" y="1573350"/>
            <a:ext cx="1022400" cy="61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6"/>
          <p:cNvCxnSpPr>
            <a:endCxn id="384" idx="1"/>
          </p:cNvCxnSpPr>
          <p:nvPr/>
        </p:nvCxnSpPr>
        <p:spPr>
          <a:xfrm flipH="1" rot="10800000">
            <a:off x="4284925" y="3567204"/>
            <a:ext cx="10092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6"/>
          <p:cNvSpPr txBox="1"/>
          <p:nvPr/>
        </p:nvSpPr>
        <p:spPr>
          <a:xfrm>
            <a:off x="805175" y="526875"/>
            <a:ext cx="3546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818550" y="674025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395" name="Google Shape;395;p37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Binarization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Segmentation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Smoothing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98" name="Google Shape;398;p37"/>
          <p:cNvCxnSpPr>
            <a:stCxn id="395" idx="1"/>
            <a:endCxn id="396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99" name="Google Shape;399;p37"/>
          <p:cNvCxnSpPr>
            <a:stCxn id="396" idx="1"/>
            <a:endCxn id="397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400" name="Google Shape;4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54532"/>
            <a:ext cx="2087775" cy="244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938" y="2254512"/>
            <a:ext cx="2087775" cy="244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213" y="2254533"/>
            <a:ext cx="2087775" cy="244464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7"/>
          <p:cNvSpPr/>
          <p:nvPr/>
        </p:nvSpPr>
        <p:spPr>
          <a:xfrm>
            <a:off x="3428813" y="1206800"/>
            <a:ext cx="2364600" cy="11988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09" name="Google Shape;409;p38"/>
          <p:cNvSpPr txBox="1"/>
          <p:nvPr/>
        </p:nvSpPr>
        <p:spPr>
          <a:xfrm flipH="1">
            <a:off x="3535038" y="12898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b="1" sz="15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Segmentation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0" name="Google Shape;4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500" y="2254532"/>
            <a:ext cx="2087775" cy="244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713" y="2254533"/>
            <a:ext cx="2087775" cy="244464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8"/>
          <p:cNvSpPr/>
          <p:nvPr/>
        </p:nvSpPr>
        <p:spPr>
          <a:xfrm>
            <a:off x="3545800" y="2500200"/>
            <a:ext cx="544800" cy="3465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2184525" y="2396050"/>
            <a:ext cx="374700" cy="2844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364525" y="2500200"/>
            <a:ext cx="544800" cy="3465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5003250" y="2396050"/>
            <a:ext cx="374700" cy="2844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6" name="Google Shape;416;p38"/>
          <p:cNvCxnSpPr>
            <a:endCxn id="411" idx="1"/>
          </p:cNvCxnSpPr>
          <p:nvPr/>
        </p:nvCxnSpPr>
        <p:spPr>
          <a:xfrm>
            <a:off x="4192413" y="3476854"/>
            <a:ext cx="75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