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x="18288000" cy="10287000"/>
  <p:notesSz cx="6858000" cy="9144000"/>
  <p:embeddedFontLst>
    <p:embeddedFont>
      <p:font typeface="Fira Sans Bold" charset="1" panose="020B0803050000020004"/>
      <p:regular r:id="rId21"/>
    </p:embeddedFont>
    <p:embeddedFont>
      <p:font typeface="Fira Sans Light" charset="1" panose="020B0403050000020004"/>
      <p:regular r:id="rId22"/>
    </p:embeddedFont>
    <p:embeddedFont>
      <p:font typeface="Fira Sans Medium" charset="1" panose="020B0603050000020004"/>
      <p:regular r:id="rId23"/>
    </p:embeddedFont>
    <p:embeddedFont>
      <p:font typeface="Fira Sans" charset="1" panose="020B0503050000020004"/>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2.xml" Type="http://schemas.openxmlformats.org/officeDocument/2006/relationships/slid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 Id="rId5" Target="slide2.xml" Type="http://schemas.openxmlformats.org/officeDocument/2006/relationships/slid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slide3.xml" Type="http://schemas.openxmlformats.org/officeDocument/2006/relationships/slide"/><Relationship Id="rId3" Target="slide4.xml" Type="http://schemas.openxmlformats.org/officeDocument/2006/relationships/slide"/><Relationship Id="rId4" Target="slide5.xml" Type="http://schemas.openxmlformats.org/officeDocument/2006/relationships/slide"/><Relationship Id="rId5" Target="slide9.xml" Type="http://schemas.openxmlformats.org/officeDocument/2006/relationships/slide"/><Relationship Id="rId6" Target="slide10.xml" Type="http://schemas.openxmlformats.org/officeDocument/2006/relationship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jpeg" Type="http://schemas.openxmlformats.org/officeDocument/2006/relationships/image"/><Relationship Id="rId3" Target="slide2.xml" Type="http://schemas.openxmlformats.org/officeDocument/2006/relationships/slid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slide2.xml" Type="http://schemas.openxmlformats.org/officeDocument/2006/relationships/slid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028700" y="3946065"/>
            <a:ext cx="11573869" cy="3082265"/>
            <a:chOff x="0" y="0"/>
            <a:chExt cx="15431825" cy="4109686"/>
          </a:xfrm>
        </p:grpSpPr>
        <p:sp>
          <p:nvSpPr>
            <p:cNvPr name="TextBox 3" id="3"/>
            <p:cNvSpPr txBox="true"/>
            <p:nvPr/>
          </p:nvSpPr>
          <p:spPr>
            <a:xfrm rot="0">
              <a:off x="0" y="406400"/>
              <a:ext cx="15431825" cy="2171700"/>
            </a:xfrm>
            <a:prstGeom prst="rect">
              <a:avLst/>
            </a:prstGeom>
          </p:spPr>
          <p:txBody>
            <a:bodyPr anchor="t" rtlCol="false" tIns="0" lIns="0" bIns="0" rIns="0">
              <a:spAutoFit/>
            </a:bodyPr>
            <a:lstStyle/>
            <a:p>
              <a:pPr algn="l">
                <a:lnSpc>
                  <a:spcPts val="12899"/>
                </a:lnSpc>
              </a:pPr>
              <a:r>
                <a:rPr lang="en-US" sz="10749" b="true">
                  <a:solidFill>
                    <a:srgbClr val="000000"/>
                  </a:solidFill>
                  <a:latin typeface="Fira Sans Bold"/>
                  <a:ea typeface="Fira Sans Bold"/>
                  <a:cs typeface="Fira Sans Bold"/>
                  <a:sym typeface="Fira Sans Bold"/>
                </a:rPr>
                <a:t>Progetto: Phoenix</a:t>
              </a:r>
            </a:p>
          </p:txBody>
        </p:sp>
        <p:sp>
          <p:nvSpPr>
            <p:cNvPr name="TextBox 4" id="4"/>
            <p:cNvSpPr txBox="true"/>
            <p:nvPr/>
          </p:nvSpPr>
          <p:spPr>
            <a:xfrm rot="0">
              <a:off x="0" y="3304506"/>
              <a:ext cx="15431825" cy="805180"/>
            </a:xfrm>
            <a:prstGeom prst="rect">
              <a:avLst/>
            </a:prstGeom>
          </p:spPr>
          <p:txBody>
            <a:bodyPr anchor="t" rtlCol="false" tIns="0" lIns="0" bIns="0" rIns="0">
              <a:spAutoFit/>
            </a:bodyPr>
            <a:lstStyle/>
            <a:p>
              <a:pPr algn="l">
                <a:lnSpc>
                  <a:spcPts val="5039"/>
                </a:lnSpc>
              </a:pPr>
              <a:r>
                <a:rPr lang="en-US" sz="3599">
                  <a:solidFill>
                    <a:srgbClr val="000000"/>
                  </a:solidFill>
                  <a:latin typeface="Fira Sans Light"/>
                  <a:ea typeface="Fira Sans Light"/>
                  <a:cs typeface="Fira Sans Light"/>
                  <a:sym typeface="Fira Sans Light"/>
                </a:rPr>
                <a:t>Draft del progetto</a:t>
              </a:r>
            </a:p>
          </p:txBody>
        </p:sp>
      </p:grpSp>
      <p:grpSp>
        <p:nvGrpSpPr>
          <p:cNvPr name="Group 5" id="5"/>
          <p:cNvGrpSpPr/>
          <p:nvPr/>
        </p:nvGrpSpPr>
        <p:grpSpPr>
          <a:xfrm rot="0">
            <a:off x="14328902" y="2317173"/>
            <a:ext cx="7321033" cy="6340049"/>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7" id="7"/>
          <p:cNvGrpSpPr/>
          <p:nvPr/>
        </p:nvGrpSpPr>
        <p:grpSpPr>
          <a:xfrm rot="0">
            <a:off x="12122944" y="7035126"/>
            <a:ext cx="4970154" cy="43041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0">
            <a:off x="12336342" y="5954842"/>
            <a:ext cx="2271679" cy="1967285"/>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0">
            <a:off x="13737770" y="373605"/>
            <a:ext cx="3799619" cy="3290488"/>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1028700" y="1028700"/>
            <a:ext cx="4212844" cy="586200"/>
            <a:chOff x="0" y="0"/>
            <a:chExt cx="5617125" cy="781600"/>
          </a:xfrm>
        </p:grpSpPr>
        <p:sp>
          <p:nvSpPr>
            <p:cNvPr name="TextBox 14" id="14"/>
            <p:cNvSpPr txBox="true"/>
            <p:nvPr/>
          </p:nvSpPr>
          <p:spPr>
            <a:xfrm rot="0">
              <a:off x="1293956" y="104415"/>
              <a:ext cx="4323169" cy="525145"/>
            </a:xfrm>
            <a:prstGeom prst="rect">
              <a:avLst/>
            </a:prstGeom>
          </p:spPr>
          <p:txBody>
            <a:bodyPr anchor="t" rtlCol="false" tIns="0" lIns="0" bIns="0" rIns="0">
              <a:spAutoFit/>
            </a:bodyPr>
            <a:lstStyle/>
            <a:p>
              <a:pPr algn="l">
                <a:lnSpc>
                  <a:spcPts val="3359"/>
                </a:lnSpc>
                <a:spcBef>
                  <a:spcPct val="0"/>
                </a:spcBef>
              </a:pPr>
              <a:r>
                <a:rPr lang="en-US" b="true" sz="2400">
                  <a:solidFill>
                    <a:srgbClr val="000000"/>
                  </a:solidFill>
                  <a:latin typeface="Fira Sans Medium"/>
                  <a:ea typeface="Fira Sans Medium"/>
                  <a:cs typeface="Fira Sans Medium"/>
                  <a:sym typeface="Fira Sans Medium"/>
                </a:rPr>
                <a:t>Umbrella Inc.</a:t>
              </a:r>
            </a:p>
          </p:txBody>
        </p:sp>
        <p:sp>
          <p:nvSpPr>
            <p:cNvPr name="Freeform 15" id="15"/>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2195301" y="8538565"/>
            <a:ext cx="9822161" cy="6226137"/>
            <a:chOff x="0" y="0"/>
            <a:chExt cx="8474859" cy="5372100"/>
          </a:xfrm>
        </p:grpSpPr>
        <p:sp>
          <p:nvSpPr>
            <p:cNvPr name="Freeform 3" id="3"/>
            <p:cNvSpPr/>
            <p:nvPr/>
          </p:nvSpPr>
          <p:spPr>
            <a:xfrm flipH="false" flipV="false" rot="0">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sp>
        <p:nvSpPr>
          <p:cNvPr name="TextBox 4" id="4"/>
          <p:cNvSpPr txBox="true"/>
          <p:nvPr/>
        </p:nvSpPr>
        <p:spPr>
          <a:xfrm rot="0">
            <a:off x="2715780" y="3102610"/>
            <a:ext cx="12987683" cy="2040890"/>
          </a:xfrm>
          <a:prstGeom prst="rect">
            <a:avLst/>
          </a:prstGeom>
        </p:spPr>
        <p:txBody>
          <a:bodyPr anchor="t" rtlCol="false" tIns="0" lIns="0" bIns="0" rIns="0">
            <a:spAutoFit/>
          </a:bodyPr>
          <a:lstStyle/>
          <a:p>
            <a:pPr algn="ctr">
              <a:lnSpc>
                <a:spcPts val="4059"/>
              </a:lnSpc>
              <a:spcBef>
                <a:spcPct val="0"/>
              </a:spcBef>
            </a:pPr>
            <a:r>
              <a:rPr lang="en-US" sz="2899">
                <a:solidFill>
                  <a:srgbClr val="000000"/>
                </a:solidFill>
                <a:latin typeface="Fira Sans Light"/>
                <a:ea typeface="Fira Sans Light"/>
                <a:cs typeface="Fira Sans Light"/>
                <a:sym typeface="Fira Sans Light"/>
              </a:rPr>
              <a:t>Il Team ha collaborato e si è messo in contatto con ognuno degli stakeholder, portatori di interesse, come i programmatori, lungo tutto l’anno scolastico. Per la precisione, ogni settimana venivano effettuati degli incontri 5 volte per circa 3 ore. </a:t>
            </a:r>
          </a:p>
        </p:txBody>
      </p:sp>
      <p:grpSp>
        <p:nvGrpSpPr>
          <p:cNvPr name="Group 5" id="5"/>
          <p:cNvGrpSpPr/>
          <p:nvPr/>
        </p:nvGrpSpPr>
        <p:grpSpPr>
          <a:xfrm rot="0">
            <a:off x="4931422" y="9246245"/>
            <a:ext cx="2695438" cy="2334501"/>
            <a:chOff x="0" y="0"/>
            <a:chExt cx="6202680" cy="5372100"/>
          </a:xfrm>
        </p:grpSpPr>
        <p:sp>
          <p:nvSpPr>
            <p:cNvPr name="Freeform 6" id="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7" id="7"/>
          <p:cNvSpPr txBox="true"/>
          <p:nvPr/>
        </p:nvSpPr>
        <p:spPr>
          <a:xfrm rot="0">
            <a:off x="6279141" y="1111801"/>
            <a:ext cx="5882987" cy="981075"/>
          </a:xfrm>
          <a:prstGeom prst="rect">
            <a:avLst/>
          </a:prstGeom>
        </p:spPr>
        <p:txBody>
          <a:bodyPr anchor="t" rtlCol="false" tIns="0" lIns="0" bIns="0" rIns="0">
            <a:spAutoFit/>
          </a:bodyPr>
          <a:lstStyle/>
          <a:p>
            <a:pPr algn="l">
              <a:lnSpc>
                <a:spcPts val="7800"/>
              </a:lnSpc>
              <a:spcBef>
                <a:spcPct val="0"/>
              </a:spcBef>
            </a:pPr>
            <a:r>
              <a:rPr lang="en-US" b="true" sz="6000" spc="-60">
                <a:solidFill>
                  <a:srgbClr val="000000"/>
                </a:solidFill>
                <a:latin typeface="Fira Sans Medium"/>
                <a:ea typeface="Fira Sans Medium"/>
                <a:cs typeface="Fira Sans Medium"/>
                <a:sym typeface="Fira Sans Medium"/>
              </a:rPr>
              <a:t>Programmazione </a:t>
            </a:r>
          </a:p>
        </p:txBody>
      </p:sp>
      <p:sp>
        <p:nvSpPr>
          <p:cNvPr name="TextBox 8" id="8"/>
          <p:cNvSpPr txBox="true"/>
          <p:nvPr/>
        </p:nvSpPr>
        <p:spPr>
          <a:xfrm rot="0">
            <a:off x="1451586" y="9220200"/>
            <a:ext cx="1995041" cy="290195"/>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Torna al Programma</a:t>
            </a:r>
          </a:p>
        </p:txBody>
      </p:sp>
      <p:grpSp>
        <p:nvGrpSpPr>
          <p:cNvPr name="Group 9" id="9"/>
          <p:cNvGrpSpPr/>
          <p:nvPr/>
        </p:nvGrpSpPr>
        <p:grpSpPr>
          <a:xfrm rot="-10800000">
            <a:off x="-1031202" y="-921087"/>
            <a:ext cx="3480308" cy="301396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11" id="11"/>
          <p:cNvGrpSpPr/>
          <p:nvPr/>
        </p:nvGrpSpPr>
        <p:grpSpPr>
          <a:xfrm rot="-10800000">
            <a:off x="708952" y="2380971"/>
            <a:ext cx="1798578" cy="1557577"/>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3" id="13"/>
          <p:cNvGrpSpPr/>
          <p:nvPr/>
        </p:nvGrpSpPr>
        <p:grpSpPr>
          <a:xfrm rot="0">
            <a:off x="16385859" y="4373058"/>
            <a:ext cx="2695438" cy="2334501"/>
            <a:chOff x="0" y="0"/>
            <a:chExt cx="6202680" cy="5372100"/>
          </a:xfrm>
        </p:grpSpPr>
        <p:sp>
          <p:nvSpPr>
            <p:cNvPr name="Freeform 14" id="14"/>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grpSp>
        <p:nvGrpSpPr>
          <p:cNvPr name="Group 15" id="15"/>
          <p:cNvGrpSpPr/>
          <p:nvPr/>
        </p:nvGrpSpPr>
        <p:grpSpPr>
          <a:xfrm rot="0">
            <a:off x="13068341" y="5953198"/>
            <a:ext cx="7027514" cy="6085860"/>
            <a:chOff x="0" y="0"/>
            <a:chExt cx="3619627" cy="3134614"/>
          </a:xfrm>
        </p:grpSpPr>
        <p:sp>
          <p:nvSpPr>
            <p:cNvPr name="Freeform 16" id="1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839887" y="1698135"/>
            <a:ext cx="7957376" cy="689072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208" t="0" r="-27523" b="0"/>
              </a:stretch>
            </a:blipFill>
          </p:spPr>
        </p:sp>
      </p:grpSp>
      <p:sp>
        <p:nvSpPr>
          <p:cNvPr name="TextBox 8" id="8"/>
          <p:cNvSpPr txBox="true"/>
          <p:nvPr/>
        </p:nvSpPr>
        <p:spPr>
          <a:xfrm rot="0">
            <a:off x="1570939" y="4098847"/>
            <a:ext cx="6670669" cy="2032156"/>
          </a:xfrm>
          <a:prstGeom prst="rect">
            <a:avLst/>
          </a:prstGeom>
        </p:spPr>
        <p:txBody>
          <a:bodyPr anchor="t" rtlCol="false" tIns="0" lIns="0" bIns="0" rIns="0">
            <a:spAutoFit/>
          </a:bodyPr>
          <a:lstStyle/>
          <a:p>
            <a:pPr algn="l">
              <a:lnSpc>
                <a:spcPts val="4092"/>
              </a:lnSpc>
            </a:pPr>
            <a:r>
              <a:rPr lang="en-US" sz="2923">
                <a:solidFill>
                  <a:srgbClr val="000000"/>
                </a:solidFill>
                <a:latin typeface="Fira Sans Light"/>
                <a:ea typeface="Fira Sans Light"/>
                <a:cs typeface="Fira Sans Light"/>
                <a:sym typeface="Fira Sans Light"/>
              </a:rPr>
              <a:t>Lavorando al progetto abbiamo potuto raccogliere e far esperienza su vari ambiti, poiché il progetto ha abbracciato svariate materie</a:t>
            </a:r>
          </a:p>
        </p:txBody>
      </p:sp>
      <p:sp>
        <p:nvSpPr>
          <p:cNvPr name="TextBox 9" id="9"/>
          <p:cNvSpPr txBox="true"/>
          <p:nvPr/>
        </p:nvSpPr>
        <p:spPr>
          <a:xfrm rot="0">
            <a:off x="1570939" y="1641397"/>
            <a:ext cx="8115300"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Lessons Learned</a:t>
            </a:r>
          </a:p>
        </p:txBody>
      </p:sp>
      <p:sp>
        <p:nvSpPr>
          <p:cNvPr name="TextBox 10" id="10"/>
          <p:cNvSpPr txBox="true"/>
          <p:nvPr/>
        </p:nvSpPr>
        <p:spPr>
          <a:xfrm rot="0">
            <a:off x="1028700" y="8968106"/>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3" action="ppaction://hlinksldjump"/>
              </a:rPr>
              <a:t>Torna al Programma</a:t>
            </a:r>
          </a:p>
        </p:txBody>
      </p:sp>
      <p:grpSp>
        <p:nvGrpSpPr>
          <p:cNvPr name="Group 11" id="11"/>
          <p:cNvGrpSpPr/>
          <p:nvPr/>
        </p:nvGrpSpPr>
        <p:grpSpPr>
          <a:xfrm rot="-10800000">
            <a:off x="6647119" y="7356773"/>
            <a:ext cx="3801687" cy="3292279"/>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839887" y="1698135"/>
            <a:ext cx="7957376" cy="689072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208" t="0" r="-27523" b="0"/>
              </a:stretch>
            </a:blipFill>
          </p:spPr>
        </p:sp>
      </p:grpSp>
      <p:sp>
        <p:nvSpPr>
          <p:cNvPr name="TextBox 8" id="8"/>
          <p:cNvSpPr txBox="true"/>
          <p:nvPr/>
        </p:nvSpPr>
        <p:spPr>
          <a:xfrm rot="0">
            <a:off x="1570939" y="2008196"/>
            <a:ext cx="6670669" cy="3069002"/>
          </a:xfrm>
          <a:prstGeom prst="rect">
            <a:avLst/>
          </a:prstGeom>
        </p:spPr>
        <p:txBody>
          <a:bodyPr anchor="t" rtlCol="false" tIns="0" lIns="0" bIns="0" rIns="0">
            <a:spAutoFit/>
          </a:bodyPr>
          <a:lstStyle/>
          <a:p>
            <a:pPr algn="ctr">
              <a:lnSpc>
                <a:spcPts val="4092"/>
              </a:lnSpc>
            </a:pPr>
            <a:r>
              <a:rPr lang="en-US" sz="2923" b="true">
                <a:solidFill>
                  <a:srgbClr val="000000"/>
                </a:solidFill>
                <a:latin typeface="Fira Sans Bold"/>
                <a:ea typeface="Fira Sans Bold"/>
                <a:cs typeface="Fira Sans Bold"/>
                <a:sym typeface="Fira Sans Bold"/>
              </a:rPr>
              <a:t>GPOI</a:t>
            </a:r>
          </a:p>
          <a:p>
            <a:pPr algn="l">
              <a:lnSpc>
                <a:spcPts val="4092"/>
              </a:lnSpc>
            </a:pPr>
            <a:r>
              <a:rPr lang="en-US" sz="2923">
                <a:solidFill>
                  <a:srgbClr val="000000"/>
                </a:solidFill>
                <a:latin typeface="Fira Sans Light"/>
                <a:ea typeface="Fira Sans Light"/>
                <a:cs typeface="Fira Sans Light"/>
                <a:sym typeface="Fira Sans Light"/>
              </a:rPr>
              <a:t>Grazie alla costante presenza del professore di questa materia, abbiamo imparato le basi teoriche sulla gestione dei progetti, e tramite il progetto le abbiamo consolidate</a:t>
            </a:r>
          </a:p>
        </p:txBody>
      </p:sp>
      <p:sp>
        <p:nvSpPr>
          <p:cNvPr name="TextBox 9" id="9"/>
          <p:cNvSpPr txBox="true"/>
          <p:nvPr/>
        </p:nvSpPr>
        <p:spPr>
          <a:xfrm rot="0">
            <a:off x="1458072" y="385762"/>
            <a:ext cx="8115300"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Lessons Learned</a:t>
            </a:r>
          </a:p>
        </p:txBody>
      </p:sp>
      <p:sp>
        <p:nvSpPr>
          <p:cNvPr name="TextBox 10" id="10"/>
          <p:cNvSpPr txBox="true"/>
          <p:nvPr/>
        </p:nvSpPr>
        <p:spPr>
          <a:xfrm rot="0">
            <a:off x="1028700" y="8968106"/>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3" action="ppaction://hlinksldjump"/>
              </a:rPr>
              <a:t>Torna al Programma</a:t>
            </a:r>
          </a:p>
        </p:txBody>
      </p:sp>
      <p:grpSp>
        <p:nvGrpSpPr>
          <p:cNvPr name="Group 11" id="11"/>
          <p:cNvGrpSpPr/>
          <p:nvPr/>
        </p:nvGrpSpPr>
        <p:grpSpPr>
          <a:xfrm rot="-10800000">
            <a:off x="6647119" y="7356773"/>
            <a:ext cx="3801687" cy="3292279"/>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13" id="13"/>
          <p:cNvSpPr txBox="true"/>
          <p:nvPr/>
        </p:nvSpPr>
        <p:spPr>
          <a:xfrm rot="0">
            <a:off x="780455" y="6098499"/>
            <a:ext cx="7714804" cy="1189354"/>
          </a:xfrm>
          <a:prstGeom prst="rect">
            <a:avLst/>
          </a:prstGeom>
        </p:spPr>
        <p:txBody>
          <a:bodyPr anchor="t" rtlCol="false" tIns="0" lIns="0" bIns="0" rIns="0">
            <a:spAutoFit/>
          </a:bodyPr>
          <a:lstStyle/>
          <a:p>
            <a:pPr algn="ctr" marL="496577" indent="-248289" lvl="1">
              <a:lnSpc>
                <a:spcPts val="3220"/>
              </a:lnSpc>
              <a:buFont typeface="Arial"/>
              <a:buChar char="•"/>
            </a:pPr>
            <a:r>
              <a:rPr lang="en-US" sz="2300">
                <a:solidFill>
                  <a:srgbClr val="000000"/>
                </a:solidFill>
                <a:latin typeface="Fira Sans"/>
                <a:ea typeface="Fira Sans"/>
                <a:cs typeface="Fira Sans"/>
                <a:sym typeface="Fira Sans"/>
              </a:rPr>
              <a:t>Suddividere gerarchicamente il progetto in fasi</a:t>
            </a:r>
          </a:p>
          <a:p>
            <a:pPr algn="ctr" marL="496577" indent="-248289" lvl="1">
              <a:lnSpc>
                <a:spcPts val="3220"/>
              </a:lnSpc>
              <a:buFont typeface="Arial"/>
              <a:buChar char="•"/>
            </a:pPr>
            <a:r>
              <a:rPr lang="en-US" sz="2300">
                <a:solidFill>
                  <a:srgbClr val="000000"/>
                </a:solidFill>
                <a:latin typeface="Fira Sans"/>
                <a:ea typeface="Fira Sans"/>
                <a:cs typeface="Fira Sans"/>
                <a:sym typeface="Fira Sans"/>
              </a:rPr>
              <a:t>Prevedere e prevenire criticità sui tempi e sulle risorse</a:t>
            </a:r>
          </a:p>
          <a:p>
            <a:pPr algn="ctr">
              <a:lnSpc>
                <a:spcPts val="3220"/>
              </a:lnSpc>
              <a:spcBef>
                <a:spcPct val="0"/>
              </a:spcBef>
            </a:pPr>
            <a:r>
              <a:rPr lang="en-US" sz="2300">
                <a:solidFill>
                  <a:srgbClr val="000000"/>
                </a:solidFill>
                <a:latin typeface="Fira Sans"/>
                <a:ea typeface="Fira Sans"/>
                <a:cs typeface="Fira Sans"/>
                <a:sym typeface="Fira Sans"/>
              </a:rPr>
              <a:t>E altro ancora!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839887" y="1698135"/>
            <a:ext cx="7957376" cy="689072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208" t="0" r="-27523" b="0"/>
              </a:stretch>
            </a:blipFill>
          </p:spPr>
        </p:sp>
      </p:grpSp>
      <p:sp>
        <p:nvSpPr>
          <p:cNvPr name="TextBox 8" id="8"/>
          <p:cNvSpPr txBox="true"/>
          <p:nvPr/>
        </p:nvSpPr>
        <p:spPr>
          <a:xfrm rot="0">
            <a:off x="1570939" y="3580424"/>
            <a:ext cx="6670669" cy="3069002"/>
          </a:xfrm>
          <a:prstGeom prst="rect">
            <a:avLst/>
          </a:prstGeom>
        </p:spPr>
        <p:txBody>
          <a:bodyPr anchor="t" rtlCol="false" tIns="0" lIns="0" bIns="0" rIns="0">
            <a:spAutoFit/>
          </a:bodyPr>
          <a:lstStyle/>
          <a:p>
            <a:pPr algn="l">
              <a:lnSpc>
                <a:spcPts val="4092"/>
              </a:lnSpc>
            </a:pPr>
            <a:r>
              <a:rPr lang="en-US" sz="2923" b="true">
                <a:solidFill>
                  <a:srgbClr val="000000"/>
                </a:solidFill>
                <a:latin typeface="Fira Sans Bold"/>
                <a:ea typeface="Fira Sans Bold"/>
                <a:cs typeface="Fira Sans Bold"/>
                <a:sym typeface="Fira Sans Bold"/>
              </a:rPr>
              <a:t>Informatica</a:t>
            </a:r>
          </a:p>
          <a:p>
            <a:pPr algn="l">
              <a:lnSpc>
                <a:spcPts val="4092"/>
              </a:lnSpc>
            </a:pPr>
            <a:r>
              <a:rPr lang="en-US" sz="2923">
                <a:solidFill>
                  <a:srgbClr val="000000"/>
                </a:solidFill>
                <a:latin typeface="Fira Sans"/>
                <a:ea typeface="Fira Sans"/>
                <a:cs typeface="Fira Sans"/>
                <a:sym typeface="Fira Sans"/>
              </a:rPr>
              <a:t>Creare e gestire un database, con tutti i vincoli e rischi che comporta non è facile. Ma grazie al progetto abbiamo potuto sperimentare “su pelle” cosa significasse davvero. </a:t>
            </a:r>
          </a:p>
        </p:txBody>
      </p:sp>
      <p:sp>
        <p:nvSpPr>
          <p:cNvPr name="TextBox 9" id="9"/>
          <p:cNvSpPr txBox="true"/>
          <p:nvPr/>
        </p:nvSpPr>
        <p:spPr>
          <a:xfrm rot="0">
            <a:off x="1028700" y="174125"/>
            <a:ext cx="8115300"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Lessons Learned</a:t>
            </a:r>
          </a:p>
        </p:txBody>
      </p:sp>
      <p:sp>
        <p:nvSpPr>
          <p:cNvPr name="TextBox 10" id="10"/>
          <p:cNvSpPr txBox="true"/>
          <p:nvPr/>
        </p:nvSpPr>
        <p:spPr>
          <a:xfrm rot="0">
            <a:off x="1028700" y="8968106"/>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3" action="ppaction://hlinksldjump"/>
              </a:rPr>
              <a:t>Torna al Programma</a:t>
            </a:r>
          </a:p>
        </p:txBody>
      </p:sp>
      <p:grpSp>
        <p:nvGrpSpPr>
          <p:cNvPr name="Group 11" id="11"/>
          <p:cNvGrpSpPr/>
          <p:nvPr/>
        </p:nvGrpSpPr>
        <p:grpSpPr>
          <a:xfrm rot="-10800000">
            <a:off x="6647119" y="7356773"/>
            <a:ext cx="3801687" cy="3292279"/>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11798163" y="5803579"/>
            <a:ext cx="7388722" cy="63986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14388041" y="430705"/>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8839887" y="1698135"/>
            <a:ext cx="7957376" cy="6890729"/>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2208" t="0" r="-27523" b="0"/>
              </a:stretch>
            </a:blipFill>
          </p:spPr>
        </p:sp>
      </p:grpSp>
      <p:sp>
        <p:nvSpPr>
          <p:cNvPr name="TextBox 8" id="8"/>
          <p:cNvSpPr txBox="true"/>
          <p:nvPr/>
        </p:nvSpPr>
        <p:spPr>
          <a:xfrm rot="0">
            <a:off x="1425824" y="2305750"/>
            <a:ext cx="6670669" cy="5618350"/>
          </a:xfrm>
          <a:prstGeom prst="rect">
            <a:avLst/>
          </a:prstGeom>
        </p:spPr>
        <p:txBody>
          <a:bodyPr anchor="t" rtlCol="false" tIns="0" lIns="0" bIns="0" rIns="0">
            <a:spAutoFit/>
          </a:bodyPr>
          <a:lstStyle/>
          <a:p>
            <a:pPr algn="l">
              <a:lnSpc>
                <a:spcPts val="4092"/>
              </a:lnSpc>
            </a:pPr>
            <a:r>
              <a:rPr lang="en-US" sz="2923">
                <a:solidFill>
                  <a:srgbClr val="000000"/>
                </a:solidFill>
                <a:latin typeface="Fira Sans Light"/>
                <a:ea typeface="Fira Sans Light"/>
                <a:cs typeface="Fira Sans Light"/>
                <a:sym typeface="Fira Sans Light"/>
              </a:rPr>
              <a:t>Gestione dei conflitti interni</a:t>
            </a:r>
          </a:p>
          <a:p>
            <a:pPr algn="l">
              <a:lnSpc>
                <a:spcPts val="4092"/>
              </a:lnSpc>
            </a:pPr>
            <a:r>
              <a:rPr lang="en-US" sz="2923">
                <a:solidFill>
                  <a:srgbClr val="000000"/>
                </a:solidFill>
                <a:latin typeface="Fira Sans Light"/>
                <a:ea typeface="Fira Sans Light"/>
                <a:cs typeface="Fira Sans Light"/>
                <a:sym typeface="Fira Sans Light"/>
              </a:rPr>
              <a:t>Seppur si pensa che sia il più facile, in realtà è la gestione dei conflitti tra i membri che incide maggiormente sul progetto e il suo esito, il più difficile di tutti. </a:t>
            </a:r>
          </a:p>
          <a:p>
            <a:pPr algn="l">
              <a:lnSpc>
                <a:spcPts val="4092"/>
              </a:lnSpc>
            </a:pPr>
            <a:r>
              <a:rPr lang="en-US" sz="2923">
                <a:solidFill>
                  <a:srgbClr val="000000"/>
                </a:solidFill>
                <a:latin typeface="Fira Sans Light"/>
                <a:ea typeface="Fira Sans Light"/>
                <a:cs typeface="Fira Sans Light"/>
                <a:sym typeface="Fira Sans Light"/>
              </a:rPr>
              <a:t>Nonostante i più comuni problemi di comprensione, abbiamo imparato come organizzare la mole di lavoro per completare, in gruppo, un progetto, o qualsiasi altro compito richiesto. </a:t>
            </a:r>
          </a:p>
        </p:txBody>
      </p:sp>
      <p:sp>
        <p:nvSpPr>
          <p:cNvPr name="TextBox 9" id="9"/>
          <p:cNvSpPr txBox="true"/>
          <p:nvPr/>
        </p:nvSpPr>
        <p:spPr>
          <a:xfrm rot="0">
            <a:off x="1028700" y="286992"/>
            <a:ext cx="8115300"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000000"/>
                </a:solidFill>
                <a:latin typeface="Fira Sans Medium"/>
                <a:ea typeface="Fira Sans Medium"/>
                <a:cs typeface="Fira Sans Medium"/>
                <a:sym typeface="Fira Sans Medium"/>
              </a:rPr>
              <a:t>Lessons Learned</a:t>
            </a:r>
          </a:p>
        </p:txBody>
      </p:sp>
      <p:sp>
        <p:nvSpPr>
          <p:cNvPr name="TextBox 10" id="10"/>
          <p:cNvSpPr txBox="true"/>
          <p:nvPr/>
        </p:nvSpPr>
        <p:spPr>
          <a:xfrm rot="0">
            <a:off x="1028700" y="8968106"/>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3" action="ppaction://hlinksldjump"/>
              </a:rPr>
              <a:t>Torna al Programma</a:t>
            </a:r>
          </a:p>
        </p:txBody>
      </p:sp>
      <p:grpSp>
        <p:nvGrpSpPr>
          <p:cNvPr name="Group 11" id="11"/>
          <p:cNvGrpSpPr/>
          <p:nvPr/>
        </p:nvGrpSpPr>
        <p:grpSpPr>
          <a:xfrm rot="-10800000">
            <a:off x="6647119" y="7356773"/>
            <a:ext cx="3801687" cy="3292279"/>
            <a:chOff x="0" y="0"/>
            <a:chExt cx="3619627" cy="3134614"/>
          </a:xfrm>
        </p:grpSpPr>
        <p:sp>
          <p:nvSpPr>
            <p:cNvPr name="Freeform 12" id="12"/>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10800000">
            <a:off x="-3110578" y="-783398"/>
            <a:ext cx="13031070" cy="11284968"/>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10800000">
            <a:off x="6786776" y="-286119"/>
            <a:ext cx="5276948" cy="45698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3016977" y="1719582"/>
            <a:ext cx="4493889" cy="1386836"/>
            <a:chOff x="0" y="0"/>
            <a:chExt cx="5991852" cy="1849114"/>
          </a:xfrm>
        </p:grpSpPr>
        <p:sp>
          <p:nvSpPr>
            <p:cNvPr name="TextBox 7" id="7"/>
            <p:cNvSpPr txBox="true"/>
            <p:nvPr/>
          </p:nvSpPr>
          <p:spPr>
            <a:xfrm rot="0">
              <a:off x="0" y="-57150"/>
              <a:ext cx="5991852" cy="622723"/>
            </a:xfrm>
            <a:prstGeom prst="rect">
              <a:avLst/>
            </a:prstGeom>
          </p:spPr>
          <p:txBody>
            <a:bodyPr anchor="t" rtlCol="false" tIns="0" lIns="0" bIns="0" rIns="0">
              <a:spAutoFit/>
            </a:bodyPr>
            <a:lstStyle/>
            <a:p>
              <a:pPr algn="l" marL="0" indent="0" lvl="0">
                <a:lnSpc>
                  <a:spcPts val="3919"/>
                </a:lnSpc>
              </a:pPr>
              <a:r>
                <a:rPr lang="en-US" sz="2799">
                  <a:solidFill>
                    <a:srgbClr val="000000"/>
                  </a:solidFill>
                  <a:latin typeface="Fira Sans"/>
                  <a:ea typeface="Fira Sans"/>
                  <a:cs typeface="Fira Sans"/>
                  <a:sym typeface="Fira Sans"/>
                </a:rPr>
                <a:t>Enrico</a:t>
              </a:r>
            </a:p>
          </p:txBody>
        </p:sp>
        <p:sp>
          <p:nvSpPr>
            <p:cNvPr name="TextBox 8" id="8"/>
            <p:cNvSpPr txBox="true"/>
            <p:nvPr/>
          </p:nvSpPr>
          <p:spPr>
            <a:xfrm rot="0">
              <a:off x="0" y="662723"/>
              <a:ext cx="5991852" cy="547158"/>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@granbelsito</a:t>
              </a:r>
            </a:p>
          </p:txBody>
        </p:sp>
        <p:sp>
          <p:nvSpPr>
            <p:cNvPr name="TextBox 9" id="9"/>
            <p:cNvSpPr txBox="true"/>
            <p:nvPr/>
          </p:nvSpPr>
          <p:spPr>
            <a:xfrm rot="0">
              <a:off x="0" y="1301956"/>
              <a:ext cx="5991852" cy="547158"/>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ciao@granbelsito.it</a:t>
              </a:r>
            </a:p>
          </p:txBody>
        </p:sp>
      </p:grpSp>
      <p:grpSp>
        <p:nvGrpSpPr>
          <p:cNvPr name="Group 10" id="10"/>
          <p:cNvGrpSpPr/>
          <p:nvPr/>
        </p:nvGrpSpPr>
        <p:grpSpPr>
          <a:xfrm rot="0">
            <a:off x="11416790" y="4451034"/>
            <a:ext cx="4493889" cy="1384933"/>
            <a:chOff x="0" y="0"/>
            <a:chExt cx="5991852" cy="1846577"/>
          </a:xfrm>
        </p:grpSpPr>
        <p:sp>
          <p:nvSpPr>
            <p:cNvPr name="TextBox 11" id="11"/>
            <p:cNvSpPr txBox="true"/>
            <p:nvPr/>
          </p:nvSpPr>
          <p:spPr>
            <a:xfrm rot="0">
              <a:off x="0" y="660186"/>
              <a:ext cx="5991852" cy="547158"/>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@granbelsito</a:t>
              </a:r>
            </a:p>
          </p:txBody>
        </p:sp>
        <p:sp>
          <p:nvSpPr>
            <p:cNvPr name="TextBox 12" id="12"/>
            <p:cNvSpPr txBox="true"/>
            <p:nvPr/>
          </p:nvSpPr>
          <p:spPr>
            <a:xfrm rot="0">
              <a:off x="0" y="1299419"/>
              <a:ext cx="5991852" cy="547158"/>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ciao@granbelsito.it</a:t>
              </a:r>
            </a:p>
          </p:txBody>
        </p:sp>
        <p:sp>
          <p:nvSpPr>
            <p:cNvPr name="TextBox 13" id="13"/>
            <p:cNvSpPr txBox="true"/>
            <p:nvPr/>
          </p:nvSpPr>
          <p:spPr>
            <a:xfrm rot="0">
              <a:off x="0" y="-57150"/>
              <a:ext cx="5991852" cy="622723"/>
            </a:xfrm>
            <a:prstGeom prst="rect">
              <a:avLst/>
            </a:prstGeom>
          </p:spPr>
          <p:txBody>
            <a:bodyPr anchor="t" rtlCol="false" tIns="0" lIns="0" bIns="0" rIns="0">
              <a:spAutoFit/>
            </a:bodyPr>
            <a:lstStyle/>
            <a:p>
              <a:pPr algn="l" marL="0" indent="0" lvl="0">
                <a:lnSpc>
                  <a:spcPts val="3919"/>
                </a:lnSpc>
              </a:pPr>
              <a:r>
                <a:rPr lang="en-US" sz="2799" u="none">
                  <a:solidFill>
                    <a:srgbClr val="000000"/>
                  </a:solidFill>
                  <a:latin typeface="Fira Sans"/>
                  <a:ea typeface="Fira Sans"/>
                  <a:cs typeface="Fira Sans"/>
                  <a:sym typeface="Fira Sans"/>
                </a:rPr>
                <a:t>Lara</a:t>
              </a:r>
            </a:p>
          </p:txBody>
        </p:sp>
      </p:grpSp>
      <p:grpSp>
        <p:nvGrpSpPr>
          <p:cNvPr name="Group 14" id="14"/>
          <p:cNvGrpSpPr/>
          <p:nvPr/>
        </p:nvGrpSpPr>
        <p:grpSpPr>
          <a:xfrm rot="0">
            <a:off x="10006521" y="7712754"/>
            <a:ext cx="4493889" cy="1383030"/>
            <a:chOff x="0" y="0"/>
            <a:chExt cx="5991852" cy="1844040"/>
          </a:xfrm>
        </p:grpSpPr>
        <p:sp>
          <p:nvSpPr>
            <p:cNvPr name="TextBox 15" id="15"/>
            <p:cNvSpPr txBox="true"/>
            <p:nvPr/>
          </p:nvSpPr>
          <p:spPr>
            <a:xfrm rot="0">
              <a:off x="0" y="657648"/>
              <a:ext cx="5991852" cy="547158"/>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@granbelsito</a:t>
              </a:r>
            </a:p>
          </p:txBody>
        </p:sp>
        <p:sp>
          <p:nvSpPr>
            <p:cNvPr name="TextBox 16" id="16"/>
            <p:cNvSpPr txBox="true"/>
            <p:nvPr/>
          </p:nvSpPr>
          <p:spPr>
            <a:xfrm rot="0">
              <a:off x="0" y="1296882"/>
              <a:ext cx="5991852" cy="547158"/>
            </a:xfrm>
            <a:prstGeom prst="rect">
              <a:avLst/>
            </a:prstGeom>
          </p:spPr>
          <p:txBody>
            <a:bodyPr anchor="t" rtlCol="false" tIns="0" lIns="0" bIns="0" rIns="0">
              <a:spAutoFit/>
            </a:bodyPr>
            <a:lstStyle/>
            <a:p>
              <a:pPr algn="l" marL="0" indent="0" lvl="0">
                <a:lnSpc>
                  <a:spcPts val="3499"/>
                </a:lnSpc>
              </a:pPr>
              <a:r>
                <a:rPr lang="en-US" sz="2499">
                  <a:solidFill>
                    <a:srgbClr val="000000"/>
                  </a:solidFill>
                  <a:latin typeface="Fira Sans Light"/>
                  <a:ea typeface="Fira Sans Light"/>
                  <a:cs typeface="Fira Sans Light"/>
                  <a:sym typeface="Fira Sans Light"/>
                </a:rPr>
                <a:t>ciao@granbelsito.it</a:t>
              </a:r>
            </a:p>
          </p:txBody>
        </p:sp>
        <p:sp>
          <p:nvSpPr>
            <p:cNvPr name="TextBox 17" id="17"/>
            <p:cNvSpPr txBox="true"/>
            <p:nvPr/>
          </p:nvSpPr>
          <p:spPr>
            <a:xfrm rot="0">
              <a:off x="0" y="-57150"/>
              <a:ext cx="5991852" cy="622723"/>
            </a:xfrm>
            <a:prstGeom prst="rect">
              <a:avLst/>
            </a:prstGeom>
          </p:spPr>
          <p:txBody>
            <a:bodyPr anchor="t" rtlCol="false" tIns="0" lIns="0" bIns="0" rIns="0">
              <a:spAutoFit/>
            </a:bodyPr>
            <a:lstStyle/>
            <a:p>
              <a:pPr algn="l" marL="0" indent="0" lvl="0">
                <a:lnSpc>
                  <a:spcPts val="3919"/>
                </a:lnSpc>
              </a:pPr>
              <a:r>
                <a:rPr lang="en-US" sz="2799">
                  <a:solidFill>
                    <a:srgbClr val="000000"/>
                  </a:solidFill>
                  <a:latin typeface="Fira Sans"/>
                  <a:ea typeface="Fira Sans"/>
                  <a:cs typeface="Fira Sans"/>
                  <a:sym typeface="Fira Sans"/>
                </a:rPr>
                <a:t>Alessia</a:t>
              </a:r>
            </a:p>
          </p:txBody>
        </p:sp>
      </p:grpSp>
      <p:grpSp>
        <p:nvGrpSpPr>
          <p:cNvPr name="Group 18" id="18"/>
          <p:cNvGrpSpPr/>
          <p:nvPr/>
        </p:nvGrpSpPr>
        <p:grpSpPr>
          <a:xfrm rot="0">
            <a:off x="1028700" y="1417964"/>
            <a:ext cx="6113968" cy="2721764"/>
            <a:chOff x="0" y="0"/>
            <a:chExt cx="8151957" cy="3629018"/>
          </a:xfrm>
        </p:grpSpPr>
        <p:sp>
          <p:nvSpPr>
            <p:cNvPr name="TextBox 19" id="19"/>
            <p:cNvSpPr txBox="true"/>
            <p:nvPr/>
          </p:nvSpPr>
          <p:spPr>
            <a:xfrm rot="0">
              <a:off x="0" y="3006295"/>
              <a:ext cx="8151957" cy="622723"/>
            </a:xfrm>
            <a:prstGeom prst="rect">
              <a:avLst/>
            </a:prstGeom>
          </p:spPr>
          <p:txBody>
            <a:bodyPr anchor="t" rtlCol="false" tIns="0" lIns="0" bIns="0" rIns="0">
              <a:spAutoFit/>
            </a:bodyPr>
            <a:lstStyle/>
            <a:p>
              <a:pPr algn="l">
                <a:lnSpc>
                  <a:spcPts val="3919"/>
                </a:lnSpc>
              </a:pPr>
              <a:r>
                <a:rPr lang="en-US" sz="2799">
                  <a:solidFill>
                    <a:srgbClr val="F4F4F4"/>
                  </a:solidFill>
                  <a:latin typeface="Fira Sans Light"/>
                  <a:ea typeface="Fira Sans Light"/>
                  <a:cs typeface="Fira Sans Light"/>
                  <a:sym typeface="Fira Sans Light"/>
                </a:rPr>
                <a:t>Contattaci!</a:t>
              </a:r>
            </a:p>
          </p:txBody>
        </p:sp>
        <p:sp>
          <p:nvSpPr>
            <p:cNvPr name="TextBox 20" id="20"/>
            <p:cNvSpPr txBox="true"/>
            <p:nvPr/>
          </p:nvSpPr>
          <p:spPr>
            <a:xfrm rot="0">
              <a:off x="0" y="-66675"/>
              <a:ext cx="8151957" cy="2606675"/>
            </a:xfrm>
            <a:prstGeom prst="rect">
              <a:avLst/>
            </a:prstGeom>
          </p:spPr>
          <p:txBody>
            <a:bodyPr anchor="t" rtlCol="false" tIns="0" lIns="0" bIns="0" rIns="0">
              <a:spAutoFit/>
            </a:bodyPr>
            <a:lstStyle/>
            <a:p>
              <a:pPr algn="l">
                <a:lnSpc>
                  <a:spcPts val="7800"/>
                </a:lnSpc>
                <a:spcBef>
                  <a:spcPct val="0"/>
                </a:spcBef>
              </a:pPr>
              <a:r>
                <a:rPr lang="en-US" b="true" sz="6000" spc="-60">
                  <a:solidFill>
                    <a:srgbClr val="F4F4F4"/>
                  </a:solidFill>
                  <a:latin typeface="Fira Sans Medium"/>
                  <a:ea typeface="Fira Sans Medium"/>
                  <a:cs typeface="Fira Sans Medium"/>
                  <a:sym typeface="Fira Sans Medium"/>
                </a:rPr>
                <a:t>Ci sono</a:t>
              </a:r>
            </a:p>
            <a:p>
              <a:pPr algn="l">
                <a:lnSpc>
                  <a:spcPts val="7800"/>
                </a:lnSpc>
                <a:spcBef>
                  <a:spcPct val="0"/>
                </a:spcBef>
              </a:pPr>
              <a:r>
                <a:rPr lang="en-US" b="true" sz="6000" spc="-60">
                  <a:solidFill>
                    <a:srgbClr val="F4F4F4"/>
                  </a:solidFill>
                  <a:latin typeface="Fira Sans Medium"/>
                  <a:ea typeface="Fira Sans Medium"/>
                  <a:cs typeface="Fira Sans Medium"/>
                  <a:sym typeface="Fira Sans Medium"/>
                </a:rPr>
                <a:t>domande?</a:t>
              </a:r>
            </a:p>
          </p:txBody>
        </p:sp>
      </p:grpSp>
      <p:grpSp>
        <p:nvGrpSpPr>
          <p:cNvPr name="Group 21" id="21"/>
          <p:cNvGrpSpPr/>
          <p:nvPr/>
        </p:nvGrpSpPr>
        <p:grpSpPr>
          <a:xfrm rot="0">
            <a:off x="10068855" y="1028700"/>
            <a:ext cx="2695869" cy="2334501"/>
            <a:chOff x="0" y="0"/>
            <a:chExt cx="4282440" cy="3708400"/>
          </a:xfrm>
        </p:grpSpPr>
        <p:sp>
          <p:nvSpPr>
            <p:cNvPr name="Freeform 22" id="22"/>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0" t="-6586" r="0" b="-66632"/>
              </a:stretch>
            </a:blipFill>
          </p:spPr>
        </p:sp>
      </p:grpSp>
      <p:grpSp>
        <p:nvGrpSpPr>
          <p:cNvPr name="Group 23" id="23"/>
          <p:cNvGrpSpPr/>
          <p:nvPr/>
        </p:nvGrpSpPr>
        <p:grpSpPr>
          <a:xfrm rot="0">
            <a:off x="8320317" y="3976249"/>
            <a:ext cx="2695869" cy="2334501"/>
            <a:chOff x="0" y="0"/>
            <a:chExt cx="4282440" cy="3708400"/>
          </a:xfrm>
        </p:grpSpPr>
        <p:sp>
          <p:nvSpPr>
            <p:cNvPr name="Freeform 24" id="24"/>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3"/>
              <a:stretch>
                <a:fillRect l="0" t="0" r="0" b="-72572"/>
              </a:stretch>
            </a:blipFill>
          </p:spPr>
        </p:sp>
      </p:grpSp>
      <p:grpSp>
        <p:nvGrpSpPr>
          <p:cNvPr name="Group 25" id="25"/>
          <p:cNvGrpSpPr/>
          <p:nvPr/>
        </p:nvGrpSpPr>
        <p:grpSpPr>
          <a:xfrm rot="0">
            <a:off x="6786776" y="7043640"/>
            <a:ext cx="2695869" cy="2334501"/>
            <a:chOff x="0" y="0"/>
            <a:chExt cx="4282440" cy="3708400"/>
          </a:xfrm>
        </p:grpSpPr>
        <p:sp>
          <p:nvSpPr>
            <p:cNvPr name="Freeform 26" id="26"/>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4"/>
              <a:stretch>
                <a:fillRect l="-40061" t="-15843" r="-22201" b="-9076"/>
              </a:stretch>
            </a:blipFill>
          </p:spPr>
        </p:sp>
      </p:grpSp>
      <p:sp>
        <p:nvSpPr>
          <p:cNvPr name="TextBox 27" id="27"/>
          <p:cNvSpPr txBox="true"/>
          <p:nvPr/>
        </p:nvSpPr>
        <p:spPr>
          <a:xfrm rot="0">
            <a:off x="1028700" y="8968106"/>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F4F4F4"/>
                </a:solidFill>
                <a:latin typeface="Fira Sans"/>
                <a:ea typeface="Fira Sans"/>
                <a:cs typeface="Fira Sans"/>
                <a:sym typeface="Fira Sans"/>
                <a:hlinkClick r:id="rId5" action="ppaction://hlinksldjump"/>
              </a:rPr>
              <a:t>Torna al Programma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2527743" y="-89986"/>
            <a:ext cx="10138115" cy="8779655"/>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4" id="4"/>
          <p:cNvGrpSpPr/>
          <p:nvPr/>
        </p:nvGrpSpPr>
        <p:grpSpPr>
          <a:xfrm rot="0">
            <a:off x="2505679" y="5832746"/>
            <a:ext cx="5966980" cy="5167433"/>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
        <p:nvSpPr>
          <p:cNvPr name="TextBox 6" id="6"/>
          <p:cNvSpPr txBox="true"/>
          <p:nvPr/>
        </p:nvSpPr>
        <p:spPr>
          <a:xfrm rot="0">
            <a:off x="1028700" y="3656904"/>
            <a:ext cx="7443960" cy="1285875"/>
          </a:xfrm>
          <a:prstGeom prst="rect">
            <a:avLst/>
          </a:prstGeom>
        </p:spPr>
        <p:txBody>
          <a:bodyPr anchor="t" rtlCol="false" tIns="0" lIns="0" bIns="0" rIns="0">
            <a:spAutoFit/>
          </a:bodyPr>
          <a:lstStyle/>
          <a:p>
            <a:pPr algn="l" marL="0" indent="0" lvl="0">
              <a:lnSpc>
                <a:spcPts val="10199"/>
              </a:lnSpc>
              <a:spcBef>
                <a:spcPct val="0"/>
              </a:spcBef>
            </a:pPr>
            <a:r>
              <a:rPr lang="en-US" b="true" sz="8499" spc="-84">
                <a:solidFill>
                  <a:srgbClr val="F4F4F4"/>
                </a:solidFill>
                <a:latin typeface="Fira Sans Medium"/>
                <a:ea typeface="Fira Sans Medium"/>
                <a:cs typeface="Fira Sans Medium"/>
                <a:sym typeface="Fira Sans Medium"/>
              </a:rPr>
              <a:t>Programma</a:t>
            </a:r>
          </a:p>
        </p:txBody>
      </p:sp>
      <p:sp>
        <p:nvSpPr>
          <p:cNvPr name="TextBox 7" id="7"/>
          <p:cNvSpPr txBox="true"/>
          <p:nvPr/>
        </p:nvSpPr>
        <p:spPr>
          <a:xfrm rot="0">
            <a:off x="10100540" y="775942"/>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a:ea typeface="Fira Sans"/>
                <a:cs typeface="Fira Sans"/>
                <a:sym typeface="Fira Sans"/>
                <a:hlinkClick r:id="rId2" action="ppaction://hlinksldjump"/>
              </a:rPr>
              <a:t>Il nostro motto</a:t>
            </a:r>
          </a:p>
        </p:txBody>
      </p:sp>
      <p:sp>
        <p:nvSpPr>
          <p:cNvPr name="TextBox 8" id="8"/>
          <p:cNvSpPr txBox="true"/>
          <p:nvPr/>
        </p:nvSpPr>
        <p:spPr>
          <a:xfrm rot="0">
            <a:off x="10326275" y="1602087"/>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hlinkClick r:id="rId3" action="ppaction://hlinksldjump"/>
              </a:rPr>
              <a:t>Introduzione</a:t>
            </a:r>
          </a:p>
        </p:txBody>
      </p:sp>
      <p:sp>
        <p:nvSpPr>
          <p:cNvPr name="TextBox 9" id="9"/>
          <p:cNvSpPr txBox="true"/>
          <p:nvPr/>
        </p:nvSpPr>
        <p:spPr>
          <a:xfrm rot="0">
            <a:off x="10326275" y="2316318"/>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a:ea typeface="Fira Sans"/>
                <a:cs typeface="Fira Sans"/>
                <a:sym typeface="Fira Sans"/>
                <a:hlinkClick r:id="rId4" action="ppaction://hlinksldjump"/>
              </a:rPr>
              <a:t>Gli attori</a:t>
            </a:r>
          </a:p>
        </p:txBody>
      </p:sp>
      <p:sp>
        <p:nvSpPr>
          <p:cNvPr name="TextBox 10" id="10"/>
          <p:cNvSpPr txBox="true"/>
          <p:nvPr/>
        </p:nvSpPr>
        <p:spPr>
          <a:xfrm rot="0">
            <a:off x="10326275" y="3030549"/>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a:ea typeface="Fira Sans"/>
                <a:cs typeface="Fira Sans"/>
                <a:sym typeface="Fira Sans"/>
              </a:rPr>
              <a:t>Architettura</a:t>
            </a:r>
          </a:p>
        </p:txBody>
      </p:sp>
      <p:sp>
        <p:nvSpPr>
          <p:cNvPr name="TextBox 11" id="11"/>
          <p:cNvSpPr txBox="true"/>
          <p:nvPr/>
        </p:nvSpPr>
        <p:spPr>
          <a:xfrm rot="0">
            <a:off x="10326275" y="3744780"/>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Light"/>
                <a:ea typeface="Fira Sans Light"/>
                <a:cs typeface="Fira Sans Light"/>
                <a:sym typeface="Fira Sans Light"/>
                <a:hlinkClick r:id="rId5" action="ppaction://hlinksldjump"/>
              </a:rPr>
              <a:t>Ruoli</a:t>
            </a:r>
          </a:p>
        </p:txBody>
      </p:sp>
      <p:sp>
        <p:nvSpPr>
          <p:cNvPr name="TextBox 12" id="12"/>
          <p:cNvSpPr txBox="true"/>
          <p:nvPr/>
        </p:nvSpPr>
        <p:spPr>
          <a:xfrm rot="0">
            <a:off x="10326275" y="4459011"/>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u="sng">
                <a:solidFill>
                  <a:srgbClr val="F4F4F4"/>
                </a:solidFill>
                <a:latin typeface="Fira Sans"/>
                <a:ea typeface="Fira Sans"/>
                <a:cs typeface="Fira Sans"/>
                <a:sym typeface="Fira Sans"/>
                <a:hlinkClick r:id="rId6" action="ppaction://hlinksldjump"/>
              </a:rPr>
              <a:t>Programmazione</a:t>
            </a:r>
          </a:p>
        </p:txBody>
      </p:sp>
      <p:sp>
        <p:nvSpPr>
          <p:cNvPr name="TextBox 13" id="13"/>
          <p:cNvSpPr txBox="true"/>
          <p:nvPr/>
        </p:nvSpPr>
        <p:spPr>
          <a:xfrm rot="0">
            <a:off x="10326275" y="5173241"/>
            <a:ext cx="6109328" cy="481330"/>
          </a:xfrm>
          <a:prstGeom prst="rect">
            <a:avLst/>
          </a:prstGeom>
        </p:spPr>
        <p:txBody>
          <a:bodyPr anchor="t" rtlCol="false" tIns="0" lIns="0" bIns="0" rIns="0">
            <a:spAutoFit/>
          </a:bodyPr>
          <a:lstStyle/>
          <a:p>
            <a:pPr algn="l" marL="604519" indent="-302260" lvl="1">
              <a:lnSpc>
                <a:spcPts val="3919"/>
              </a:lnSpc>
              <a:buFont typeface="Arial"/>
              <a:buChar char="•"/>
            </a:pPr>
            <a:r>
              <a:rPr lang="en-US" sz="2799">
                <a:solidFill>
                  <a:srgbClr val="F4F4F4"/>
                </a:solidFill>
                <a:latin typeface="Fira Sans"/>
                <a:ea typeface="Fira Sans"/>
                <a:cs typeface="Fira Sans"/>
                <a:sym typeface="Fira Sans"/>
              </a:rPr>
              <a:t>Leassons Learned</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4651"/>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486393" cy="4599126"/>
            <a:chOff x="0" y="0"/>
            <a:chExt cx="21981857" cy="6132168"/>
          </a:xfrm>
        </p:grpSpPr>
        <p:sp>
          <p:nvSpPr>
            <p:cNvPr name="TextBox 3" id="3"/>
            <p:cNvSpPr txBox="true"/>
            <p:nvPr/>
          </p:nvSpPr>
          <p:spPr>
            <a:xfrm rot="0">
              <a:off x="0" y="4674843"/>
              <a:ext cx="21981857" cy="1457325"/>
            </a:xfrm>
            <a:prstGeom prst="rect">
              <a:avLst/>
            </a:prstGeom>
          </p:spPr>
          <p:txBody>
            <a:bodyPr anchor="t" rtlCol="false" tIns="0" lIns="0" bIns="0" rIns="0">
              <a:spAutoFit/>
            </a:bodyPr>
            <a:lstStyle/>
            <a:p>
              <a:pPr algn="l">
                <a:lnSpc>
                  <a:spcPts val="4320"/>
                </a:lnSpc>
                <a:spcBef>
                  <a:spcPct val="0"/>
                </a:spcBef>
              </a:pPr>
              <a:r>
                <a:rPr lang="en-US" sz="3600">
                  <a:solidFill>
                    <a:srgbClr val="F4F4F4"/>
                  </a:solidFill>
                  <a:latin typeface="Fira Sans"/>
                  <a:ea typeface="Fira Sans"/>
                  <a:cs typeface="Fira Sans"/>
                  <a:sym typeface="Fira Sans"/>
                </a:rPr>
                <a:t>Come una Fenice che rinasce dalle proprie ceneri, anche chi affronta momenti difficili potrà ricominciare un percorso nuovo, con noi.</a:t>
              </a:r>
            </a:p>
          </p:txBody>
        </p:sp>
        <p:sp>
          <p:nvSpPr>
            <p:cNvPr name="TextBox 4" id="4"/>
            <p:cNvSpPr txBox="true"/>
            <p:nvPr/>
          </p:nvSpPr>
          <p:spPr>
            <a:xfrm rot="0">
              <a:off x="0" y="0"/>
              <a:ext cx="21981857" cy="4216400"/>
            </a:xfrm>
            <a:prstGeom prst="rect">
              <a:avLst/>
            </a:prstGeom>
          </p:spPr>
          <p:txBody>
            <a:bodyPr anchor="t" rtlCol="false" tIns="0" lIns="0" bIns="0" rIns="0">
              <a:spAutoFit/>
            </a:bodyPr>
            <a:lstStyle/>
            <a:p>
              <a:pPr algn="l">
                <a:lnSpc>
                  <a:spcPts val="12480"/>
                </a:lnSpc>
              </a:pPr>
              <a:r>
                <a:rPr lang="en-US" sz="10400">
                  <a:solidFill>
                    <a:srgbClr val="A4E473"/>
                  </a:solidFill>
                  <a:latin typeface="Fira Sans"/>
                  <a:ea typeface="Fira Sans"/>
                  <a:cs typeface="Fira Sans"/>
                  <a:sym typeface="Fira Sans"/>
                </a:rPr>
                <a:t>Con noi, la rinascita è possibile. Come una Fenice</a:t>
              </a:r>
            </a:p>
          </p:txBody>
        </p:sp>
      </p:grpSp>
      <p:sp>
        <p:nvSpPr>
          <p:cNvPr name="TextBox 5" id="5"/>
          <p:cNvSpPr txBox="true"/>
          <p:nvPr/>
        </p:nvSpPr>
        <p:spPr>
          <a:xfrm rot="0">
            <a:off x="12027973" y="8968106"/>
            <a:ext cx="5231327" cy="290194"/>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Torna al Programma</a:t>
            </a:r>
          </a:p>
        </p:txBody>
      </p:sp>
      <p:grpSp>
        <p:nvGrpSpPr>
          <p:cNvPr name="Group 6" id="6"/>
          <p:cNvGrpSpPr/>
          <p:nvPr/>
        </p:nvGrpSpPr>
        <p:grpSpPr>
          <a:xfrm rot="0">
            <a:off x="-3563094" y="6077994"/>
            <a:ext cx="6383425" cy="5528076"/>
            <a:chOff x="0" y="0"/>
            <a:chExt cx="3619627" cy="3134614"/>
          </a:xfrm>
        </p:grpSpPr>
        <p:sp>
          <p:nvSpPr>
            <p:cNvPr name="Freeform 7" id="7"/>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8" id="8"/>
          <p:cNvGrpSpPr/>
          <p:nvPr/>
        </p:nvGrpSpPr>
        <p:grpSpPr>
          <a:xfrm rot="0">
            <a:off x="1671665" y="7004492"/>
            <a:ext cx="3034530" cy="2627917"/>
            <a:chOff x="0" y="0"/>
            <a:chExt cx="3619627" cy="3134614"/>
          </a:xfrm>
        </p:grpSpPr>
        <p:sp>
          <p:nvSpPr>
            <p:cNvPr name="Freeform 9" id="9"/>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F4F4F4"/>
            </a:solidFill>
          </p:spPr>
        </p:sp>
      </p:grpSp>
      <p:grpSp>
        <p:nvGrpSpPr>
          <p:cNvPr name="Group 10" id="10"/>
          <p:cNvGrpSpPr/>
          <p:nvPr/>
        </p:nvGrpSpPr>
        <p:grpSpPr>
          <a:xfrm rot="0">
            <a:off x="4053492" y="8956750"/>
            <a:ext cx="2141618" cy="1854652"/>
            <a:chOff x="0" y="0"/>
            <a:chExt cx="3619627" cy="3134614"/>
          </a:xfrm>
        </p:grpSpPr>
        <p:sp>
          <p:nvSpPr>
            <p:cNvPr name="Freeform 11" id="11"/>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grpSp>
        <p:nvGrpSpPr>
          <p:cNvPr name="Group 2" id="2"/>
          <p:cNvGrpSpPr/>
          <p:nvPr/>
        </p:nvGrpSpPr>
        <p:grpSpPr>
          <a:xfrm rot="0">
            <a:off x="14151770" y="4201140"/>
            <a:ext cx="7027514" cy="6085860"/>
            <a:chOff x="0" y="0"/>
            <a:chExt cx="3619627" cy="3134614"/>
          </a:xfrm>
        </p:grpSpPr>
        <p:sp>
          <p:nvSpPr>
            <p:cNvPr name="Freeform 3" id="3"/>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4" id="4"/>
          <p:cNvGrpSpPr/>
          <p:nvPr/>
        </p:nvGrpSpPr>
        <p:grpSpPr>
          <a:xfrm rot="0">
            <a:off x="9859850" y="563974"/>
            <a:ext cx="4961246" cy="4296462"/>
            <a:chOff x="0" y="0"/>
            <a:chExt cx="3619627" cy="3134614"/>
          </a:xfrm>
        </p:grpSpPr>
        <p:sp>
          <p:nvSpPr>
            <p:cNvPr name="Freeform 5" id="5"/>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6" id="6"/>
          <p:cNvGrpSpPr/>
          <p:nvPr/>
        </p:nvGrpSpPr>
        <p:grpSpPr>
          <a:xfrm rot="0">
            <a:off x="10345997" y="2120110"/>
            <a:ext cx="7611546" cy="6591255"/>
            <a:chOff x="0" y="0"/>
            <a:chExt cx="4282440" cy="3708400"/>
          </a:xfrm>
        </p:grpSpPr>
        <p:sp>
          <p:nvSpPr>
            <p:cNvPr name="Freeform 7" id="7"/>
            <p:cNvSpPr/>
            <p:nvPr/>
          </p:nvSpPr>
          <p:spPr>
            <a:xfrm flipH="false" flipV="false" rot="0">
              <a:off x="0" y="0"/>
              <a:ext cx="4282440" cy="3708400"/>
            </a:xfrm>
            <a:custGeom>
              <a:avLst/>
              <a:gdLst/>
              <a:ahLst/>
              <a:cxnLst/>
              <a:rect r="r" b="b" t="t" l="l"/>
              <a:pathLst>
                <a:path h="3708400" w="4282440">
                  <a:moveTo>
                    <a:pt x="3211830" y="0"/>
                  </a:moveTo>
                  <a:lnTo>
                    <a:pt x="1070610" y="0"/>
                  </a:lnTo>
                  <a:lnTo>
                    <a:pt x="0" y="1854200"/>
                  </a:lnTo>
                  <a:lnTo>
                    <a:pt x="1070610" y="3708400"/>
                  </a:lnTo>
                  <a:lnTo>
                    <a:pt x="3211830" y="3708400"/>
                  </a:lnTo>
                  <a:lnTo>
                    <a:pt x="4282440" y="1854200"/>
                  </a:lnTo>
                  <a:close/>
                </a:path>
              </a:pathLst>
            </a:custGeom>
            <a:blipFill>
              <a:blip r:embed="rId2"/>
              <a:stretch>
                <a:fillRect l="-13794" t="0" r="-15936" b="0"/>
              </a:stretch>
            </a:blipFill>
          </p:spPr>
        </p:sp>
      </p:grpSp>
      <p:grpSp>
        <p:nvGrpSpPr>
          <p:cNvPr name="Group 8" id="8"/>
          <p:cNvGrpSpPr/>
          <p:nvPr/>
        </p:nvGrpSpPr>
        <p:grpSpPr>
          <a:xfrm rot="0">
            <a:off x="1028700" y="2691587"/>
            <a:ext cx="10215888" cy="4903881"/>
            <a:chOff x="0" y="0"/>
            <a:chExt cx="13621183" cy="6538508"/>
          </a:xfrm>
        </p:grpSpPr>
        <p:sp>
          <p:nvSpPr>
            <p:cNvPr name="TextBox 9" id="9"/>
            <p:cNvSpPr txBox="true"/>
            <p:nvPr/>
          </p:nvSpPr>
          <p:spPr>
            <a:xfrm rot="0">
              <a:off x="0" y="0"/>
              <a:ext cx="13621183" cy="3429000"/>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Introduzione al progetto</a:t>
              </a:r>
            </a:p>
          </p:txBody>
        </p:sp>
        <p:sp>
          <p:nvSpPr>
            <p:cNvPr name="TextBox 10" id="10"/>
            <p:cNvSpPr txBox="true"/>
            <p:nvPr/>
          </p:nvSpPr>
          <p:spPr>
            <a:xfrm rot="0">
              <a:off x="0" y="3654549"/>
              <a:ext cx="12202854" cy="2883958"/>
            </a:xfrm>
            <a:prstGeom prst="rect">
              <a:avLst/>
            </a:prstGeom>
          </p:spPr>
          <p:txBody>
            <a:bodyPr anchor="t" rtlCol="false" tIns="0" lIns="0" bIns="0" rIns="0">
              <a:spAutoFit/>
            </a:bodyPr>
            <a:lstStyle/>
            <a:p>
              <a:pPr algn="l">
                <a:lnSpc>
                  <a:spcPts val="3499"/>
                </a:lnSpc>
              </a:pPr>
              <a:r>
                <a:rPr lang="en-US" sz="2499">
                  <a:solidFill>
                    <a:srgbClr val="000000"/>
                  </a:solidFill>
                  <a:latin typeface="Fira Sans Light"/>
                  <a:ea typeface="Fira Sans Light"/>
                  <a:cs typeface="Fira Sans Light"/>
                  <a:sym typeface="Fira Sans Light"/>
                </a:rPr>
                <a:t>La prima idea del team è stata quello di realizzare qualcosa di significativo per il cambiamento della società, in particolare, nell’ambito medico. Perciò il gruppo propone un’ applicazione centralizzata che possa gestire efficientemente la mole elevatissima di pazienti di una clinica privata. </a:t>
              </a:r>
            </a:p>
          </p:txBody>
        </p:sp>
      </p:grpSp>
      <p:sp>
        <p:nvSpPr>
          <p:cNvPr name="TextBox 11" id="11"/>
          <p:cNvSpPr txBox="true"/>
          <p:nvPr/>
        </p:nvSpPr>
        <p:spPr>
          <a:xfrm rot="0">
            <a:off x="747541" y="9748118"/>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3" action="ppaction://hlinksldjump"/>
              </a:rPr>
              <a:t>Torna al Programma</a:t>
            </a:r>
          </a:p>
        </p:txBody>
      </p:sp>
      <p:grpSp>
        <p:nvGrpSpPr>
          <p:cNvPr name="Group 12" id="12"/>
          <p:cNvGrpSpPr/>
          <p:nvPr/>
        </p:nvGrpSpPr>
        <p:grpSpPr>
          <a:xfrm rot="0">
            <a:off x="879851" y="270874"/>
            <a:ext cx="4212844" cy="586200"/>
            <a:chOff x="0" y="0"/>
            <a:chExt cx="5617125" cy="781600"/>
          </a:xfrm>
        </p:grpSpPr>
        <p:sp>
          <p:nvSpPr>
            <p:cNvPr name="TextBox 13" id="13"/>
            <p:cNvSpPr txBox="true"/>
            <p:nvPr/>
          </p:nvSpPr>
          <p:spPr>
            <a:xfrm rot="0">
              <a:off x="1293956" y="104415"/>
              <a:ext cx="4323169" cy="525145"/>
            </a:xfrm>
            <a:prstGeom prst="rect">
              <a:avLst/>
            </a:prstGeom>
          </p:spPr>
          <p:txBody>
            <a:bodyPr anchor="t" rtlCol="false" tIns="0" lIns="0" bIns="0" rIns="0">
              <a:spAutoFit/>
            </a:bodyPr>
            <a:lstStyle/>
            <a:p>
              <a:pPr algn="l">
                <a:lnSpc>
                  <a:spcPts val="3359"/>
                </a:lnSpc>
                <a:spcBef>
                  <a:spcPct val="0"/>
                </a:spcBef>
              </a:pPr>
              <a:r>
                <a:rPr lang="en-US" b="true" sz="2400">
                  <a:solidFill>
                    <a:srgbClr val="000000"/>
                  </a:solidFill>
                  <a:latin typeface="Fira Sans Medium"/>
                  <a:ea typeface="Fira Sans Medium"/>
                  <a:cs typeface="Fira Sans Medium"/>
                  <a:sym typeface="Fira Sans Medium"/>
                </a:rPr>
                <a:t>N</a:t>
              </a:r>
              <a:r>
                <a:rPr lang="en-US" b="true" sz="2400">
                  <a:solidFill>
                    <a:srgbClr val="000000"/>
                  </a:solidFill>
                  <a:latin typeface="Fira Sans Medium"/>
                  <a:ea typeface="Fira Sans Medium"/>
                  <a:cs typeface="Fira Sans Medium"/>
                  <a:sym typeface="Fira Sans Medium"/>
                </a:rPr>
                <a:t>ome dell'azienda</a:t>
              </a:r>
            </a:p>
          </p:txBody>
        </p:sp>
        <p:sp>
          <p:nvSpPr>
            <p:cNvPr name="Freeform 14" id="14"/>
            <p:cNvSpPr/>
            <p:nvPr/>
          </p:nvSpPr>
          <p:spPr>
            <a:xfrm flipH="false" flipV="false" rot="0">
              <a:off x="0" y="0"/>
              <a:ext cx="905010" cy="781600"/>
            </a:xfrm>
            <a:custGeom>
              <a:avLst/>
              <a:gdLst/>
              <a:ahLst/>
              <a:cxnLst/>
              <a:rect r="r" b="b" t="t" l="l"/>
              <a:pathLst>
                <a:path h="781600" w="905010">
                  <a:moveTo>
                    <a:pt x="0" y="0"/>
                  </a:moveTo>
                  <a:lnTo>
                    <a:pt x="905010" y="0"/>
                  </a:lnTo>
                  <a:lnTo>
                    <a:pt x="905010" y="781600"/>
                  </a:lnTo>
                  <a:lnTo>
                    <a:pt x="0" y="781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5512745"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Gli attori</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3061137" y="7468788"/>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2780085" y="4005595"/>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300983" y="7795449"/>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9144000" y="2104026"/>
            <a:ext cx="8115300" cy="1466056"/>
            <a:chOff x="0" y="0"/>
            <a:chExt cx="10820400" cy="1954742"/>
          </a:xfrm>
        </p:grpSpPr>
        <p:sp>
          <p:nvSpPr>
            <p:cNvPr name="TextBox 12" id="12"/>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Medici</a:t>
              </a:r>
            </a:p>
          </p:txBody>
        </p:sp>
        <p:sp>
          <p:nvSpPr>
            <p:cNvPr name="TextBox 13" id="13"/>
            <p:cNvSpPr txBox="true"/>
            <p:nvPr/>
          </p:nvSpPr>
          <p:spPr>
            <a:xfrm rot="0">
              <a:off x="0" y="1061137"/>
              <a:ext cx="10820400" cy="893605"/>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I Medici avranno accesso alla possibilità di creare una cartella clinica immettendo il codice fiscale di un paziente e di assegnargli un letto</a:t>
              </a:r>
            </a:p>
          </p:txBody>
        </p:sp>
      </p:grpSp>
      <p:grpSp>
        <p:nvGrpSpPr>
          <p:cNvPr name="Group 14" id="14"/>
          <p:cNvGrpSpPr/>
          <p:nvPr/>
        </p:nvGrpSpPr>
        <p:grpSpPr>
          <a:xfrm rot="0">
            <a:off x="9144000" y="4470527"/>
            <a:ext cx="8115300" cy="1811789"/>
            <a:chOff x="0" y="0"/>
            <a:chExt cx="10820400" cy="2415718"/>
          </a:xfrm>
        </p:grpSpPr>
        <p:sp>
          <p:nvSpPr>
            <p:cNvPr name="TextBox 15" id="15"/>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Infermieri</a:t>
              </a:r>
            </a:p>
          </p:txBody>
        </p:sp>
        <p:sp>
          <p:nvSpPr>
            <p:cNvPr name="TextBox 16" id="16"/>
            <p:cNvSpPr txBox="true"/>
            <p:nvPr/>
          </p:nvSpPr>
          <p:spPr>
            <a:xfrm rot="0">
              <a:off x="0" y="1061137"/>
              <a:ext cx="10820400" cy="1354581"/>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Potranno visualizzare nei vari reparti quali letti sono occupati, e se ciò dovesse essere, saranno in grado di rilasciarli una volta che il paziente ha completato la cura</a:t>
              </a:r>
            </a:p>
          </p:txBody>
        </p:sp>
      </p:grpSp>
      <p:grpSp>
        <p:nvGrpSpPr>
          <p:cNvPr name="Group 17" id="17"/>
          <p:cNvGrpSpPr/>
          <p:nvPr/>
        </p:nvGrpSpPr>
        <p:grpSpPr>
          <a:xfrm rot="0">
            <a:off x="9144000" y="6834054"/>
            <a:ext cx="8115300" cy="1466056"/>
            <a:chOff x="0" y="0"/>
            <a:chExt cx="10820400" cy="1954742"/>
          </a:xfrm>
        </p:grpSpPr>
        <p:sp>
          <p:nvSpPr>
            <p:cNvPr name="TextBox 18" id="18"/>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Pazienti</a:t>
              </a:r>
            </a:p>
          </p:txBody>
        </p:sp>
        <p:sp>
          <p:nvSpPr>
            <p:cNvPr name="TextBox 19" id="19"/>
            <p:cNvSpPr txBox="true"/>
            <p:nvPr/>
          </p:nvSpPr>
          <p:spPr>
            <a:xfrm rot="0">
              <a:off x="0" y="1061137"/>
              <a:ext cx="10820400" cy="893605"/>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I pazienti possono prenotare nuove visite e visualizzarle in un apposito riquadro</a:t>
              </a:r>
            </a:p>
          </p:txBody>
        </p:sp>
      </p:grpSp>
      <p:sp>
        <p:nvSpPr>
          <p:cNvPr name="TextBox 20" id="20"/>
          <p:cNvSpPr txBox="true"/>
          <p:nvPr/>
        </p:nvSpPr>
        <p:spPr>
          <a:xfrm rot="0">
            <a:off x="1029067" y="8937669"/>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Torna al Programma</a:t>
            </a:r>
          </a:p>
        </p:txBody>
      </p:sp>
      <p:sp>
        <p:nvSpPr>
          <p:cNvPr name="AutoShape 21" id="21"/>
          <p:cNvSpPr/>
          <p:nvPr/>
        </p:nvSpPr>
        <p:spPr>
          <a:xfrm>
            <a:off x="9144000" y="3848238"/>
            <a:ext cx="8115300" cy="0"/>
          </a:xfrm>
          <a:prstGeom prst="line">
            <a:avLst/>
          </a:prstGeom>
          <a:ln cap="flat" w="9525">
            <a:solidFill>
              <a:srgbClr val="000000"/>
            </a:solidFill>
            <a:prstDash val="solid"/>
            <a:headEnd type="none" len="sm" w="sm"/>
            <a:tailEnd type="none" len="sm" w="sm"/>
          </a:ln>
        </p:spPr>
      </p:sp>
      <p:sp>
        <p:nvSpPr>
          <p:cNvPr name="AutoShape 22" id="22"/>
          <p:cNvSpPr/>
          <p:nvPr/>
        </p:nvSpPr>
        <p:spPr>
          <a:xfrm>
            <a:off x="9144000" y="6558184"/>
            <a:ext cx="8115300"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6389300"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Architettura</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431473" y="7594835"/>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3911781" y="7418192"/>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1342926" y="3161885"/>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9144000" y="2559778"/>
            <a:ext cx="8115300" cy="2489092"/>
            <a:chOff x="0" y="0"/>
            <a:chExt cx="10820400" cy="3318790"/>
          </a:xfrm>
        </p:grpSpPr>
        <p:sp>
          <p:nvSpPr>
            <p:cNvPr name="TextBox 12" id="12"/>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PHP</a:t>
              </a:r>
            </a:p>
          </p:txBody>
        </p:sp>
        <p:sp>
          <p:nvSpPr>
            <p:cNvPr name="TextBox 13" id="13"/>
            <p:cNvSpPr txBox="true"/>
            <p:nvPr/>
          </p:nvSpPr>
          <p:spPr>
            <a:xfrm rot="0">
              <a:off x="0" y="1061137"/>
              <a:ext cx="10820400" cy="2257653"/>
            </a:xfrm>
            <a:prstGeom prst="rect">
              <a:avLst/>
            </a:prstGeom>
          </p:spPr>
          <p:txBody>
            <a:bodyPr anchor="t" rtlCol="false" tIns="0" lIns="0" bIns="0" rIns="0">
              <a:spAutoFit/>
            </a:bodyPr>
            <a:lstStyle/>
            <a:p>
              <a:pPr algn="l">
                <a:lnSpc>
                  <a:spcPts val="2746"/>
                </a:lnSpc>
              </a:pPr>
              <a:r>
                <a:rPr lang="en-US" sz="1962">
                  <a:solidFill>
                    <a:srgbClr val="000000"/>
                  </a:solidFill>
                  <a:latin typeface="Fira Sans Light"/>
                  <a:ea typeface="Fira Sans Light"/>
                  <a:cs typeface="Fira Sans Light"/>
                  <a:sym typeface="Fira Sans Light"/>
                </a:rPr>
                <a:t>La struttura del nostro progetto è stata fatta interamente attraverso pagine PHP. Per eseguire test di debug abbiamo utilizzato Xdebug per analizzare passo dopo passo ogni comportamento del programma.</a:t>
              </a:r>
            </a:p>
            <a:p>
              <a:pPr algn="l">
                <a:lnSpc>
                  <a:spcPts val="2746"/>
                </a:lnSpc>
                <a:spcBef>
                  <a:spcPct val="0"/>
                </a:spcBef>
              </a:pPr>
              <a:r>
                <a:rPr lang="en-US" sz="1962">
                  <a:solidFill>
                    <a:srgbClr val="000000"/>
                  </a:solidFill>
                  <a:latin typeface="Fira Sans Light"/>
                  <a:ea typeface="Fira Sans Light"/>
                  <a:cs typeface="Fira Sans Light"/>
                  <a:sym typeface="Fira Sans Light"/>
                </a:rPr>
                <a:t>Con PhpUnit, installato grazie Composer, abbiamo potuto disporre di test automatici per il codice PHP. </a:t>
              </a:r>
            </a:p>
          </p:txBody>
        </p:sp>
      </p:grpSp>
      <p:sp>
        <p:nvSpPr>
          <p:cNvPr name="TextBox 14" id="14"/>
          <p:cNvSpPr txBox="true"/>
          <p:nvPr/>
        </p:nvSpPr>
        <p:spPr>
          <a:xfrm rot="0">
            <a:off x="1029067" y="8937669"/>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2" action="ppaction://hlinksldjump"/>
              </a:rPr>
              <a:t>Torna al Programma</a:t>
            </a:r>
          </a:p>
        </p:txBody>
      </p:sp>
      <p:sp>
        <p:nvSpPr>
          <p:cNvPr name="AutoShape 15" id="15"/>
          <p:cNvSpPr/>
          <p:nvPr/>
        </p:nvSpPr>
        <p:spPr>
          <a:xfrm>
            <a:off x="9144000" y="2174015"/>
            <a:ext cx="8115300" cy="0"/>
          </a:xfrm>
          <a:prstGeom prst="line">
            <a:avLst/>
          </a:prstGeom>
          <a:ln cap="flat" w="9525">
            <a:solidFill>
              <a:srgbClr val="000000"/>
            </a:solidFill>
            <a:prstDash val="solid"/>
            <a:headEnd type="none" len="sm" w="sm"/>
            <a:tailEnd type="none" len="sm" w="sm"/>
          </a:ln>
        </p:spPr>
      </p:sp>
      <p:grpSp>
        <p:nvGrpSpPr>
          <p:cNvPr name="Group 16" id="16"/>
          <p:cNvGrpSpPr/>
          <p:nvPr/>
        </p:nvGrpSpPr>
        <p:grpSpPr>
          <a:xfrm rot="0">
            <a:off x="9144000" y="5691474"/>
            <a:ext cx="8115300" cy="1748682"/>
            <a:chOff x="0" y="0"/>
            <a:chExt cx="10820400" cy="2331576"/>
          </a:xfrm>
        </p:grpSpPr>
        <p:sp>
          <p:nvSpPr>
            <p:cNvPr name="TextBox 17" id="17"/>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CSS</a:t>
              </a:r>
            </a:p>
          </p:txBody>
        </p:sp>
        <p:sp>
          <p:nvSpPr>
            <p:cNvPr name="TextBox 18" id="18"/>
            <p:cNvSpPr txBox="true"/>
            <p:nvPr/>
          </p:nvSpPr>
          <p:spPr>
            <a:xfrm rot="0">
              <a:off x="0" y="1051612"/>
              <a:ext cx="10820400" cy="1279964"/>
            </a:xfrm>
            <a:prstGeom prst="rect">
              <a:avLst/>
            </a:prstGeom>
          </p:spPr>
          <p:txBody>
            <a:bodyPr anchor="t" rtlCol="false" tIns="0" lIns="0" bIns="0" rIns="0">
              <a:spAutoFit/>
            </a:bodyPr>
            <a:lstStyle/>
            <a:p>
              <a:pPr algn="l">
                <a:lnSpc>
                  <a:spcPts val="2606"/>
                </a:lnSpc>
                <a:spcBef>
                  <a:spcPct val="0"/>
                </a:spcBef>
              </a:pPr>
              <a:r>
                <a:rPr lang="en-US" sz="1862">
                  <a:solidFill>
                    <a:srgbClr val="201F1F"/>
                  </a:solidFill>
                  <a:latin typeface="Fira Sans"/>
                  <a:ea typeface="Fira Sans"/>
                  <a:cs typeface="Fira Sans"/>
                  <a:sym typeface="Fira Sans"/>
                </a:rPr>
                <a:t>Senza questo fondamentale linguaggio dichiarativo non sarebbe stato possibile dare un “anima” alla struttura del progetto. Tramite Css abbiamo arricchito visivamente le pagine php, al fine di non farle risultare spoglie. </a:t>
              </a:r>
            </a:p>
          </p:txBody>
        </p:sp>
      </p:grpSp>
      <p:sp>
        <p:nvSpPr>
          <p:cNvPr name="AutoShape 19" id="19"/>
          <p:cNvSpPr/>
          <p:nvPr/>
        </p:nvSpPr>
        <p:spPr>
          <a:xfrm>
            <a:off x="9144000" y="5305918"/>
            <a:ext cx="8115300"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6389300"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Architettura</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431473" y="7594835"/>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3911781" y="7418192"/>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1342926" y="3161885"/>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9144000" y="2600325"/>
            <a:ext cx="8115300" cy="1466056"/>
            <a:chOff x="0" y="0"/>
            <a:chExt cx="10820400" cy="1954742"/>
          </a:xfrm>
        </p:grpSpPr>
        <p:sp>
          <p:nvSpPr>
            <p:cNvPr name="TextBox 12" id="12"/>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Javascript</a:t>
              </a:r>
            </a:p>
          </p:txBody>
        </p:sp>
        <p:sp>
          <p:nvSpPr>
            <p:cNvPr name="TextBox 13" id="13"/>
            <p:cNvSpPr txBox="true"/>
            <p:nvPr/>
          </p:nvSpPr>
          <p:spPr>
            <a:xfrm rot="0">
              <a:off x="0" y="1061137"/>
              <a:ext cx="10820400" cy="893605"/>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Javascript ha permesso di creare pagine e processi dinamici senza dover ricaricare una pagina o crearne una nuova. </a:t>
              </a:r>
            </a:p>
          </p:txBody>
        </p:sp>
      </p:grpSp>
      <p:grpSp>
        <p:nvGrpSpPr>
          <p:cNvPr name="Group 14" id="14"/>
          <p:cNvGrpSpPr/>
          <p:nvPr/>
        </p:nvGrpSpPr>
        <p:grpSpPr>
          <a:xfrm rot="0">
            <a:off x="9144000" y="4966825"/>
            <a:ext cx="8115300" cy="1811789"/>
            <a:chOff x="0" y="0"/>
            <a:chExt cx="10820400" cy="2415718"/>
          </a:xfrm>
        </p:grpSpPr>
        <p:sp>
          <p:nvSpPr>
            <p:cNvPr name="TextBox 15" id="15"/>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Python</a:t>
              </a:r>
            </a:p>
          </p:txBody>
        </p:sp>
        <p:sp>
          <p:nvSpPr>
            <p:cNvPr name="TextBox 16" id="16"/>
            <p:cNvSpPr txBox="true"/>
            <p:nvPr/>
          </p:nvSpPr>
          <p:spPr>
            <a:xfrm rot="0">
              <a:off x="0" y="1061137"/>
              <a:ext cx="10820400" cy="1354581"/>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Siamo riusciti a costruire in pochi semplici comandi un piccolo script che costruisce e popola il database necessario al funzionamento dell’applicazione</a:t>
              </a:r>
            </a:p>
          </p:txBody>
        </p:sp>
      </p:grpSp>
      <p:sp>
        <p:nvSpPr>
          <p:cNvPr name="TextBox 17" id="17"/>
          <p:cNvSpPr txBox="true"/>
          <p:nvPr/>
        </p:nvSpPr>
        <p:spPr>
          <a:xfrm rot="0">
            <a:off x="1029067" y="8937669"/>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2" action="ppaction://hlinksldjump"/>
              </a:rPr>
              <a:t>Torna al Programma</a:t>
            </a:r>
          </a:p>
        </p:txBody>
      </p:sp>
      <p:sp>
        <p:nvSpPr>
          <p:cNvPr name="AutoShape 18" id="18"/>
          <p:cNvSpPr/>
          <p:nvPr/>
        </p:nvSpPr>
        <p:spPr>
          <a:xfrm>
            <a:off x="9144000" y="4516603"/>
            <a:ext cx="8115300" cy="0"/>
          </a:xfrm>
          <a:prstGeom prst="line">
            <a:avLst/>
          </a:prstGeom>
          <a:ln cap="flat" w="9525">
            <a:solidFill>
              <a:srgbClr val="000000"/>
            </a:solidFill>
            <a:prstDash val="solid"/>
            <a:headEnd type="none" len="sm" w="sm"/>
            <a:tailEnd type="none" len="sm" w="sm"/>
          </a:ln>
        </p:spPr>
      </p:sp>
      <p:sp>
        <p:nvSpPr>
          <p:cNvPr name="AutoShape 19" id="19"/>
          <p:cNvSpPr/>
          <p:nvPr/>
        </p:nvSpPr>
        <p:spPr>
          <a:xfrm>
            <a:off x="9144000" y="2319338"/>
            <a:ext cx="8115300"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1028700"/>
            <a:ext cx="6389300" cy="1285875"/>
          </a:xfrm>
          <a:prstGeom prst="rect">
            <a:avLst/>
          </a:prstGeom>
        </p:spPr>
        <p:txBody>
          <a:bodyPr anchor="t" rtlCol="false" tIns="0" lIns="0" bIns="0" rIns="0">
            <a:spAutoFit/>
          </a:bodyPr>
          <a:lstStyle/>
          <a:p>
            <a:pPr algn="l">
              <a:lnSpc>
                <a:spcPts val="10199"/>
              </a:lnSpc>
              <a:spcBef>
                <a:spcPct val="0"/>
              </a:spcBef>
            </a:pPr>
            <a:r>
              <a:rPr lang="en-US" b="true" sz="8499" spc="-84">
                <a:solidFill>
                  <a:srgbClr val="000000"/>
                </a:solidFill>
                <a:latin typeface="Fira Sans Medium"/>
                <a:ea typeface="Fira Sans Medium"/>
                <a:cs typeface="Fira Sans Medium"/>
                <a:sym typeface="Fira Sans Medium"/>
              </a:rPr>
              <a:t>Architettura</a:t>
            </a:r>
          </a:p>
        </p:txBody>
      </p:sp>
      <p:grpSp>
        <p:nvGrpSpPr>
          <p:cNvPr name="Group 3" id="3"/>
          <p:cNvGrpSpPr/>
          <p:nvPr/>
        </p:nvGrpSpPr>
        <p:grpSpPr>
          <a:xfrm rot="-10800000">
            <a:off x="-1306086" y="4784384"/>
            <a:ext cx="4985461" cy="4317433"/>
            <a:chOff x="0" y="0"/>
            <a:chExt cx="3619627" cy="3134614"/>
          </a:xfrm>
        </p:grpSpPr>
        <p:sp>
          <p:nvSpPr>
            <p:cNvPr name="Freeform 4" id="4"/>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4651"/>
            </a:solidFill>
          </p:spPr>
        </p:sp>
      </p:grpSp>
      <p:grpSp>
        <p:nvGrpSpPr>
          <p:cNvPr name="Group 5" id="5"/>
          <p:cNvGrpSpPr/>
          <p:nvPr/>
        </p:nvGrpSpPr>
        <p:grpSpPr>
          <a:xfrm rot="-10800000">
            <a:off x="431473" y="7594835"/>
            <a:ext cx="3480308" cy="3013963"/>
            <a:chOff x="0" y="0"/>
            <a:chExt cx="3619627" cy="3134614"/>
          </a:xfrm>
        </p:grpSpPr>
        <p:sp>
          <p:nvSpPr>
            <p:cNvPr name="Freeform 6" id="6"/>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A4E473"/>
            </a:solidFill>
          </p:spPr>
        </p:sp>
      </p:grpSp>
      <p:grpSp>
        <p:nvGrpSpPr>
          <p:cNvPr name="Group 7" id="7"/>
          <p:cNvGrpSpPr/>
          <p:nvPr/>
        </p:nvGrpSpPr>
        <p:grpSpPr>
          <a:xfrm rot="-10800000">
            <a:off x="3911781" y="7418192"/>
            <a:ext cx="1798578" cy="1557577"/>
            <a:chOff x="0" y="0"/>
            <a:chExt cx="3619627" cy="3134614"/>
          </a:xfrm>
        </p:grpSpPr>
        <p:sp>
          <p:nvSpPr>
            <p:cNvPr name="Freeform 8" id="8"/>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9" id="9"/>
          <p:cNvGrpSpPr/>
          <p:nvPr/>
        </p:nvGrpSpPr>
        <p:grpSpPr>
          <a:xfrm rot="-10800000">
            <a:off x="1342926" y="3161885"/>
            <a:ext cx="3378391" cy="2925703"/>
            <a:chOff x="0" y="0"/>
            <a:chExt cx="3619627" cy="3134614"/>
          </a:xfrm>
        </p:grpSpPr>
        <p:sp>
          <p:nvSpPr>
            <p:cNvPr name="Freeform 10" id="10"/>
            <p:cNvSpPr/>
            <p:nvPr/>
          </p:nvSpPr>
          <p:spPr>
            <a:xfrm flipH="false" flipV="false" rot="0">
              <a:off x="0" y="0"/>
              <a:ext cx="3619627" cy="3134614"/>
            </a:xfrm>
            <a:custGeom>
              <a:avLst/>
              <a:gdLst/>
              <a:ahLst/>
              <a:cxnLst/>
              <a:rect r="r" b="b" t="t" l="l"/>
              <a:pathLst>
                <a:path h="3134614" w="3619627">
                  <a:moveTo>
                    <a:pt x="3619627" y="1567307"/>
                  </a:moveTo>
                  <a:lnTo>
                    <a:pt x="2714752" y="3134614"/>
                  </a:lnTo>
                  <a:lnTo>
                    <a:pt x="904875" y="3134614"/>
                  </a:lnTo>
                  <a:lnTo>
                    <a:pt x="0" y="1567307"/>
                  </a:lnTo>
                  <a:lnTo>
                    <a:pt x="904875" y="0"/>
                  </a:lnTo>
                  <a:lnTo>
                    <a:pt x="2714625" y="0"/>
                  </a:lnTo>
                  <a:lnTo>
                    <a:pt x="3619627" y="1567307"/>
                  </a:lnTo>
                  <a:close/>
                </a:path>
              </a:pathLst>
            </a:custGeom>
            <a:solidFill>
              <a:srgbClr val="00A181"/>
            </a:solidFill>
          </p:spPr>
        </p:sp>
      </p:grpSp>
      <p:grpSp>
        <p:nvGrpSpPr>
          <p:cNvPr name="Group 11" id="11"/>
          <p:cNvGrpSpPr/>
          <p:nvPr/>
        </p:nvGrpSpPr>
        <p:grpSpPr>
          <a:xfrm rot="0">
            <a:off x="9144000" y="2104026"/>
            <a:ext cx="8115300" cy="1811789"/>
            <a:chOff x="0" y="0"/>
            <a:chExt cx="10820400" cy="2415718"/>
          </a:xfrm>
        </p:grpSpPr>
        <p:sp>
          <p:nvSpPr>
            <p:cNvPr name="TextBox 12" id="12"/>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Xampp</a:t>
              </a:r>
            </a:p>
          </p:txBody>
        </p:sp>
        <p:sp>
          <p:nvSpPr>
            <p:cNvPr name="TextBox 13" id="13"/>
            <p:cNvSpPr txBox="true"/>
            <p:nvPr/>
          </p:nvSpPr>
          <p:spPr>
            <a:xfrm rot="0">
              <a:off x="0" y="1061137"/>
              <a:ext cx="10820400" cy="1354581"/>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Permette di creare un server locale sul computer per sviluppare applicazioni web in PHP, senza bisogno di una connessione a Internet o di un server remoto.</a:t>
              </a:r>
            </a:p>
          </p:txBody>
        </p:sp>
      </p:grpSp>
      <p:grpSp>
        <p:nvGrpSpPr>
          <p:cNvPr name="Group 14" id="14"/>
          <p:cNvGrpSpPr/>
          <p:nvPr/>
        </p:nvGrpSpPr>
        <p:grpSpPr>
          <a:xfrm rot="0">
            <a:off x="9144000" y="4470527"/>
            <a:ext cx="8115300" cy="1466056"/>
            <a:chOff x="0" y="0"/>
            <a:chExt cx="10820400" cy="1954742"/>
          </a:xfrm>
        </p:grpSpPr>
        <p:sp>
          <p:nvSpPr>
            <p:cNvPr name="TextBox 15" id="15"/>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MariaDB</a:t>
              </a:r>
            </a:p>
          </p:txBody>
        </p:sp>
        <p:sp>
          <p:nvSpPr>
            <p:cNvPr name="TextBox 16" id="16"/>
            <p:cNvSpPr txBox="true"/>
            <p:nvPr/>
          </p:nvSpPr>
          <p:spPr>
            <a:xfrm rot="0">
              <a:off x="0" y="1061137"/>
              <a:ext cx="10820400" cy="893605"/>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Un RDBMS, open-source, nato come fork di MySQL, usato in ambienti web.</a:t>
              </a:r>
            </a:p>
          </p:txBody>
        </p:sp>
      </p:grpSp>
      <p:grpSp>
        <p:nvGrpSpPr>
          <p:cNvPr name="Group 17" id="17"/>
          <p:cNvGrpSpPr/>
          <p:nvPr/>
        </p:nvGrpSpPr>
        <p:grpSpPr>
          <a:xfrm rot="0">
            <a:off x="9144000" y="6834054"/>
            <a:ext cx="8115300" cy="1466056"/>
            <a:chOff x="0" y="0"/>
            <a:chExt cx="10820400" cy="1954742"/>
          </a:xfrm>
        </p:grpSpPr>
        <p:sp>
          <p:nvSpPr>
            <p:cNvPr name="TextBox 18" id="18"/>
            <p:cNvSpPr txBox="true"/>
            <p:nvPr/>
          </p:nvSpPr>
          <p:spPr>
            <a:xfrm rot="0">
              <a:off x="0" y="0"/>
              <a:ext cx="10820400" cy="710152"/>
            </a:xfrm>
            <a:prstGeom prst="rect">
              <a:avLst/>
            </a:prstGeom>
          </p:spPr>
          <p:txBody>
            <a:bodyPr anchor="t" rtlCol="false" tIns="0" lIns="0" bIns="0" rIns="0">
              <a:spAutoFit/>
            </a:bodyPr>
            <a:lstStyle/>
            <a:p>
              <a:pPr algn="l">
                <a:lnSpc>
                  <a:spcPts val="4237"/>
                </a:lnSpc>
                <a:spcBef>
                  <a:spcPct val="0"/>
                </a:spcBef>
              </a:pPr>
              <a:r>
                <a:rPr lang="en-US" b="true" sz="3531">
                  <a:solidFill>
                    <a:srgbClr val="000000"/>
                  </a:solidFill>
                  <a:latin typeface="Fira Sans Medium"/>
                  <a:ea typeface="Fira Sans Medium"/>
                  <a:cs typeface="Fira Sans Medium"/>
                  <a:sym typeface="Fira Sans Medium"/>
                </a:rPr>
                <a:t>VisualStudio Code</a:t>
              </a:r>
            </a:p>
          </p:txBody>
        </p:sp>
        <p:sp>
          <p:nvSpPr>
            <p:cNvPr name="TextBox 19" id="19"/>
            <p:cNvSpPr txBox="true"/>
            <p:nvPr/>
          </p:nvSpPr>
          <p:spPr>
            <a:xfrm rot="0">
              <a:off x="0" y="1061137"/>
              <a:ext cx="10820400" cy="893605"/>
            </a:xfrm>
            <a:prstGeom prst="rect">
              <a:avLst/>
            </a:prstGeom>
          </p:spPr>
          <p:txBody>
            <a:bodyPr anchor="t" rtlCol="false" tIns="0" lIns="0" bIns="0" rIns="0">
              <a:spAutoFit/>
            </a:bodyPr>
            <a:lstStyle/>
            <a:p>
              <a:pPr algn="l">
                <a:lnSpc>
                  <a:spcPts val="2746"/>
                </a:lnSpc>
                <a:spcBef>
                  <a:spcPct val="0"/>
                </a:spcBef>
              </a:pPr>
              <a:r>
                <a:rPr lang="en-US" sz="1962">
                  <a:solidFill>
                    <a:srgbClr val="000000"/>
                  </a:solidFill>
                  <a:latin typeface="Fira Sans Light"/>
                  <a:ea typeface="Fira Sans Light"/>
                  <a:cs typeface="Fira Sans Light"/>
                  <a:sym typeface="Fira Sans Light"/>
                </a:rPr>
                <a:t> È un editor di codice sorgente gratuito che permette di programmare in moltissimi linguaggi di programmazione, tra cui php e javascript.</a:t>
              </a:r>
            </a:p>
          </p:txBody>
        </p:sp>
      </p:grpSp>
      <p:sp>
        <p:nvSpPr>
          <p:cNvPr name="TextBox 20" id="20"/>
          <p:cNvSpPr txBox="true"/>
          <p:nvPr/>
        </p:nvSpPr>
        <p:spPr>
          <a:xfrm rot="0">
            <a:off x="1029067" y="8937669"/>
            <a:ext cx="5231327" cy="290194"/>
          </a:xfrm>
          <a:prstGeom prst="rect">
            <a:avLst/>
          </a:prstGeom>
        </p:spPr>
        <p:txBody>
          <a:bodyPr anchor="t" rtlCol="false" tIns="0" lIns="0" bIns="0" rIns="0">
            <a:spAutoFit/>
          </a:bodyPr>
          <a:lstStyle/>
          <a:p>
            <a:pPr algn="l">
              <a:lnSpc>
                <a:spcPts val="2380"/>
              </a:lnSpc>
              <a:spcBef>
                <a:spcPct val="0"/>
              </a:spcBef>
            </a:pPr>
            <a:r>
              <a:rPr lang="en-US" sz="1700" u="sng">
                <a:solidFill>
                  <a:srgbClr val="000000"/>
                </a:solidFill>
                <a:latin typeface="Fira Sans"/>
                <a:ea typeface="Fira Sans"/>
                <a:cs typeface="Fira Sans"/>
                <a:sym typeface="Fira Sans"/>
                <a:hlinkClick r:id="rId2" action="ppaction://hlinksldjump"/>
              </a:rPr>
              <a:t>Torna al Programma</a:t>
            </a:r>
          </a:p>
        </p:txBody>
      </p:sp>
      <p:sp>
        <p:nvSpPr>
          <p:cNvPr name="AutoShape 21" id="21"/>
          <p:cNvSpPr/>
          <p:nvPr/>
        </p:nvSpPr>
        <p:spPr>
          <a:xfrm>
            <a:off x="9144000" y="4079781"/>
            <a:ext cx="8115300" cy="0"/>
          </a:xfrm>
          <a:prstGeom prst="line">
            <a:avLst/>
          </a:prstGeom>
          <a:ln cap="flat" w="9525">
            <a:solidFill>
              <a:srgbClr val="000000"/>
            </a:solidFill>
            <a:prstDash val="solid"/>
            <a:headEnd type="none" len="sm" w="sm"/>
            <a:tailEnd type="none" len="sm" w="sm"/>
          </a:ln>
        </p:spPr>
      </p:sp>
      <p:sp>
        <p:nvSpPr>
          <p:cNvPr name="AutoShape 22" id="22"/>
          <p:cNvSpPr/>
          <p:nvPr/>
        </p:nvSpPr>
        <p:spPr>
          <a:xfrm>
            <a:off x="9144000" y="6558184"/>
            <a:ext cx="8115300" cy="0"/>
          </a:xfrm>
          <a:prstGeom prst="line">
            <a:avLst/>
          </a:prstGeom>
          <a:ln cap="flat" w="9525">
            <a:solidFill>
              <a:srgbClr val="000000"/>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4F4"/>
        </a:solidFill>
      </p:bgPr>
    </p:bg>
    <p:spTree>
      <p:nvGrpSpPr>
        <p:cNvPr id="1" name=""/>
        <p:cNvGrpSpPr/>
        <p:nvPr/>
      </p:nvGrpSpPr>
      <p:grpSpPr>
        <a:xfrm>
          <a:off x="0" y="0"/>
          <a:ext cx="0" cy="0"/>
          <a:chOff x="0" y="0"/>
          <a:chExt cx="0" cy="0"/>
        </a:xfrm>
      </p:grpSpPr>
      <p:sp>
        <p:nvSpPr>
          <p:cNvPr name="TextBox 2" id="2"/>
          <p:cNvSpPr txBox="true"/>
          <p:nvPr/>
        </p:nvSpPr>
        <p:spPr>
          <a:xfrm rot="0">
            <a:off x="1028700" y="962025"/>
            <a:ext cx="7241307" cy="981075"/>
          </a:xfrm>
          <a:prstGeom prst="rect">
            <a:avLst/>
          </a:prstGeom>
        </p:spPr>
        <p:txBody>
          <a:bodyPr anchor="t" rtlCol="false" tIns="0" lIns="0" bIns="0" rIns="0">
            <a:spAutoFit/>
          </a:bodyPr>
          <a:lstStyle/>
          <a:p>
            <a:pPr algn="l">
              <a:lnSpc>
                <a:spcPts val="7800"/>
              </a:lnSpc>
              <a:spcBef>
                <a:spcPct val="0"/>
              </a:spcBef>
            </a:pPr>
            <a:r>
              <a:rPr lang="en-US" b="true" sz="6000" spc="-60">
                <a:solidFill>
                  <a:srgbClr val="000000"/>
                </a:solidFill>
                <a:latin typeface="Fira Sans Medium"/>
                <a:ea typeface="Fira Sans Medium"/>
                <a:cs typeface="Fira Sans Medium"/>
                <a:sym typeface="Fira Sans Medium"/>
              </a:rPr>
              <a:t>Ruoli </a:t>
            </a:r>
          </a:p>
        </p:txBody>
      </p:sp>
      <p:grpSp>
        <p:nvGrpSpPr>
          <p:cNvPr name="Group 3" id="3"/>
          <p:cNvGrpSpPr/>
          <p:nvPr/>
        </p:nvGrpSpPr>
        <p:grpSpPr>
          <a:xfrm rot="-10800000">
            <a:off x="10542559" y="-4150923"/>
            <a:ext cx="9822161" cy="6226137"/>
            <a:chOff x="0" y="0"/>
            <a:chExt cx="8474859" cy="5372100"/>
          </a:xfrm>
        </p:grpSpPr>
        <p:sp>
          <p:nvSpPr>
            <p:cNvPr name="Freeform 4" id="4"/>
            <p:cNvSpPr/>
            <p:nvPr/>
          </p:nvSpPr>
          <p:spPr>
            <a:xfrm flipH="false" flipV="false" rot="0">
              <a:off x="0" y="0"/>
              <a:ext cx="8474859" cy="5372100"/>
            </a:xfrm>
            <a:custGeom>
              <a:avLst/>
              <a:gdLst/>
              <a:ahLst/>
              <a:cxnLst/>
              <a:rect r="r" b="b" t="t" l="l"/>
              <a:pathLst>
                <a:path h="5372100" w="8474859">
                  <a:moveTo>
                    <a:pt x="6924189" y="0"/>
                  </a:moveTo>
                  <a:lnTo>
                    <a:pt x="1550670" y="0"/>
                  </a:lnTo>
                  <a:lnTo>
                    <a:pt x="0" y="2686050"/>
                  </a:lnTo>
                  <a:lnTo>
                    <a:pt x="1550670" y="5372100"/>
                  </a:lnTo>
                  <a:lnTo>
                    <a:pt x="6924189" y="5372100"/>
                  </a:lnTo>
                  <a:lnTo>
                    <a:pt x="8474859" y="2686050"/>
                  </a:lnTo>
                  <a:lnTo>
                    <a:pt x="6924189" y="0"/>
                  </a:lnTo>
                  <a:close/>
                </a:path>
              </a:pathLst>
            </a:custGeom>
            <a:solidFill>
              <a:srgbClr val="004651"/>
            </a:solidFill>
          </p:spPr>
        </p:sp>
      </p:grpSp>
      <p:grpSp>
        <p:nvGrpSpPr>
          <p:cNvPr name="Group 5" id="5"/>
          <p:cNvGrpSpPr/>
          <p:nvPr/>
        </p:nvGrpSpPr>
        <p:grpSpPr>
          <a:xfrm rot="0">
            <a:off x="9959443" y="-865713"/>
            <a:ext cx="2695438" cy="2334501"/>
            <a:chOff x="0" y="0"/>
            <a:chExt cx="6202680" cy="5372100"/>
          </a:xfrm>
        </p:grpSpPr>
        <p:sp>
          <p:nvSpPr>
            <p:cNvPr name="Freeform 6" id="6"/>
            <p:cNvSpPr/>
            <p:nvPr/>
          </p:nvSpPr>
          <p:spPr>
            <a:xfrm flipH="false" flipV="false" rot="0">
              <a:off x="0" y="0"/>
              <a:ext cx="6202680" cy="5372100"/>
            </a:xfrm>
            <a:custGeom>
              <a:avLst/>
              <a:gdLst/>
              <a:ahLst/>
              <a:cxnLst/>
              <a:rect r="r" b="b" t="t" l="l"/>
              <a:pathLst>
                <a:path h="5372100" w="6202680">
                  <a:moveTo>
                    <a:pt x="4652010" y="0"/>
                  </a:moveTo>
                  <a:lnTo>
                    <a:pt x="1550670" y="0"/>
                  </a:lnTo>
                  <a:lnTo>
                    <a:pt x="0" y="2686050"/>
                  </a:lnTo>
                  <a:lnTo>
                    <a:pt x="1550670" y="5372100"/>
                  </a:lnTo>
                  <a:lnTo>
                    <a:pt x="4652010" y="5372100"/>
                  </a:lnTo>
                  <a:lnTo>
                    <a:pt x="6202680" y="2686050"/>
                  </a:lnTo>
                  <a:lnTo>
                    <a:pt x="4652010" y="0"/>
                  </a:lnTo>
                  <a:close/>
                </a:path>
              </a:pathLst>
            </a:custGeom>
            <a:solidFill>
              <a:srgbClr val="00A181"/>
            </a:solidFill>
          </p:spPr>
        </p:sp>
      </p:grpSp>
      <p:sp>
        <p:nvSpPr>
          <p:cNvPr name="TextBox 7" id="7"/>
          <p:cNvSpPr txBox="true"/>
          <p:nvPr/>
        </p:nvSpPr>
        <p:spPr>
          <a:xfrm rot="0">
            <a:off x="15414860" y="1146232"/>
            <a:ext cx="1995041" cy="290195"/>
          </a:xfrm>
          <a:prstGeom prst="rect">
            <a:avLst/>
          </a:prstGeom>
        </p:spPr>
        <p:txBody>
          <a:bodyPr anchor="t" rtlCol="false" tIns="0" lIns="0" bIns="0" rIns="0">
            <a:spAutoFit/>
          </a:bodyPr>
          <a:lstStyle/>
          <a:p>
            <a:pPr algn="r">
              <a:lnSpc>
                <a:spcPts val="2380"/>
              </a:lnSpc>
              <a:spcBef>
                <a:spcPct val="0"/>
              </a:spcBef>
            </a:pPr>
            <a:r>
              <a:rPr lang="en-US" sz="1700" u="sng">
                <a:solidFill>
                  <a:srgbClr val="F4F4F4"/>
                </a:solidFill>
                <a:latin typeface="Fira Sans"/>
                <a:ea typeface="Fira Sans"/>
                <a:cs typeface="Fira Sans"/>
                <a:sym typeface="Fira Sans"/>
                <a:hlinkClick r:id="rId2" action="ppaction://hlinksldjump"/>
              </a:rPr>
              <a:t>Torna al Programma</a:t>
            </a:r>
          </a:p>
        </p:txBody>
      </p:sp>
      <p:sp>
        <p:nvSpPr>
          <p:cNvPr name="TextBox 8" id="8"/>
          <p:cNvSpPr txBox="true"/>
          <p:nvPr/>
        </p:nvSpPr>
        <p:spPr>
          <a:xfrm rot="0">
            <a:off x="0" y="2512190"/>
            <a:ext cx="15849154" cy="6646545"/>
          </a:xfrm>
          <a:prstGeom prst="rect">
            <a:avLst/>
          </a:prstGeom>
        </p:spPr>
        <p:txBody>
          <a:bodyPr anchor="t" rtlCol="false" tIns="0" lIns="0" bIns="0" rIns="0">
            <a:spAutoFit/>
          </a:bodyPr>
          <a:lstStyle/>
          <a:p>
            <a:pPr algn="l">
              <a:lnSpc>
                <a:spcPts val="3779"/>
              </a:lnSpc>
              <a:spcBef>
                <a:spcPct val="0"/>
              </a:spcBef>
            </a:pPr>
            <a:r>
              <a:rPr lang="en-US" sz="2700">
                <a:solidFill>
                  <a:srgbClr val="000000"/>
                </a:solidFill>
                <a:latin typeface="Fira Sans Light"/>
                <a:ea typeface="Fira Sans Light"/>
                <a:cs typeface="Fira Sans Light"/>
                <a:sym typeface="Fira Sans Light"/>
              </a:rPr>
              <a:t>Il ruoli nel sono variati nel corso del tempo e delle circostanze:</a:t>
            </a:r>
          </a:p>
          <a:p>
            <a:pPr algn="ctr">
              <a:lnSpc>
                <a:spcPts val="3779"/>
              </a:lnSpc>
              <a:spcBef>
                <a:spcPct val="0"/>
              </a:spcBef>
            </a:pPr>
          </a:p>
          <a:p>
            <a:pPr algn="l" marL="582930" indent="-291465" lvl="1">
              <a:lnSpc>
                <a:spcPts val="3779"/>
              </a:lnSpc>
              <a:buFont typeface="Arial"/>
              <a:buChar char="•"/>
            </a:pPr>
            <a:r>
              <a:rPr lang="en-US" sz="2700">
                <a:solidFill>
                  <a:srgbClr val="000000"/>
                </a:solidFill>
                <a:latin typeface="Fira Sans Light"/>
                <a:ea typeface="Fira Sans Light"/>
                <a:cs typeface="Fira Sans Light"/>
                <a:sym typeface="Fira Sans Light"/>
              </a:rPr>
              <a:t>Nella fase di documentazione, ogni membro cambiava a rotazione il proprio ruolo. </a:t>
            </a:r>
          </a:p>
          <a:p>
            <a:pPr algn="l">
              <a:lnSpc>
                <a:spcPts val="3779"/>
              </a:lnSpc>
            </a:pPr>
            <a:r>
              <a:rPr lang="en-US" sz="2700">
                <a:solidFill>
                  <a:srgbClr val="000000"/>
                </a:solidFill>
                <a:latin typeface="Fira Sans Light"/>
                <a:ea typeface="Fira Sans Light"/>
                <a:cs typeface="Fira Sans Light"/>
                <a:sym typeface="Fira Sans Light"/>
              </a:rPr>
              <a:t>      Per esempio, per il Project Brief avevamo:</a:t>
            </a:r>
          </a:p>
          <a:p>
            <a:pPr algn="just" marL="1165860" indent="-388620" lvl="2">
              <a:lnSpc>
                <a:spcPts val="3779"/>
              </a:lnSpc>
              <a:buFont typeface="Arial"/>
              <a:buChar char="⚬"/>
            </a:pPr>
            <a:r>
              <a:rPr lang="en-US" sz="2700">
                <a:solidFill>
                  <a:srgbClr val="000000"/>
                </a:solidFill>
                <a:latin typeface="Fira Sans Light"/>
                <a:ea typeface="Fira Sans Light"/>
                <a:cs typeface="Fira Sans Light"/>
                <a:sym typeface="Fira Sans Light"/>
              </a:rPr>
              <a:t> Cristiano Roberti come presentatore</a:t>
            </a:r>
          </a:p>
          <a:p>
            <a:pPr algn="just" marL="1165860" indent="-388620" lvl="2">
              <a:lnSpc>
                <a:spcPts val="3779"/>
              </a:lnSpc>
              <a:buFont typeface="Arial"/>
              <a:buChar char="⚬"/>
            </a:pPr>
            <a:r>
              <a:rPr lang="en-US" sz="2700">
                <a:solidFill>
                  <a:srgbClr val="000000"/>
                </a:solidFill>
                <a:latin typeface="Fira Sans Light"/>
                <a:ea typeface="Fira Sans Light"/>
                <a:cs typeface="Fira Sans Light"/>
                <a:sym typeface="Fira Sans Light"/>
              </a:rPr>
              <a:t>Andrea Marcolini redigeva</a:t>
            </a:r>
          </a:p>
          <a:p>
            <a:pPr algn="just" marL="1165860" indent="-388620" lvl="2">
              <a:lnSpc>
                <a:spcPts val="3779"/>
              </a:lnSpc>
              <a:buFont typeface="Arial"/>
              <a:buChar char="⚬"/>
            </a:pPr>
            <a:r>
              <a:rPr lang="en-US" sz="2700">
                <a:solidFill>
                  <a:srgbClr val="000000"/>
                </a:solidFill>
                <a:latin typeface="Fira Sans Light"/>
                <a:ea typeface="Fira Sans Light"/>
                <a:cs typeface="Fira Sans Light"/>
                <a:sym typeface="Fira Sans Light"/>
              </a:rPr>
              <a:t>Emanuele Guarracino effettuava il controllo degli errori</a:t>
            </a:r>
          </a:p>
          <a:p>
            <a:pPr algn="just">
              <a:lnSpc>
                <a:spcPts val="3779"/>
              </a:lnSpc>
              <a:spcBef>
                <a:spcPct val="0"/>
              </a:spcBef>
            </a:pPr>
            <a:r>
              <a:rPr lang="en-US" sz="2700">
                <a:solidFill>
                  <a:srgbClr val="000000"/>
                </a:solidFill>
                <a:latin typeface="Fira Sans Light"/>
                <a:ea typeface="Fira Sans Light"/>
                <a:cs typeface="Fira Sans Light"/>
                <a:sym typeface="Fira Sans Light"/>
              </a:rPr>
              <a:t>      In modo simile, ad ogni documento, i ruoli ruotavano</a:t>
            </a:r>
          </a:p>
          <a:p>
            <a:pPr algn="ctr">
              <a:lnSpc>
                <a:spcPts val="3779"/>
              </a:lnSpc>
              <a:spcBef>
                <a:spcPct val="0"/>
              </a:spcBef>
            </a:pPr>
          </a:p>
          <a:p>
            <a:pPr algn="l" marL="582930" indent="-291465" lvl="1">
              <a:lnSpc>
                <a:spcPts val="3779"/>
              </a:lnSpc>
              <a:buFont typeface="Arial"/>
              <a:buChar char="•"/>
            </a:pPr>
            <a:r>
              <a:rPr lang="en-US" sz="2700">
                <a:solidFill>
                  <a:srgbClr val="000000"/>
                </a:solidFill>
                <a:latin typeface="Fira Sans Light"/>
                <a:ea typeface="Fira Sans Light"/>
                <a:cs typeface="Fira Sans Light"/>
                <a:sym typeface="Fira Sans Light"/>
              </a:rPr>
              <a:t>Nella fase di programmazione, ognuno aveva le proprie parti ben predisposte:</a:t>
            </a:r>
          </a:p>
          <a:p>
            <a:pPr algn="l" marL="1165860" indent="-388620" lvl="2">
              <a:lnSpc>
                <a:spcPts val="3779"/>
              </a:lnSpc>
              <a:buFont typeface="Arial"/>
              <a:buChar char="⚬"/>
            </a:pPr>
            <a:r>
              <a:rPr lang="en-US" sz="2700">
                <a:solidFill>
                  <a:srgbClr val="000000"/>
                </a:solidFill>
                <a:latin typeface="Fira Sans Light"/>
                <a:ea typeface="Fira Sans Light"/>
                <a:cs typeface="Fira Sans Light"/>
                <a:sym typeface="Fira Sans Light"/>
              </a:rPr>
              <a:t>Andrea Marcolini la parte dell’infermiere;</a:t>
            </a:r>
          </a:p>
          <a:p>
            <a:pPr algn="l" marL="1165860" indent="-388620" lvl="2">
              <a:lnSpc>
                <a:spcPts val="3779"/>
              </a:lnSpc>
              <a:spcBef>
                <a:spcPct val="0"/>
              </a:spcBef>
              <a:buFont typeface="Arial"/>
              <a:buChar char="⚬"/>
            </a:pPr>
            <a:r>
              <a:rPr lang="en-US" sz="2700">
                <a:solidFill>
                  <a:srgbClr val="000000"/>
                </a:solidFill>
                <a:latin typeface="Fira Sans Light"/>
                <a:ea typeface="Fira Sans Light"/>
                <a:cs typeface="Fira Sans Light"/>
                <a:sym typeface="Fira Sans Light"/>
              </a:rPr>
              <a:t>Cristiano Roberti, il dottore;</a:t>
            </a:r>
          </a:p>
          <a:p>
            <a:pPr algn="l" marL="1165860" indent="-388620" lvl="2">
              <a:lnSpc>
                <a:spcPts val="3779"/>
              </a:lnSpc>
              <a:spcBef>
                <a:spcPct val="0"/>
              </a:spcBef>
              <a:buFont typeface="Arial"/>
              <a:buChar char="⚬"/>
            </a:pPr>
            <a:r>
              <a:rPr lang="en-US" sz="2700">
                <a:solidFill>
                  <a:srgbClr val="000000"/>
                </a:solidFill>
                <a:latin typeface="Fira Sans Light"/>
                <a:ea typeface="Fira Sans Light"/>
                <a:cs typeface="Fira Sans Light"/>
                <a:sym typeface="Fira Sans Light"/>
              </a:rPr>
              <a:t>Emanuele Guarracino, il paziente;</a:t>
            </a:r>
          </a:p>
          <a:p>
            <a:pPr algn="l" marL="1165860" indent="-388620" lvl="2">
              <a:lnSpc>
                <a:spcPts val="3779"/>
              </a:lnSpc>
              <a:spcBef>
                <a:spcPct val="0"/>
              </a:spcBef>
              <a:buFont typeface="Arial"/>
              <a:buChar char="⚬"/>
            </a:pPr>
            <a:r>
              <a:rPr lang="en-US" sz="2700">
                <a:solidFill>
                  <a:srgbClr val="000000"/>
                </a:solidFill>
                <a:latin typeface="Fira Sans Light"/>
                <a:ea typeface="Fira Sans Light"/>
                <a:cs typeface="Fira Sans Light"/>
                <a:sym typeface="Fira Sans Light"/>
              </a:rPr>
              <a:t>Per le parti generali come le schermate di login, era incaricato la persona più libera in giornata.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DAGo6U7YaQI</dc:identifier>
  <dcterms:modified xsi:type="dcterms:W3CDTF">2011-08-01T06:04:30Z</dcterms:modified>
  <cp:revision>1</cp:revision>
  <dc:title>Presentazione interna aziendale</dc:title>
</cp:coreProperties>
</file>