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8" r:id="rId2"/>
    <p:sldId id="381" r:id="rId3"/>
    <p:sldId id="445" r:id="rId4"/>
    <p:sldId id="317" r:id="rId5"/>
    <p:sldId id="318" r:id="rId6"/>
    <p:sldId id="319" r:id="rId7"/>
    <p:sldId id="320" r:id="rId8"/>
    <p:sldId id="340" r:id="rId9"/>
    <p:sldId id="291" r:id="rId10"/>
    <p:sldId id="292" r:id="rId11"/>
    <p:sldId id="294" r:id="rId12"/>
    <p:sldId id="279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4" r:id="rId21"/>
    <p:sldId id="344" r:id="rId22"/>
    <p:sldId id="362" r:id="rId23"/>
    <p:sldId id="323" r:id="rId24"/>
    <p:sldId id="363" r:id="rId25"/>
    <p:sldId id="420" r:id="rId26"/>
    <p:sldId id="426" r:id="rId27"/>
    <p:sldId id="322" r:id="rId28"/>
    <p:sldId id="431" r:id="rId29"/>
    <p:sldId id="432" r:id="rId30"/>
    <p:sldId id="425" r:id="rId31"/>
    <p:sldId id="427" r:id="rId32"/>
    <p:sldId id="418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1" d="100"/>
          <a:sy n="51" d="100"/>
        </p:scale>
        <p:origin x="1387" y="53"/>
      </p:cViewPr>
      <p:guideLst>
        <p:guide orient="horz" pos="2159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05F66-7699-4B0A-A681-52B07A30E3C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86A1B3-A400-472B-BD69-F31576650CD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2E950E-B751-405B-9181-02A86D777DC0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B2C214-7808-4BF7-AE42-E9D18B4E8CF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CA4C4D-8B9D-45D8-9A9A-AF41143708F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noProof="1"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7C3971-79D6-4537-B690-E80B95EDF7A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C03B5F-39C2-42BD-9D77-03249EE4992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84890D-5CB4-4E67-880F-B423B1F26A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2E9D89-7193-4523-B5F5-8EC23E01B9B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76B37AC-2CA0-46B7-8B8A-DB649D5EA26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D6691C-AFB9-49CA-BF87-EDECAAF8BE8C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7585B4-09DD-49FB-9612-F98BC8B8050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C3F9C1-F89D-441B-8F65-BE05450CCE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FF5EA6-0AAC-4AA6-AF73-DFF41C303D2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3C043D-0801-45E6-BF89-5A8AAFEBCD2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90000"/>
              </a:schemeClr>
            </a:gs>
            <a:gs pos="50000">
              <a:schemeClr val="accent5">
                <a:lumMod val="90000"/>
              </a:schemeClr>
            </a:gs>
            <a:gs pos="88000">
              <a:schemeClr val="accent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5BC43FA-EFD1-45F9-9D72-E0264B5D175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9142413" cy="6862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Text Box 5"/>
          <p:cNvSpPr txBox="1"/>
          <p:nvPr/>
        </p:nvSpPr>
        <p:spPr>
          <a:xfrm>
            <a:off x="4822825" y="4485005"/>
            <a:ext cx="40430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/>
              <a:t>讲师：吉影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/>
              <a:t>QQ</a:t>
            </a:r>
            <a:r>
              <a:rPr lang="zh-CN" altLang="en-US" b="1" dirty="0"/>
              <a:t>：3003317085</a:t>
            </a:r>
          </a:p>
        </p:txBody>
      </p:sp>
      <p:sp>
        <p:nvSpPr>
          <p:cNvPr id="17412" name="TextBox 3"/>
          <p:cNvSpPr txBox="1"/>
          <p:nvPr/>
        </p:nvSpPr>
        <p:spPr>
          <a:xfrm>
            <a:off x="1535113" y="1122363"/>
            <a:ext cx="6072187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日语</a:t>
            </a:r>
            <a:endParaRPr lang="en-US" altLang="zh-CN" sz="60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dirty="0">
                <a:latin typeface="DFKai-SB" panose="03000509000000000000" pitchFamily="65" charset="-120"/>
                <a:ea typeface="DFKai-SB" panose="03000509000000000000" pitchFamily="65" charset="-120"/>
              </a:rPr>
              <a:t>发音篇</a:t>
            </a:r>
            <a:endParaRPr lang="en-US" altLang="zh-CN" sz="6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6963"/>
            <a:ext cx="2087563" cy="180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TextBox 4"/>
          <p:cNvSpPr txBox="1"/>
          <p:nvPr/>
        </p:nvSpPr>
        <p:spPr>
          <a:xfrm>
            <a:off x="76200" y="300038"/>
            <a:ext cx="8764588" cy="2035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</a:t>
            </a:r>
            <a:r>
              <a:rPr kumimoji="0" lang="zh-CN" altLang="en-US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片假名     </a:t>
            </a:r>
            <a:r>
              <a:rPr kumimoji="0" lang="en-US" altLang="zh-CN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、来源于汉字楷书偏旁部首</a:t>
            </a:r>
            <a:endParaRPr kumimoji="0" lang="zh-CN" altLang="en-US" sz="2400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                2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、主要用于书写外来语</a:t>
            </a:r>
            <a:endParaRPr kumimoji="0" lang="zh-CN" altLang="en-US" sz="2400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                3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、强调</a:t>
            </a: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                4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、拟声，拟态词</a:t>
            </a:r>
            <a:endParaRPr kumimoji="0" lang="zh-CN" altLang="en-US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04" name="TextBox 5"/>
          <p:cNvSpPr txBox="1"/>
          <p:nvPr/>
        </p:nvSpPr>
        <p:spPr>
          <a:xfrm>
            <a:off x="434340" y="4354513"/>
            <a:ext cx="2438400" cy="1227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 n da</a:t>
            </a:r>
            <a:endParaRPr lang="en-US" altLang="ja-JP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パ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ンダ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文本框 3"/>
          <p:cNvSpPr txBox="1"/>
          <p:nvPr/>
        </p:nvSpPr>
        <p:spPr>
          <a:xfrm>
            <a:off x="3751263" y="4354830"/>
            <a:ext cx="1641475" cy="1706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 me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ダ メ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ja-JP" altLang="zh-CN" sz="3300" dirty="0"/>
          </a:p>
        </p:txBody>
      </p:sp>
      <p:sp>
        <p:nvSpPr>
          <p:cNvPr id="25606" name="文本框 3"/>
          <p:cNvSpPr txBox="1"/>
          <p:nvPr/>
        </p:nvSpPr>
        <p:spPr>
          <a:xfrm>
            <a:off x="6391275" y="4907280"/>
            <a:ext cx="2768600" cy="1029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漫画中的拟声词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ja-JP" altLang="zh-CN" sz="3300" dirty="0"/>
          </a:p>
        </p:txBody>
      </p:sp>
      <p:pic>
        <p:nvPicPr>
          <p:cNvPr id="25608" name="图片 1" descr="QQ截图20161022205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188" y="2409825"/>
            <a:ext cx="2490787" cy="1789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723900"/>
            <a:ext cx="2523490" cy="398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2" descr="2011051707541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3175"/>
            <a:ext cx="9175750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"/>
          <p:cNvSpPr>
            <a:spLocks noGrp="1"/>
          </p:cNvSpPr>
          <p:nvPr>
            <p:ph type="title"/>
          </p:nvPr>
        </p:nvSpPr>
        <p:spPr bwMode="auto">
          <a:xfrm>
            <a:off x="2803524" y="3175"/>
            <a:ext cx="3536949" cy="609600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日本文字的构成</a:t>
            </a:r>
          </a:p>
        </p:txBody>
      </p:sp>
      <p:pic>
        <p:nvPicPr>
          <p:cNvPr id="3" name="图片 2" descr="NUSARKT9@O_9L6$Y~8{CO2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540000"/>
            <a:ext cx="3708400" cy="2524760"/>
          </a:xfrm>
          <a:prstGeom prst="rect">
            <a:avLst/>
          </a:prstGeom>
        </p:spPr>
      </p:pic>
      <p:sp>
        <p:nvSpPr>
          <p:cNvPr id="27654" name="Oval 5"/>
          <p:cNvSpPr/>
          <p:nvPr/>
        </p:nvSpPr>
        <p:spPr>
          <a:xfrm>
            <a:off x="5345430" y="3855720"/>
            <a:ext cx="3814445" cy="266255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71780" lvl="0" indent="-271780" algn="just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片假名</a:t>
            </a:r>
          </a:p>
          <a:p>
            <a:pPr marL="271780" lvl="0" indent="-271780" defTabSz="514350"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1、来源于汉字楷书偏旁部首</a:t>
            </a:r>
          </a:p>
          <a:p>
            <a:pPr marL="271780" lvl="0" indent="-271780" defTabSz="514350"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2、主要用于写外来语</a:t>
            </a:r>
          </a:p>
          <a:p>
            <a:pPr marL="271780" lvl="0" indent="-271780" defTabSz="514350"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3、强调</a:t>
            </a:r>
          </a:p>
          <a:p>
            <a:pPr marL="271780" lvl="0" indent="-271780" defTabSz="514350"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4、拟声，拟态词</a:t>
            </a:r>
          </a:p>
        </p:txBody>
      </p:sp>
      <p:sp>
        <p:nvSpPr>
          <p:cNvPr id="4" name="Oval 5"/>
          <p:cNvSpPr/>
          <p:nvPr/>
        </p:nvSpPr>
        <p:spPr>
          <a:xfrm>
            <a:off x="-15875" y="3855720"/>
            <a:ext cx="3814445" cy="266255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71780" lvl="0" indent="-271780" algn="ctr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平假名</a:t>
            </a:r>
          </a:p>
          <a:p>
            <a:pPr marL="271780" lvl="0" indent="-271780" defTabSz="514350"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1.来源汉字的草书</a:t>
            </a:r>
          </a:p>
          <a:p>
            <a:pPr marL="271780" lvl="0" indent="-271780" defTabSz="514350"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2.构成单词</a:t>
            </a:r>
          </a:p>
          <a:p>
            <a:pPr marL="271780" lvl="0" indent="-271780" defTabSz="514350"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3.标注汉字发音</a:t>
            </a:r>
          </a:p>
          <a:p>
            <a:pPr marL="271780" lvl="0" indent="-271780" defTabSz="514350" eaLnBrk="1" hangingPunct="1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4.作为句子的语法助词</a:t>
            </a:r>
          </a:p>
        </p:txBody>
      </p:sp>
      <p:sp>
        <p:nvSpPr>
          <p:cNvPr id="5" name="Oval 5"/>
          <p:cNvSpPr/>
          <p:nvPr/>
        </p:nvSpPr>
        <p:spPr>
          <a:xfrm>
            <a:off x="-15875" y="612775"/>
            <a:ext cx="3814445" cy="266255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71780" lvl="0" indent="-271780" algn="ctr" defTabSz="5143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罗马音</a:t>
            </a:r>
          </a:p>
          <a:p>
            <a:pPr marL="271780" lvl="0" indent="-271780" algn="ctr" defTabSz="5143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1.由26个字母构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</a:p>
          <a:p>
            <a:pPr marL="271780" lvl="0" indent="-271780" algn="just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主要用于输入法</a:t>
            </a:r>
          </a:p>
          <a:p>
            <a:pPr marL="271780" lvl="0" indent="-271780" algn="just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标注假名发音</a:t>
            </a:r>
          </a:p>
          <a:p>
            <a:pPr marL="271780" lvl="0" indent="-271780" algn="just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4.商标，人名，地名</a:t>
            </a:r>
          </a:p>
        </p:txBody>
      </p:sp>
      <p:sp>
        <p:nvSpPr>
          <p:cNvPr id="6" name="Oval 5"/>
          <p:cNvSpPr/>
          <p:nvPr/>
        </p:nvSpPr>
        <p:spPr>
          <a:xfrm>
            <a:off x="5345430" y="612775"/>
            <a:ext cx="3814445" cy="266255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71780" lvl="0" indent="-271780" algn="l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汉字</a:t>
            </a:r>
          </a:p>
          <a:p>
            <a:pPr marL="271780" lvl="0" indent="-271780" algn="just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1.中国汉字的简体</a:t>
            </a:r>
          </a:p>
          <a:p>
            <a:pPr marL="271780" lvl="0" indent="-271780" algn="just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2.中国汉字的繁体</a:t>
            </a:r>
          </a:p>
          <a:p>
            <a:pPr marL="271780" lvl="0" indent="-271780" algn="just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3.自创的汉字</a:t>
            </a:r>
          </a:p>
          <a:p>
            <a:pPr marL="271780" lvl="0" indent="-271780" algn="just" defTabSz="514350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4.由平假名标注发音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pic>
        <p:nvPicPr>
          <p:cNvPr id="28676" name="Picture 4" descr="QQ截图201411012015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0025"/>
            <a:ext cx="8305800" cy="553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文本框 1"/>
          <p:cNvSpPr txBox="1"/>
          <p:nvPr/>
        </p:nvSpPr>
        <p:spPr>
          <a:xfrm>
            <a:off x="304800" y="5932488"/>
            <a:ext cx="8312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u="sng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日语发音特点：简短、有力、干脆、小口型。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6845" y="4255135"/>
            <a:ext cx="775970" cy="495300"/>
          </a:xfrm>
          <a:prstGeom prst="rect">
            <a:avLst/>
          </a:prstGeom>
        </p:spPr>
      </p:pic>
      <p:pic>
        <p:nvPicPr>
          <p:cNvPr id="4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4255135"/>
            <a:ext cx="77597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45" y="5241925"/>
            <a:ext cx="77597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45" y="5241925"/>
            <a:ext cx="77597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5241925"/>
            <a:ext cx="77597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25" y="4255135"/>
            <a:ext cx="77597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35" y="4255135"/>
            <a:ext cx="77597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25" y="5241925"/>
            <a:ext cx="77597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65" y="5241925"/>
            <a:ext cx="77597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35" y="5241925"/>
            <a:ext cx="775970" cy="49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/>
          <p:nvPr/>
        </p:nvSpPr>
        <p:spPr>
          <a:xfrm>
            <a:off x="1524000" y="51054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9699" name="Rectangle 4"/>
          <p:cNvSpPr/>
          <p:nvPr/>
        </p:nvSpPr>
        <p:spPr>
          <a:xfrm>
            <a:off x="889000" y="1154113"/>
            <a:ext cx="3165475" cy="700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あ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元音行</a:t>
            </a:r>
          </a:p>
        </p:txBody>
      </p:sp>
      <p:sp>
        <p:nvSpPr>
          <p:cNvPr id="29700" name="TextBox 6"/>
          <p:cNvSpPr txBox="1"/>
          <p:nvPr/>
        </p:nvSpPr>
        <p:spPr>
          <a:xfrm>
            <a:off x="889000" y="2179638"/>
            <a:ext cx="7072313" cy="314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罗马音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a   i    u   e   o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平假名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ja-JP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あ  い  う  え  お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ja-JP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片假名</a:t>
            </a:r>
            <a:r>
              <a:rPr lang="ja-JP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  ア  イ  ウ  エ  オ</a:t>
            </a:r>
            <a:r>
              <a:rPr lang="zh-CN" altLang="en-US" sz="4000" dirty="0">
                <a:solidFill>
                  <a:srgbClr val="7030A0"/>
                </a:solidFill>
              </a:rPr>
              <a:t>   </a:t>
            </a:r>
            <a:endParaRPr lang="en-US" altLang="ja-JP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6"/>
          <p:cNvSpPr txBox="1"/>
          <p:nvPr/>
        </p:nvSpPr>
        <p:spPr>
          <a:xfrm>
            <a:off x="952500" y="1402715"/>
            <a:ext cx="27432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ja-JP" altLang="en-US" sz="4000" dirty="0">
                <a:ea typeface="MS PGothic" panose="020B0600070205080204" pitchFamily="34" charset="-128"/>
              </a:rPr>
              <a:t>あ</a:t>
            </a:r>
            <a:r>
              <a:rPr lang="ja-JP" altLang="zh-CN" sz="4000" dirty="0">
                <a:ea typeface="MS PGothic" panose="020B0600070205080204" pitchFamily="34" charset="-128"/>
              </a:rPr>
              <a:t> </a:t>
            </a:r>
            <a:r>
              <a:rPr lang="ja-JP" altLang="en-US" sz="4000" dirty="0">
                <a:ea typeface="MS PGothic" panose="020B0600070205080204" pitchFamily="34" charset="-128"/>
              </a:rPr>
              <a:t> </a:t>
            </a:r>
            <a:r>
              <a:rPr lang="ja-JP" altLang="zh-CN" sz="4000" dirty="0">
                <a:ea typeface="MS PGothic" panose="020B0600070205080204" pitchFamily="34" charset="-128"/>
              </a:rPr>
              <a:t> </a:t>
            </a:r>
            <a:r>
              <a:rPr lang="ja-JP" altLang="en-US" sz="4000" dirty="0">
                <a:ea typeface="MS PGothic" panose="020B0600070205080204" pitchFamily="34" charset="-128"/>
              </a:rPr>
              <a:t> </a:t>
            </a:r>
            <a:r>
              <a:rPr lang="ja-JP" altLang="zh-CN" sz="4000" dirty="0">
                <a:ea typeface="MS PGothic" panose="020B0600070205080204" pitchFamily="34" charset="-128"/>
              </a:rPr>
              <a:t> </a:t>
            </a:r>
            <a:r>
              <a:rPr lang="ja-JP" altLang="en-US" sz="4000" dirty="0">
                <a:ea typeface="MS PGothic" panose="020B0600070205080204" pitchFamily="34" charset="-128"/>
              </a:rPr>
              <a:t>　</a:t>
            </a:r>
            <a:r>
              <a:rPr lang="zh-CN" altLang="ja-JP" sz="4000" b="1" dirty="0">
                <a:ea typeface="宋体" panose="02010600030101010101" pitchFamily="2" charset="-122"/>
              </a:rPr>
              <a:t>阿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000" dirty="0">
                <a:ea typeface="MS PGothic" panose="020B0600070205080204" pitchFamily="34" charset="-128"/>
              </a:rPr>
              <a:t>安       </a:t>
            </a:r>
            <a:r>
              <a:rPr lang="ja-JP" altLang="zh-CN" sz="4000" dirty="0">
                <a:ea typeface="MS PGothic" panose="020B0600070205080204" pitchFamily="34" charset="-128"/>
              </a:rPr>
              <a:t>ア</a:t>
            </a:r>
          </a:p>
        </p:txBody>
      </p:sp>
      <p:sp>
        <p:nvSpPr>
          <p:cNvPr id="30723" name="Text Box 7"/>
          <p:cNvSpPr txBox="1"/>
          <p:nvPr/>
        </p:nvSpPr>
        <p:spPr>
          <a:xfrm>
            <a:off x="3429000" y="1905000"/>
            <a:ext cx="685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dirty="0"/>
              <a:t>a</a:t>
            </a:r>
          </a:p>
        </p:txBody>
      </p:sp>
      <p:sp>
        <p:nvSpPr>
          <p:cNvPr id="30724" name="Text Box 9"/>
          <p:cNvSpPr txBox="1"/>
          <p:nvPr/>
        </p:nvSpPr>
        <p:spPr>
          <a:xfrm>
            <a:off x="990600" y="3803015"/>
            <a:ext cx="25146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ja-JP" altLang="en-US" sz="4000" dirty="0">
                <a:ea typeface="MS PGothic" panose="020B0600070205080204" pitchFamily="34" charset="-128"/>
              </a:rPr>
              <a:t>い　　　</a:t>
            </a:r>
            <a:r>
              <a:rPr lang="zh-CN" altLang="en-US" sz="4000" b="1" dirty="0">
                <a:ea typeface="宋体" panose="02010600030101010101" pitchFamily="2" charset="-122"/>
              </a:rPr>
              <a:t>伊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000" dirty="0">
                <a:ea typeface="MS PGothic" panose="020B0600070205080204" pitchFamily="34" charset="-128"/>
              </a:rPr>
              <a:t>以       </a:t>
            </a:r>
            <a:r>
              <a:rPr lang="ja-JP" altLang="zh-CN" sz="4000" dirty="0">
                <a:ea typeface="MS PGothic" panose="020B0600070205080204" pitchFamily="34" charset="-128"/>
              </a:rPr>
              <a:t>イ</a:t>
            </a:r>
          </a:p>
        </p:txBody>
      </p:sp>
      <p:sp>
        <p:nvSpPr>
          <p:cNvPr id="30725" name="Text Box 10"/>
          <p:cNvSpPr txBox="1"/>
          <p:nvPr/>
        </p:nvSpPr>
        <p:spPr>
          <a:xfrm>
            <a:off x="3505200" y="4267200"/>
            <a:ext cx="381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dirty="0"/>
              <a:t>i</a:t>
            </a:r>
          </a:p>
        </p:txBody>
      </p:sp>
      <p:pic>
        <p:nvPicPr>
          <p:cNvPr id="30726" name="Picture 11" descr="a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447800"/>
            <a:ext cx="2209800" cy="1925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7" name="Picture 12" descr="i平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886200"/>
            <a:ext cx="2209800" cy="187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8" name="Picture 13" descr="a片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1447800"/>
            <a:ext cx="2171700" cy="195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9" name="Picture 14" descr="i片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900" y="3733800"/>
            <a:ext cx="2057400" cy="197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30" name="矩形 22530"/>
          <p:cNvSpPr>
            <a:spLocks noGrp="1"/>
          </p:cNvSpPr>
          <p:nvPr/>
        </p:nvSpPr>
        <p:spPr>
          <a:xfrm>
            <a:off x="304800" y="334963"/>
            <a:ext cx="4038600" cy="639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注意：</a:t>
            </a:r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张口小于 中文a</a:t>
            </a:r>
          </a:p>
        </p:txBody>
      </p:sp>
      <p:sp>
        <p:nvSpPr>
          <p:cNvPr id="30731" name="矩形 21506"/>
          <p:cNvSpPr>
            <a:spLocks noGrp="1"/>
          </p:cNvSpPr>
          <p:nvPr/>
        </p:nvSpPr>
        <p:spPr>
          <a:xfrm>
            <a:off x="381000" y="5753100"/>
            <a:ext cx="4876800" cy="739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注意：</a:t>
            </a:r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左右咧开小于中文 i</a:t>
            </a:r>
          </a:p>
        </p:txBody>
      </p:sp>
      <p:pic>
        <p:nvPicPr>
          <p:cNvPr id="30734" name="Picture 12" descr="i平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924300"/>
            <a:ext cx="2209800" cy="187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5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73025"/>
            <a:ext cx="1905000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6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1963" y="5824538"/>
            <a:ext cx="2017712" cy="1027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00" y="1447800"/>
            <a:ext cx="806450" cy="1539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600" y="3733800"/>
            <a:ext cx="805815" cy="1673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 txBox="1"/>
          <p:nvPr/>
        </p:nvSpPr>
        <p:spPr>
          <a:xfrm>
            <a:off x="762000" y="1295400"/>
            <a:ext cx="23622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あい </a:t>
            </a:r>
            <a:endParaRPr lang="en-US" altLang="ja-JP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愛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TextBox 5"/>
          <p:cNvSpPr txBox="1"/>
          <p:nvPr/>
        </p:nvSpPr>
        <p:spPr>
          <a:xfrm>
            <a:off x="4648200" y="4648200"/>
            <a:ext cx="3276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华文琥珀" pitchFamily="2" charset="-122"/>
                <a:ea typeface="华文琥珀" pitchFamily="2" charset="-122"/>
              </a:rPr>
              <a:t>←</a:t>
            </a:r>
            <a:r>
              <a:rPr lang="zh-CN" altLang="en-US" sz="4000" b="1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   </a:t>
            </a: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いい    </a:t>
            </a:r>
            <a:endParaRPr lang="en-US" altLang="ja-JP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良い</a:t>
            </a:r>
            <a:endParaRPr lang="zh-CN" altLang="en-US" sz="48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1749" name="TextBox 6"/>
          <p:cNvSpPr txBox="1"/>
          <p:nvPr/>
        </p:nvSpPr>
        <p:spPr>
          <a:xfrm>
            <a:off x="3276600" y="1295400"/>
            <a:ext cx="1066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华文琥珀" pitchFamily="2" charset="-122"/>
                <a:ea typeface="华文琥珀" pitchFamily="2" charset="-122"/>
              </a:rPr>
              <a:t>→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3448050"/>
            <a:ext cx="3139440" cy="3139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85" y="246380"/>
            <a:ext cx="3701415" cy="32016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81250" y="2618740"/>
            <a:ext cx="895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爱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25410" y="5646420"/>
            <a:ext cx="1663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好的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/>
          <p:cNvSpPr txBox="1"/>
          <p:nvPr/>
        </p:nvSpPr>
        <p:spPr>
          <a:xfrm>
            <a:off x="1295400" y="1447800"/>
            <a:ext cx="21336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ja-JP" altLang="en-US" sz="4000" dirty="0">
                <a:ea typeface="MS PGothic" panose="020B0600070205080204" pitchFamily="34" charset="-128"/>
              </a:rPr>
              <a:t>う　　　</a:t>
            </a:r>
            <a:r>
              <a:rPr lang="zh-CN" altLang="en-US" sz="4000" b="1" dirty="0">
                <a:ea typeface="宋体" panose="02010600030101010101" pitchFamily="2" charset="-122"/>
              </a:rPr>
              <a:t>宇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000" dirty="0">
                <a:ea typeface="MS PGothic" panose="020B0600070205080204" pitchFamily="34" charset="-128"/>
              </a:rPr>
              <a:t>宇      </a:t>
            </a:r>
            <a:r>
              <a:rPr lang="ja-JP" altLang="en-US" sz="4000" dirty="0">
                <a:ea typeface="MS PGothic" panose="020B0600070205080204" pitchFamily="34" charset="-128"/>
              </a:rPr>
              <a:t>ウ</a:t>
            </a:r>
          </a:p>
        </p:txBody>
      </p:sp>
      <p:sp>
        <p:nvSpPr>
          <p:cNvPr id="32771" name="Text Box 8"/>
          <p:cNvSpPr txBox="1"/>
          <p:nvPr/>
        </p:nvSpPr>
        <p:spPr>
          <a:xfrm>
            <a:off x="3810000" y="19812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dirty="0"/>
              <a:t>u</a:t>
            </a:r>
          </a:p>
        </p:txBody>
      </p:sp>
      <p:sp>
        <p:nvSpPr>
          <p:cNvPr id="32772" name="Text Box 9"/>
          <p:cNvSpPr txBox="1"/>
          <p:nvPr/>
        </p:nvSpPr>
        <p:spPr>
          <a:xfrm>
            <a:off x="1105535" y="3657600"/>
            <a:ext cx="278066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ja-JP" altLang="zh-CN" sz="4000" b="1" dirty="0">
                <a:ea typeface="宋体" panose="02010600030101010101" pitchFamily="2" charset="-122"/>
              </a:rPr>
              <a:t>　　　</a:t>
            </a:r>
            <a:r>
              <a:rPr lang="zh-CN" altLang="en-US" sz="4000" b="1" dirty="0">
                <a:ea typeface="宋体" panose="02010600030101010101" pitchFamily="2" charset="-122"/>
              </a:rPr>
              <a:t>江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000" dirty="0">
                <a:ea typeface="MS PGothic" panose="020B0600070205080204" pitchFamily="34" charset="-128"/>
              </a:rPr>
              <a:t>    </a:t>
            </a:r>
            <a:r>
              <a:rPr lang="ja-JP" altLang="zh-CN" sz="4000" dirty="0">
                <a:ea typeface="MS PGothic" panose="020B0600070205080204" pitchFamily="34" charset="-128"/>
              </a:rPr>
              <a:t>　　　</a:t>
            </a:r>
            <a:r>
              <a:rPr lang="ja-JP" altLang="en-US" sz="4000" dirty="0">
                <a:ea typeface="MS PGothic" panose="020B0600070205080204" pitchFamily="34" charset="-128"/>
              </a:rPr>
              <a:t>エ</a:t>
            </a:r>
          </a:p>
        </p:txBody>
      </p:sp>
      <p:sp>
        <p:nvSpPr>
          <p:cNvPr id="32773" name="Text Box 10"/>
          <p:cNvSpPr txBox="1"/>
          <p:nvPr/>
        </p:nvSpPr>
        <p:spPr>
          <a:xfrm>
            <a:off x="3733800" y="4267200"/>
            <a:ext cx="609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dirty="0"/>
              <a:t>e</a:t>
            </a:r>
          </a:p>
        </p:txBody>
      </p:sp>
      <p:pic>
        <p:nvPicPr>
          <p:cNvPr id="32774" name="Picture 11" descr="u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371600"/>
            <a:ext cx="2047875" cy="1900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5" name="Picture 12" descr="u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371600"/>
            <a:ext cx="1981200" cy="187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6" name="Picture 13" descr="e平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33800"/>
            <a:ext cx="2143125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7" name="Picture 14" descr="e片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3733800"/>
            <a:ext cx="1905000" cy="168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8" name="文本框 2"/>
          <p:cNvSpPr txBox="1"/>
          <p:nvPr/>
        </p:nvSpPr>
        <p:spPr>
          <a:xfrm>
            <a:off x="631825" y="382588"/>
            <a:ext cx="6889750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注意：</a:t>
            </a:r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嘴巴要扁平，开口程度最小，嘴唇不要撅起</a:t>
            </a:r>
            <a:endParaRPr lang="zh-CN" altLang="en-US" sz="2400" dirty="0"/>
          </a:p>
        </p:txBody>
      </p:sp>
      <p:sp>
        <p:nvSpPr>
          <p:cNvPr id="32779" name="文本框 3"/>
          <p:cNvSpPr txBox="1"/>
          <p:nvPr/>
        </p:nvSpPr>
        <p:spPr>
          <a:xfrm>
            <a:off x="974725" y="5613400"/>
            <a:ext cx="3382963" cy="5492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保持微笑嘴型</a:t>
            </a:r>
            <a:endParaRPr lang="zh-CN" altLang="en-US" sz="2800" dirty="0"/>
          </a:p>
        </p:txBody>
      </p:sp>
      <p:pic>
        <p:nvPicPr>
          <p:cNvPr id="32780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613400"/>
            <a:ext cx="2038350" cy="1035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81" name="Text Box 4"/>
          <p:cNvSpPr txBox="1"/>
          <p:nvPr/>
        </p:nvSpPr>
        <p:spPr>
          <a:xfrm>
            <a:off x="0" y="6553200"/>
            <a:ext cx="42179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/>
              <a:t>潭州全球服务中心监督热线：</a:t>
            </a:r>
            <a:r>
              <a:rPr lang="en-US" altLang="zh-CN" sz="1600" dirty="0"/>
              <a:t>4001567315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1447165"/>
            <a:ext cx="692150" cy="1616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3747770"/>
            <a:ext cx="692150" cy="1539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/>
          <p:cNvSpPr txBox="1"/>
          <p:nvPr/>
        </p:nvSpPr>
        <p:spPr>
          <a:xfrm>
            <a:off x="1066800" y="1447800"/>
            <a:ext cx="2209800" cy="1484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うえ </a:t>
            </a:r>
            <a:r>
              <a:rPr lang="ja-JP" altLang="en-US" sz="4000" dirty="0"/>
              <a:t>   </a:t>
            </a:r>
            <a:endParaRPr lang="en-US" altLang="ja-JP" sz="4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000" dirty="0"/>
              <a:t> </a:t>
            </a:r>
            <a:r>
              <a:rPr lang="ja-JP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上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TextBox 5"/>
          <p:cNvSpPr txBox="1"/>
          <p:nvPr/>
        </p:nvSpPr>
        <p:spPr>
          <a:xfrm>
            <a:off x="3352800" y="1447800"/>
            <a:ext cx="1066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→</a:t>
            </a:r>
          </a:p>
        </p:txBody>
      </p:sp>
      <p:sp>
        <p:nvSpPr>
          <p:cNvPr id="33797" name="TextBox 6"/>
          <p:cNvSpPr txBox="1"/>
          <p:nvPr/>
        </p:nvSpPr>
        <p:spPr>
          <a:xfrm>
            <a:off x="4876800" y="4876800"/>
            <a:ext cx="3200400" cy="160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←  </a:t>
            </a: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いえ </a:t>
            </a:r>
            <a:endParaRPr lang="en-US" altLang="ja-JP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42925"/>
            <a:ext cx="3910965" cy="2872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" y="3616325"/>
            <a:ext cx="3738245" cy="26600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44140" y="2698115"/>
            <a:ext cx="1242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上面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99095" y="5776595"/>
            <a:ext cx="1160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/>
          <p:nvPr/>
        </p:nvSpPr>
        <p:spPr>
          <a:xfrm>
            <a:off x="838200" y="2286000"/>
            <a:ext cx="2667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ja-JP" altLang="en-US" sz="4000" dirty="0">
                <a:ea typeface="MS PGothic" panose="020B0600070205080204" pitchFamily="34" charset="-128"/>
              </a:rPr>
              <a:t>お　　</a:t>
            </a:r>
            <a:r>
              <a:rPr lang="zh-CN" altLang="en-US" sz="4000" dirty="0">
                <a:ea typeface="MS PGothic" panose="020B0600070205080204" pitchFamily="34" charset="-128"/>
                <a:sym typeface="+mn-ea"/>
              </a:rPr>
              <a:t>才</a:t>
            </a:r>
            <a:endParaRPr lang="ja-JP" altLang="en-US" sz="4000" dirty="0">
              <a:ea typeface="MS PGothic" panose="020B0600070205080204" pitchFamily="34" charset="-128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000" dirty="0">
                <a:ea typeface="MS PGothic" panose="020B0600070205080204" pitchFamily="34" charset="-128"/>
              </a:rPr>
              <a:t>於     </a:t>
            </a:r>
            <a:r>
              <a:rPr lang="ja-JP" altLang="en-US" sz="4000" dirty="0">
                <a:ea typeface="MS PGothic" panose="020B0600070205080204" pitchFamily="34" charset="-128"/>
              </a:rPr>
              <a:t>オ</a:t>
            </a:r>
          </a:p>
        </p:txBody>
      </p:sp>
      <p:sp>
        <p:nvSpPr>
          <p:cNvPr id="34819" name="Text Box 5"/>
          <p:cNvSpPr txBox="1"/>
          <p:nvPr/>
        </p:nvSpPr>
        <p:spPr>
          <a:xfrm>
            <a:off x="3352800" y="25908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dirty="0"/>
              <a:t>o</a:t>
            </a:r>
          </a:p>
        </p:txBody>
      </p:sp>
      <p:pic>
        <p:nvPicPr>
          <p:cNvPr id="34820" name="Picture 6" descr="o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141538"/>
            <a:ext cx="1733550" cy="1725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Picture 7" descr="o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41538"/>
            <a:ext cx="2000250" cy="1744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2" name="文本框 1"/>
          <p:cNvSpPr txBox="1"/>
          <p:nvPr/>
        </p:nvSpPr>
        <p:spPr>
          <a:xfrm>
            <a:off x="858838" y="4191000"/>
            <a:ext cx="6786562" cy="742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905" lvl="0" indent="-1905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注意：嘴唇略圆，不能发成欧</a:t>
            </a:r>
            <a:endParaRPr lang="zh-CN" altLang="en-US" sz="4000" dirty="0"/>
          </a:p>
        </p:txBody>
      </p:sp>
      <p:pic>
        <p:nvPicPr>
          <p:cNvPr id="34823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685800"/>
            <a:ext cx="2057400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55" y="2286000"/>
            <a:ext cx="678180" cy="1517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/>
          <p:nvPr/>
        </p:nvSpPr>
        <p:spPr>
          <a:xfrm>
            <a:off x="685800" y="1752600"/>
            <a:ext cx="4572000" cy="874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うお  　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</a:p>
        </p:txBody>
      </p:sp>
      <p:sp>
        <p:nvSpPr>
          <p:cNvPr id="35843" name="TextBox 5"/>
          <p:cNvSpPr txBox="1"/>
          <p:nvPr/>
        </p:nvSpPr>
        <p:spPr>
          <a:xfrm>
            <a:off x="5314950" y="4722813"/>
            <a:ext cx="2590800" cy="1571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あおい </a:t>
            </a:r>
            <a:endParaRPr lang="en-US" altLang="ja-JP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青い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TextBox 8"/>
          <p:cNvSpPr txBox="1"/>
          <p:nvPr/>
        </p:nvSpPr>
        <p:spPr>
          <a:xfrm>
            <a:off x="4267200" y="4800600"/>
            <a:ext cx="838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←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95" y="682625"/>
            <a:ext cx="4571365" cy="2571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" y="3771900"/>
            <a:ext cx="3860165" cy="2410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3180" y="2767965"/>
            <a:ext cx="1565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46925" y="5896610"/>
            <a:ext cx="1962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蓝色的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0"/>
            <a:ext cx="9142413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TextBox 2"/>
          <p:cNvSpPr txBox="1"/>
          <p:nvPr/>
        </p:nvSpPr>
        <p:spPr>
          <a:xfrm>
            <a:off x="3505200" y="4656138"/>
            <a:ext cx="52355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主讲：吉影</a:t>
            </a:r>
            <a:r>
              <a:rPr lang="ja-JP" altLang="en-US" sz="3600" b="1" dirty="0">
                <a:latin typeface="宋体" panose="02010600030101010101" pitchFamily="2" charset="-122"/>
              </a:rPr>
              <a:t>（よしかげ）</a:t>
            </a:r>
            <a:endParaRPr lang="ja-JP" altLang="zh-CN" sz="3600" b="1" dirty="0">
              <a:latin typeface="宋体" panose="02010600030101010101" pitchFamily="2" charset="-122"/>
            </a:endParaRPr>
          </a:p>
        </p:txBody>
      </p:sp>
      <p:sp>
        <p:nvSpPr>
          <p:cNvPr id="18436" name="TextBox 6"/>
          <p:cNvSpPr txBox="1"/>
          <p:nvPr/>
        </p:nvSpPr>
        <p:spPr>
          <a:xfrm>
            <a:off x="419418" y="2988310"/>
            <a:ext cx="8015287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皆さん、こんばんは。はじめまして、吉影（よしかげ）と申します。これからどうぞよろしくお願いします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4"/>
          <p:cNvSpPr txBox="1"/>
          <p:nvPr/>
        </p:nvSpPr>
        <p:spPr>
          <a:xfrm>
            <a:off x="1571625" y="1160463"/>
            <a:ext cx="42148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000" b="1" dirty="0"/>
              <a:t>同学们操练起来</a:t>
            </a:r>
            <a:r>
              <a:rPr lang="en-US" altLang="zh-CN" sz="3000" b="1" dirty="0"/>
              <a:t>~~</a:t>
            </a:r>
          </a:p>
        </p:txBody>
      </p:sp>
      <p:sp>
        <p:nvSpPr>
          <p:cNvPr id="37892" name="TextBox 5"/>
          <p:cNvSpPr txBox="1"/>
          <p:nvPr/>
        </p:nvSpPr>
        <p:spPr>
          <a:xfrm>
            <a:off x="1846263" y="2195513"/>
            <a:ext cx="6192837" cy="3748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あ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ja-JP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い  う  え  お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い  う  え  お  あ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う  え  お  あ  い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え  お  あ  い  う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お  あ  い  う  え</a:t>
            </a:r>
          </a:p>
        </p:txBody>
      </p:sp>
      <p:pic>
        <p:nvPicPr>
          <p:cNvPr id="2" name="图片 1" descr="D@_}[`2~%`226L0WR7{CD2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402590"/>
            <a:ext cx="1666240" cy="14166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113" y="767080"/>
            <a:ext cx="8358188" cy="41541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latin typeface="华文隶书" pitchFamily="2" charset="-122"/>
                <a:ea typeface="华文隶书" pitchFamily="2" charset="-122"/>
                <a:cs typeface="+mn-cs"/>
              </a:rPr>
              <a:t>日语的声调</a:t>
            </a:r>
            <a:endParaRPr kumimoji="0" lang="en-US" altLang="zh-CN" sz="4400" kern="1200" cap="none" spc="0" normalizeH="0" baseline="0" noProof="0" dirty="0">
              <a:latin typeface="华文隶书" pitchFamily="2" charset="-122"/>
              <a:ea typeface="华文隶书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6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、日语假名的音调只有两种：</a:t>
            </a:r>
            <a:r>
              <a:rPr kumimoji="0" lang="zh-CN" altLang="en-US" sz="2800" kern="1200" cap="none" spc="0" normalizeH="0" baseline="0" noProof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</a:rPr>
              <a:t>高读和低读</a:t>
            </a:r>
            <a:endParaRPr kumimoji="0" lang="en-US" altLang="zh-CN" sz="2800" kern="1200" cap="none" spc="0" normalizeH="0" baseline="0" noProof="0" dirty="0">
              <a:solidFill>
                <a:srgbClr val="FF0000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（和汉语拼音不同，汉语拼音有五种）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28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  </a:t>
            </a:r>
            <a:r>
              <a:rPr kumimoji="0" lang="ja-JP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例：　</a:t>
            </a:r>
            <a:r>
              <a:rPr kumimoji="0" lang="zh-CN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日语  </a:t>
            </a:r>
            <a:r>
              <a:rPr kumimoji="0" lang="ja-JP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あ</a:t>
            </a:r>
            <a:r>
              <a:rPr kumimoji="0" lang="en-US" altLang="ja-JP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高读</a:t>
            </a:r>
            <a:r>
              <a:rPr kumimoji="0" lang="en-US" altLang="zh-CN" sz="2800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-</a:t>
            </a:r>
            <a:r>
              <a:rPr kumimoji="0" lang="zh-CN" altLang="en-US" sz="2800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 </a:t>
            </a:r>
            <a:r>
              <a:rPr kumimoji="0" lang="en-US" altLang="ja-JP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)</a:t>
            </a:r>
            <a:r>
              <a:rPr kumimoji="0" lang="ja-JP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　、　あ</a:t>
            </a:r>
            <a:r>
              <a:rPr kumimoji="0" lang="zh-CN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（低读</a:t>
            </a:r>
            <a:r>
              <a:rPr kumimoji="0" lang="en-US" altLang="zh-CN" sz="2800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v</a:t>
            </a:r>
            <a:r>
              <a:rPr kumimoji="0" lang="zh-CN" altLang="en-US" sz="2800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）</a:t>
            </a:r>
            <a:endParaRPr kumimoji="0" lang="zh-CN" altLang="en-US" sz="28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28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汉语    </a:t>
            </a:r>
            <a:r>
              <a:rPr kumimoji="0" lang="en-US" altLang="zh-CN" sz="3600" kern="1200" cap="none" spc="0" normalizeH="0" baseline="0" noProof="0" dirty="0">
                <a:latin typeface="华文隶书" pitchFamily="2" charset="-122"/>
                <a:ea typeface="华文隶书" pitchFamily="2" charset="-122"/>
                <a:cs typeface="+mn-cs"/>
              </a:rPr>
              <a:t>ā  á  ǎ  à</a:t>
            </a:r>
            <a:r>
              <a:rPr kumimoji="0" lang="en-US" altLang="zh-CN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     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ja-JP" sz="28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4941888" y="6518275"/>
            <a:ext cx="42179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/>
              <a:t>潭州全球服务中心监督热线：</a:t>
            </a:r>
            <a:r>
              <a:rPr lang="en-US" altLang="zh-CN" sz="1600" dirty="0"/>
              <a:t>4001567315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700" y="519113"/>
            <a:ext cx="8358188" cy="466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latin typeface="华文隶书" pitchFamily="2" charset="-122"/>
                <a:ea typeface="华文隶书" pitchFamily="2" charset="-122"/>
                <a:cs typeface="+mn-cs"/>
              </a:rPr>
              <a:t>日语的声调</a:t>
            </a:r>
            <a:endParaRPr kumimoji="0" lang="en-US" altLang="zh-CN" sz="4400" kern="1200" cap="none" spc="0" normalizeH="0" baseline="0" noProof="0" dirty="0">
              <a:latin typeface="华文隶书" pitchFamily="2" charset="-122"/>
              <a:ea typeface="华文隶书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6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   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、日语单词声调的表达方式：</a:t>
            </a:r>
            <a:endParaRPr kumimoji="0" lang="en-US" altLang="zh-CN" sz="28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4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（汉语一个汉字一个声调，日语一个单词一个声调）</a:t>
            </a:r>
            <a:endParaRPr kumimoji="0" lang="en-US" altLang="zh-CN" sz="28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   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</a:rPr>
              <a:t>数字式：</a:t>
            </a:r>
            <a:r>
              <a:rPr kumimoji="0" lang="ja-JP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</a:rPr>
              <a:t>あおい 　②　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</a:rPr>
              <a:t>（从左至右开始数）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ja-JP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　</a:t>
            </a:r>
            <a:endParaRPr kumimoji="0" lang="en-US" altLang="ja-JP" sz="28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ja-JP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　</a:t>
            </a:r>
            <a:r>
              <a:rPr kumimoji="0" lang="zh-CN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划线式：        </a:t>
            </a:r>
            <a:endParaRPr kumimoji="0" lang="en-US" altLang="ja-JP" sz="28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ja-JP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　</a:t>
            </a:r>
            <a:endParaRPr kumimoji="0" lang="en-US" altLang="ja-JP" sz="28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ja-JP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　</a:t>
            </a:r>
            <a:r>
              <a:rPr kumimoji="0" lang="zh-CN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黑体式：</a:t>
            </a:r>
            <a:r>
              <a:rPr kumimoji="0" lang="ja-JP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あ</a:t>
            </a:r>
            <a:r>
              <a:rPr kumimoji="0" lang="ja-JP" altLang="en-US" sz="28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お</a:t>
            </a:r>
            <a:r>
              <a:rPr kumimoji="0" lang="ja-JP" altLang="en-US" sz="28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い</a:t>
            </a:r>
            <a:endParaRPr kumimoji="0" lang="en-US" altLang="ja-JP" sz="28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9940" name="图片 1" descr="_60XDYLWS%}NN~2PKX7U1A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48100"/>
            <a:ext cx="1209675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1" name="Text Box 4"/>
          <p:cNvSpPr txBox="1"/>
          <p:nvPr/>
        </p:nvSpPr>
        <p:spPr>
          <a:xfrm>
            <a:off x="4941888" y="6518275"/>
            <a:ext cx="42179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/>
              <a:t>潭州全球服务中心监督热线：</a:t>
            </a:r>
            <a:r>
              <a:rPr lang="en-US" altLang="zh-CN" sz="1600" dirty="0"/>
              <a:t>4001567315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标题 43009"/>
          <p:cNvSpPr>
            <a:spLocks noGrp="1" noRot="1"/>
          </p:cNvSpPr>
          <p:nvPr>
            <p:ph type="title"/>
          </p:nvPr>
        </p:nvSpPr>
        <p:spPr>
          <a:xfrm>
            <a:off x="301625" y="609600"/>
            <a:ext cx="2746375" cy="381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日语的声调</a:t>
            </a:r>
          </a:p>
        </p:txBody>
      </p:sp>
      <p:sp>
        <p:nvSpPr>
          <p:cNvPr id="28675" name="文本占位符 43010"/>
          <p:cNvSpPr>
            <a:spLocks noGrp="1" noRot="1"/>
          </p:cNvSpPr>
          <p:nvPr>
            <p:ph idx="1"/>
          </p:nvPr>
        </p:nvSpPr>
        <p:spPr>
          <a:xfrm>
            <a:off x="301625" y="915988"/>
            <a:ext cx="8613775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zh-CN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、日语的发音规则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）第一个假名的音高和第二个假名的音高是不同的。如果第一个假名高读，第二个假名必定低读；第一个假名低读，第二个假名必定高读。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）在一个单词中，音高一旦降下来就不会升上去，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在一个单词内只会出现一个音高的峰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cs typeface="+mn-cs"/>
                <a:sym typeface="+mn-ea"/>
              </a:rPr>
              <a:t>          （不会有高低高低、低高低高等发音）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ja-JP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57188" y="200025"/>
            <a:ext cx="3833813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ja-JP" altLang="en-US" sz="3600" b="1" kern="1200" cap="none" spc="0" normalizeH="0" baseline="0" noProof="0" dirty="0"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　いうえお　</a:t>
            </a:r>
            <a:endParaRPr kumimoji="0" lang="en-US" altLang="ja-JP" sz="36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ja-JP" altLang="en-US" sz="3600" b="1" kern="1200" cap="none" spc="0" normalizeH="0" baseline="0" noProof="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あ</a:t>
            </a:r>
          </a:p>
        </p:txBody>
      </p:sp>
      <p:sp>
        <p:nvSpPr>
          <p:cNvPr id="41988" name="Text Box 3"/>
          <p:cNvSpPr txBox="1"/>
          <p:nvPr/>
        </p:nvSpPr>
        <p:spPr>
          <a:xfrm>
            <a:off x="1524000" y="51054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4000" dirty="0"/>
          </a:p>
        </p:txBody>
      </p:sp>
      <p:sp>
        <p:nvSpPr>
          <p:cNvPr id="41989" name="Text Box 2"/>
          <p:cNvSpPr txBox="1"/>
          <p:nvPr/>
        </p:nvSpPr>
        <p:spPr>
          <a:xfrm>
            <a:off x="357188" y="2643188"/>
            <a:ext cx="271462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あ</a:t>
            </a:r>
            <a:endParaRPr lang="en-US" altLang="ja-JP" sz="3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36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いうえお</a:t>
            </a:r>
            <a:r>
              <a:rPr lang="ja-JP" altLang="en-US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</a:p>
        </p:txBody>
      </p:sp>
      <p:sp>
        <p:nvSpPr>
          <p:cNvPr id="41990" name="Text Box 2"/>
          <p:cNvSpPr txBox="1"/>
          <p:nvPr/>
        </p:nvSpPr>
        <p:spPr>
          <a:xfrm>
            <a:off x="428625" y="4929188"/>
            <a:ext cx="28575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い　</a:t>
            </a:r>
            <a:endParaRPr lang="en-US" altLang="ja-JP" sz="36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あ　</a:t>
            </a:r>
            <a:r>
              <a:rPr lang="ja-JP" altLang="en-US" sz="36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うえお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4688" y="414338"/>
            <a:ext cx="7143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ja-JP" altLang="en-US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◎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6125" y="2778125"/>
            <a:ext cx="7858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ja-JP" altLang="en-US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①　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0" y="2057400"/>
          <a:ext cx="9144000" cy="365125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405" marB="4540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1750" y="4462463"/>
          <a:ext cx="9064625" cy="365125"/>
        </p:xfrm>
        <a:graphic>
          <a:graphicData uri="http://schemas.openxmlformats.org/drawingml/2006/table">
            <a:tbl>
              <a:tblPr/>
              <a:tblGrid>
                <a:gridCol w="906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4" marR="91434" marT="45405" marB="4540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14688" y="5207000"/>
            <a:ext cx="7858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ja-JP" altLang="en-US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 </a:t>
            </a:r>
            <a:r>
              <a:rPr kumimoji="0" lang="ja-JP" altLang="en-US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　</a:t>
            </a:r>
          </a:p>
        </p:txBody>
      </p:sp>
      <p:sp>
        <p:nvSpPr>
          <p:cNvPr id="42006" name="Text Box 2"/>
          <p:cNvSpPr txBox="1"/>
          <p:nvPr/>
        </p:nvSpPr>
        <p:spPr>
          <a:xfrm>
            <a:off x="5214938" y="142875"/>
            <a:ext cx="25717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いう</a:t>
            </a:r>
            <a:r>
              <a:rPr lang="ja-JP" altLang="en-US" sz="3600" b="1" dirty="0">
                <a:latin typeface="宋体" panose="02010600030101010101" pitchFamily="2" charset="-122"/>
              </a:rPr>
              <a:t>　</a:t>
            </a:r>
            <a:endParaRPr lang="en-US" altLang="ja-JP" sz="36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　　えお</a:t>
            </a:r>
          </a:p>
        </p:txBody>
      </p:sp>
      <p:sp>
        <p:nvSpPr>
          <p:cNvPr id="42007" name="TextBox 20"/>
          <p:cNvSpPr txBox="1"/>
          <p:nvPr/>
        </p:nvSpPr>
        <p:spPr>
          <a:xfrm>
            <a:off x="7929563" y="414338"/>
            <a:ext cx="7143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000" b="1" dirty="0">
                <a:latin typeface="宋体" panose="02010600030101010101" pitchFamily="2" charset="-122"/>
              </a:rPr>
              <a:t>③</a:t>
            </a:r>
            <a:endParaRPr lang="ja-JP" altLang="en-US" sz="4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2008" name="Text Box 2"/>
          <p:cNvSpPr txBox="1"/>
          <p:nvPr/>
        </p:nvSpPr>
        <p:spPr>
          <a:xfrm>
            <a:off x="5214938" y="2628900"/>
            <a:ext cx="264318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いうえ</a:t>
            </a:r>
            <a:endParaRPr lang="en-US" altLang="ja-JP" sz="3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　　　お</a:t>
            </a:r>
            <a:r>
              <a:rPr lang="ja-JP" altLang="en-US" sz="3600" b="1" dirty="0">
                <a:latin typeface="宋体" panose="02010600030101010101" pitchFamily="2" charset="-122"/>
              </a:rPr>
              <a:t>　</a:t>
            </a:r>
            <a:endParaRPr lang="ja-JP" altLang="en-US" sz="3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2009" name="TextBox 23"/>
          <p:cNvSpPr txBox="1"/>
          <p:nvPr/>
        </p:nvSpPr>
        <p:spPr>
          <a:xfrm>
            <a:off x="7929563" y="2849563"/>
            <a:ext cx="7143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000" b="1" dirty="0">
                <a:latin typeface="宋体" panose="02010600030101010101" pitchFamily="2" charset="-122"/>
              </a:rPr>
              <a:t>④</a:t>
            </a:r>
            <a:endParaRPr lang="ja-JP" altLang="en-US" sz="4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2010" name="Text Box 2"/>
          <p:cNvSpPr txBox="1"/>
          <p:nvPr/>
        </p:nvSpPr>
        <p:spPr>
          <a:xfrm>
            <a:off x="5286375" y="4914900"/>
            <a:ext cx="26431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いうえお</a:t>
            </a:r>
            <a:r>
              <a:rPr lang="ja-JP" altLang="en-US" sz="3600" b="1" dirty="0">
                <a:latin typeface="宋体" panose="02010600030101010101" pitchFamily="2" charset="-122"/>
              </a:rPr>
              <a:t>　</a:t>
            </a:r>
            <a:endParaRPr lang="en-US" altLang="ja-JP" sz="36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</a:t>
            </a:r>
          </a:p>
        </p:txBody>
      </p:sp>
      <p:sp>
        <p:nvSpPr>
          <p:cNvPr id="42011" name="TextBox 25"/>
          <p:cNvSpPr txBox="1"/>
          <p:nvPr/>
        </p:nvSpPr>
        <p:spPr>
          <a:xfrm>
            <a:off x="8001000" y="5207000"/>
            <a:ext cx="7143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000" b="1" dirty="0">
                <a:latin typeface="宋体" panose="02010600030101010101" pitchFamily="2" charset="-122"/>
              </a:rPr>
              <a:t>⑤</a:t>
            </a:r>
            <a:endParaRPr lang="ja-JP" altLang="en-US" sz="4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500563" y="15875"/>
          <a:ext cx="207963" cy="6842125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21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281" marR="91281" marT="45719" marB="4571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500063" y="1524000"/>
            <a:ext cx="26431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低 高 高 高 高</a:t>
            </a:r>
            <a:endParaRPr kumimoji="0" lang="en-US" altLang="ja-JP" sz="24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500063" y="3952875"/>
            <a:ext cx="26431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高 低 低 低 低</a:t>
            </a:r>
            <a:endParaRPr kumimoji="0" lang="en-US" altLang="ja-JP" sz="24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500063" y="6238875"/>
            <a:ext cx="26431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低 高 低 低 低</a:t>
            </a:r>
            <a:endParaRPr kumimoji="0" lang="en-US" altLang="ja-JP" sz="24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357813" y="1524000"/>
            <a:ext cx="26431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低 高 高 低 低</a:t>
            </a:r>
            <a:endParaRPr kumimoji="0" lang="en-US" altLang="ja-JP" sz="24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5857875" y="4000500"/>
            <a:ext cx="26431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低 高 高 高 低</a:t>
            </a:r>
            <a:endParaRPr kumimoji="0" lang="en-US" altLang="ja-JP" sz="24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5429250" y="6238875"/>
            <a:ext cx="26431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低 高 高 高 高</a:t>
            </a:r>
            <a:endParaRPr kumimoji="0" lang="en-US" altLang="ja-JP" sz="2400" kern="1200" cap="none" spc="0" normalizeH="0" baseline="0" noProof="0" dirty="0">
              <a:latin typeface="+mn-ea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O{T[BFRZ~Y}WIV85`BSIKL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59690"/>
            <a:ext cx="2515235" cy="16643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724025"/>
            <a:ext cx="73914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日语声调的类型总结：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 平板型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    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うお０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 起伏型 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①</a:t>
            </a:r>
            <a:r>
              <a:rPr kumimoji="0" lang="en-US" altLang="ja-JP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头高型</a:t>
            </a: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　　あい１</a:t>
            </a:r>
            <a:endParaRPr kumimoji="0" lang="en-US" altLang="ja-JP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</a:t>
            </a: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②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中高型</a:t>
            </a: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　　あおい２</a:t>
            </a:r>
            <a:endParaRPr kumimoji="0" lang="en-US" altLang="ja-JP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       </a:t>
            </a: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③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尾高型</a:t>
            </a: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　　いえ２</a:t>
            </a:r>
            <a:endParaRPr kumimoji="0" lang="ja-JP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95325"/>
            <a:ext cx="7772400" cy="1470025"/>
          </a:xfrm>
        </p:spPr>
        <p:txBody>
          <a:bodyPr/>
          <a:lstStyle/>
          <a:p>
            <a:pPr algn="l"/>
            <a:r>
              <a:rPr lang="zh-CN" altLang="en-US" sz="3200" b="1"/>
              <a:t>日语声调的意义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165350"/>
            <a:ext cx="7150735" cy="1002665"/>
          </a:xfrm>
        </p:spPr>
        <p:txBody>
          <a:bodyPr/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根据音调的不同，就算是写法相同的单词也会有不同的意思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3487420"/>
            <a:ext cx="4123690" cy="1571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3487420"/>
            <a:ext cx="3761740" cy="1571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3410" y="5212080"/>
            <a:ext cx="830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雨             糖           筷子            桥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文本占位符 40962"/>
          <p:cNvSpPr>
            <a:spLocks noGrp="1" noRot="1"/>
          </p:cNvSpPr>
          <p:nvPr>
            <p:ph idx="1"/>
          </p:nvPr>
        </p:nvSpPr>
        <p:spPr>
          <a:xfrm>
            <a:off x="2279650" y="1817688"/>
            <a:ext cx="5099050" cy="4033837"/>
          </a:xfrm>
        </p:spPr>
        <p:txBody>
          <a:bodyPr vert="horz" wrap="square" lIns="91440" tIns="45720" rIns="91440" bIns="45720" anchor="t"/>
          <a:lstStyle/>
          <a:p>
            <a:r>
              <a:rPr lang="ja-JP" altLang="en-US" dirty="0">
                <a:ea typeface="MS PGothic" panose="020B0600070205080204" pitchFamily="34" charset="-128"/>
              </a:rPr>
              <a:t>あおい②    </a:t>
            </a:r>
          </a:p>
          <a:p>
            <a:r>
              <a:rPr lang="ja-JP" altLang="en-US" dirty="0">
                <a:ea typeface="MS PGothic" panose="020B0600070205080204" pitchFamily="34" charset="-128"/>
              </a:rPr>
              <a:t>うお②</a:t>
            </a:r>
          </a:p>
          <a:p>
            <a:r>
              <a:rPr lang="ja-JP" altLang="en-US" dirty="0">
                <a:ea typeface="MS PGothic" panose="020B0600070205080204" pitchFamily="34" charset="-128"/>
              </a:rPr>
              <a:t>いえ②</a:t>
            </a:r>
          </a:p>
          <a:p>
            <a:r>
              <a:rPr lang="ja-JP" altLang="en-US" dirty="0">
                <a:ea typeface="MS PGothic" panose="020B0600070205080204" pitchFamily="34" charset="-128"/>
              </a:rPr>
              <a:t>あう①</a:t>
            </a:r>
          </a:p>
          <a:p>
            <a:r>
              <a:rPr lang="ja-JP" altLang="en-US" dirty="0">
                <a:ea typeface="MS PGothic" panose="020B0600070205080204" pitchFamily="34" charset="-128"/>
              </a:rPr>
              <a:t>いう◎</a:t>
            </a:r>
          </a:p>
          <a:p>
            <a:r>
              <a:rPr lang="ja-JP" altLang="en-US" dirty="0">
                <a:ea typeface="MS PGothic" panose="020B0600070205080204" pitchFamily="34" charset="-128"/>
              </a:rPr>
              <a:t>いいあう③</a:t>
            </a:r>
          </a:p>
          <a:p>
            <a:endParaRPr lang="ja-JP" altLang="en-US" dirty="0">
              <a:ea typeface="MS PGothic" panose="020B0600070205080204" pitchFamily="34" charset="-128"/>
            </a:endParaRPr>
          </a:p>
          <a:p>
            <a:endParaRPr lang="ja-JP" altLang="en-US" dirty="0">
              <a:ea typeface="MS PGothic" panose="020B0600070205080204" pitchFamily="34" charset="-128"/>
            </a:endParaRPr>
          </a:p>
          <a:p>
            <a:endParaRPr lang="zh-CN" altLang="ja-JP" sz="1800" dirty="0"/>
          </a:p>
          <a:p>
            <a:pPr>
              <a:buNone/>
            </a:pPr>
            <a:r>
              <a:rPr lang="ja-JP" altLang="en-US" sz="1800" dirty="0">
                <a:ea typeface="MS PGothic" panose="020B0600070205080204" pitchFamily="34" charset="-128"/>
              </a:rPr>
              <a:t>　　　　　　　　　　　　　　　</a:t>
            </a:r>
            <a:endParaRPr lang="ja-JP" altLang="en-US" sz="1800" dirty="0"/>
          </a:p>
        </p:txBody>
      </p:sp>
      <p:sp>
        <p:nvSpPr>
          <p:cNvPr id="46085" name="TextBox 4"/>
          <p:cNvSpPr txBox="1"/>
          <p:nvPr/>
        </p:nvSpPr>
        <p:spPr>
          <a:xfrm>
            <a:off x="1873250" y="1009650"/>
            <a:ext cx="42148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000" b="1" dirty="0"/>
              <a:t>同学们操练起来</a:t>
            </a:r>
            <a:r>
              <a:rPr lang="en-US" altLang="zh-CN" sz="3000" b="1" dirty="0"/>
              <a:t>~~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" y="152400"/>
            <a:ext cx="1600835" cy="1665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79365" y="1820545"/>
            <a:ext cx="29610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蓝色</a:t>
            </a:r>
          </a:p>
          <a:p>
            <a:r>
              <a:rPr lang="zh-CN" altLang="en-US" sz="3600"/>
              <a:t>鱼</a:t>
            </a:r>
          </a:p>
          <a:p>
            <a:r>
              <a:rPr lang="zh-CN" altLang="en-US" sz="3600"/>
              <a:t>家</a:t>
            </a:r>
          </a:p>
          <a:p>
            <a:r>
              <a:rPr lang="zh-CN" altLang="en-US" sz="3600"/>
              <a:t>见面</a:t>
            </a:r>
          </a:p>
          <a:p>
            <a:r>
              <a:rPr lang="zh-CN" altLang="en-US" sz="3600"/>
              <a:t>说</a:t>
            </a:r>
          </a:p>
          <a:p>
            <a:r>
              <a:rPr lang="zh-CN" altLang="en-US" sz="3600"/>
              <a:t>相互说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占位符 40962"/>
          <p:cNvSpPr>
            <a:spLocks noGrp="1" noRot="1"/>
          </p:cNvSpPr>
          <p:nvPr>
            <p:ph idx="1"/>
          </p:nvPr>
        </p:nvSpPr>
        <p:spPr>
          <a:xfrm>
            <a:off x="384175" y="509588"/>
            <a:ext cx="8375650" cy="58372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书面作业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ja-JP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1.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熟记あ行</a:t>
            </a:r>
            <a:r>
              <a:rPr kumimoji="0" lang="ja-JP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平片假名，认真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抄写</a:t>
            </a:r>
            <a:r>
              <a:rPr kumimoji="0" lang="ja-JP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3</a:t>
            </a:r>
            <a:r>
              <a:rPr kumimoji="0" lang="ja-JP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次上传群相册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2.</a:t>
            </a:r>
            <a:r>
              <a:rPr kumimoji="0" lang="ja-JP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平片假互换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en-US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アオイ②     うお②     イエ②       あう①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en-US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いう◎    イイアウ③    おう </a:t>
            </a:r>
            <a:r>
              <a:rPr kumimoji="0" lang="ja-JP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◎</a:t>
            </a:r>
            <a:r>
              <a:rPr kumimoji="0" lang="ja-JP" altLang="ja-JP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    ウエ</a:t>
            </a:r>
            <a:r>
              <a:rPr kumimoji="0" lang="ja-JP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②　　</a:t>
            </a:r>
            <a:r>
              <a:rPr kumimoji="0" lang="ja-JP" altLang="en-US" sz="18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宋体" panose="02010600030101010101" pitchFamily="2" charset="-122"/>
              </a:rPr>
              <a:t>　　　　　　　　　　　　</a:t>
            </a:r>
          </a:p>
        </p:txBody>
      </p:sp>
      <p:pic>
        <p:nvPicPr>
          <p:cNvPr id="2" name="图片 1" descr=")%(2EKZYX7V@1_N(6B}]]L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80" y="396875"/>
            <a:ext cx="1216025" cy="9728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1" descr="2011051707541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-3175"/>
            <a:ext cx="9137650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文本框 4"/>
          <p:cNvSpPr txBox="1"/>
          <p:nvPr/>
        </p:nvSpPr>
        <p:spPr>
          <a:xfrm>
            <a:off x="609600" y="773113"/>
            <a:ext cx="7924800" cy="532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纠音作业（截图发给纠音老师哦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~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正确发出一下声调，仔细根据音频练习后，发语音条给纠音老师哦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~~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声调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あいうえお　  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0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あいうえお      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あいうえお      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あいうえお      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あいうえお      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あいうえお      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b.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あう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　 エア２　 　あおい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　いいあう３</a:t>
            </a:r>
            <a:r>
              <a:rPr lang="ja-JP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75" y="3209290"/>
            <a:ext cx="1517650" cy="21761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165" y="181610"/>
            <a:ext cx="8229600" cy="6026150"/>
          </a:xfrm>
        </p:spPr>
        <p:txBody>
          <a:bodyPr/>
          <a:lstStyle/>
          <a:p>
            <a:endParaRPr lang="en-US" altLang="zh-CN"/>
          </a:p>
          <a:p>
            <a:endParaRPr lang="en-US" altLang="zh-CN" b="1"/>
          </a:p>
          <a:p>
            <a:r>
              <a:rPr lang="en-US" altLang="zh-CN" b="1"/>
              <a:t>1.</a:t>
            </a:r>
            <a:r>
              <a:rPr lang="zh-CN" altLang="en-US" b="1"/>
              <a:t>书写作业：拍照清晰，角度端正，提交到对应日期文件夹的群相册（不要用铅笔）</a:t>
            </a:r>
          </a:p>
          <a:p>
            <a:r>
              <a:rPr lang="en-US" altLang="zh-CN" b="1"/>
              <a:t>2.</a:t>
            </a:r>
            <a:r>
              <a:rPr lang="zh-CN" altLang="en-US" b="1"/>
              <a:t>纠音作业：私发语音条给各自的纠音老师</a:t>
            </a:r>
          </a:p>
          <a:p>
            <a:r>
              <a:rPr lang="en-US" altLang="zh-CN" b="1"/>
              <a:t>3.</a:t>
            </a:r>
            <a:r>
              <a:rPr lang="zh-CN" altLang="en-US" b="1"/>
              <a:t>录播视频：可在群文件以及群公告中写的百度网盘下载</a:t>
            </a:r>
          </a:p>
          <a:p>
            <a:r>
              <a:rPr lang="en-US" altLang="zh-CN" b="1"/>
              <a:t>4.</a:t>
            </a:r>
            <a:r>
              <a:rPr lang="zh-CN" altLang="en-US" b="1"/>
              <a:t>群文件还能找到预习</a:t>
            </a:r>
            <a:r>
              <a:rPr lang="en-US" altLang="zh-CN" b="1"/>
              <a:t>PPT</a:t>
            </a:r>
            <a:r>
              <a:rPr lang="zh-CN" altLang="en-US" b="1"/>
              <a:t>和纠音文件的音频，没事多去看看哦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910" y="461645"/>
            <a:ext cx="1898650" cy="5934710"/>
          </a:xfrm>
        </p:spPr>
        <p:txBody>
          <a:bodyPr/>
          <a:lstStyle/>
          <a:p>
            <a:pPr marL="0" indent="0">
              <a:buNone/>
            </a:pPr>
            <a:r>
              <a:rPr lang="ja-JP" altLang="en-US" kern="12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あう①                                 </a:t>
            </a:r>
          </a:p>
          <a:p>
            <a:pPr marL="0" indent="0">
              <a:buNone/>
            </a:pPr>
            <a:r>
              <a:rPr lang="ja-JP" altLang="zh-CN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いえ②</a:t>
            </a:r>
          </a:p>
          <a:p>
            <a:pPr marL="0" indent="0">
              <a:buNone/>
            </a:pPr>
            <a:r>
              <a:rPr lang="ja-JP" altLang="zh-CN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あき①</a:t>
            </a:r>
          </a:p>
          <a:p>
            <a:pPr marL="0" indent="0">
              <a:buNone/>
            </a:pPr>
            <a:r>
              <a:rPr lang="ja-JP" altLang="zh-CN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かく②</a:t>
            </a:r>
          </a:p>
          <a:p>
            <a:pPr marL="0" indent="0">
              <a:buNone/>
            </a:pPr>
            <a:r>
              <a:rPr lang="ja-JP" altLang="zh-CN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すき②</a:t>
            </a:r>
          </a:p>
          <a:p>
            <a:pPr marL="0" indent="0">
              <a:buNone/>
            </a:pPr>
            <a:r>
              <a:rPr lang="ja-JP" altLang="zh-CN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くせ②</a:t>
            </a:r>
          </a:p>
          <a:p>
            <a:pPr marL="0" indent="0">
              <a:buNone/>
            </a:pPr>
            <a:r>
              <a:rPr lang="ja-JP" altLang="zh-CN">
                <a:latin typeface="MS Mincho" panose="02020609040205080304" pitchFamily="49" charset="-128"/>
                <a:ea typeface="MS Mincho" panose="02020609040205080304" pitchFamily="49" charset="-128"/>
              </a:rPr>
              <a:t>そと①</a:t>
            </a:r>
          </a:p>
          <a:p>
            <a:pPr marL="0" indent="0">
              <a:buNone/>
            </a:pPr>
            <a:r>
              <a:rPr lang="ja-JP" altLang="zh-CN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くつ②</a:t>
            </a:r>
          </a:p>
          <a:p>
            <a:pPr marL="0" indent="0">
              <a:buNone/>
            </a:pPr>
            <a:r>
              <a:rPr lang="ja-JP" altLang="zh-CN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なに</a:t>
            </a:r>
            <a:r>
              <a:rPr lang="zh-CN" altLang="ja-JP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</a:p>
          <a:p>
            <a:pPr marL="0" indent="0">
              <a:buNone/>
            </a:pPr>
            <a:r>
              <a:rPr lang="ja-JP" altLang="zh-CN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その</a:t>
            </a:r>
            <a:r>
              <a:rPr lang="zh-CN" altLang="ja-JP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79060" y="461645"/>
            <a:ext cx="239522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あおい</a:t>
            </a:r>
            <a:r>
              <a:rPr lang="zh-CN" altLang="ja-JP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</a:p>
          <a:p>
            <a:pPr>
              <a:lnSpc>
                <a:spcPct val="100000"/>
              </a:lnSpc>
            </a:pPr>
            <a:r>
              <a:rPr lang="ja-JP" altLang="en-US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きかい</a:t>
            </a:r>
            <a:r>
              <a:rPr lang="zh-CN" altLang="ja-JP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</a:p>
          <a:p>
            <a:pPr>
              <a:lnSpc>
                <a:spcPct val="100000"/>
              </a:lnSpc>
            </a:pPr>
            <a:r>
              <a:rPr lang="ja-JP" altLang="en-US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おかし</a:t>
            </a:r>
            <a:r>
              <a:rPr lang="zh-CN" altLang="ja-JP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</a:p>
          <a:p>
            <a:pPr>
              <a:lnSpc>
                <a:spcPct val="100000"/>
              </a:lnSpc>
            </a:pPr>
            <a:r>
              <a:rPr lang="ja-JP" altLang="en-US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いしき</a:t>
            </a:r>
            <a:r>
              <a:rPr lang="zh-CN" altLang="ja-JP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</a:p>
          <a:p>
            <a:pPr>
              <a:lnSpc>
                <a:spcPct val="100000"/>
              </a:lnSpc>
            </a:pPr>
            <a:r>
              <a:rPr lang="ja-JP" altLang="en-US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あつい</a:t>
            </a:r>
            <a:r>
              <a:rPr lang="zh-CN" altLang="ja-JP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</a:p>
          <a:p>
            <a:pPr>
              <a:lnSpc>
                <a:spcPct val="100000"/>
              </a:lnSpc>
            </a:pPr>
            <a:r>
              <a:rPr lang="ja-JP" altLang="en-US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こたえ</a:t>
            </a:r>
            <a:r>
              <a:rPr lang="zh-CN" altLang="ja-JP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</a:p>
          <a:p>
            <a:pPr>
              <a:lnSpc>
                <a:spcPct val="100000"/>
              </a:lnSpc>
            </a:pPr>
            <a:r>
              <a:rPr lang="ja-JP" altLang="en-US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せなか</a:t>
            </a:r>
            <a:r>
              <a:rPr lang="ja-JP" altLang="en-US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</a:p>
          <a:p>
            <a:pPr>
              <a:lnSpc>
                <a:spcPct val="100000"/>
              </a:lnSpc>
            </a:pPr>
            <a:r>
              <a:rPr lang="ja-JP" altLang="en-US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てぬき</a:t>
            </a:r>
            <a:r>
              <a:rPr lang="zh-CN" altLang="ja-JP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③</a:t>
            </a:r>
          </a:p>
          <a:p>
            <a:pPr>
              <a:lnSpc>
                <a:spcPct val="100000"/>
              </a:lnSpc>
            </a:pPr>
            <a:r>
              <a:rPr lang="ja-JP" altLang="en-US" sz="36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サイト</a:t>
            </a:r>
            <a:r>
              <a:rPr lang="ja-JP" altLang="en-US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</a:p>
          <a:p>
            <a:pPr>
              <a:lnSpc>
                <a:spcPct val="100000"/>
              </a:lnSpc>
            </a:pPr>
            <a:r>
              <a:rPr lang="ja-JP" altLang="en-US" sz="3600">
                <a:latin typeface="MS Mincho" panose="02020609040205080304" pitchFamily="49" charset="-128"/>
                <a:ea typeface="MS Mincho" panose="02020609040205080304" pitchFamily="49" charset="-128"/>
              </a:rPr>
              <a:t>アイス</a:t>
            </a:r>
            <a:r>
              <a:rPr lang="zh-CN" altLang="ja-JP" sz="360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</a:p>
          <a:p>
            <a:endParaRPr lang="ja-JP" altLang="en-US" sz="3200" b="1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400" y="591820"/>
            <a:ext cx="24860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はち</a:t>
            </a:r>
            <a:r>
              <a:rPr lang="zh-CN" altLang="zh-CN" sz="3600">
                <a:latin typeface="MS Mincho" panose="02020609040205080304" pitchFamily="49" charset="-128"/>
              </a:rPr>
              <a:t>②</a:t>
            </a: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へそ</a:t>
            </a:r>
            <a:r>
              <a:rPr lang="ja-JP" altLang="en-US" sz="3600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  <a:endParaRPr lang="ja-JP" altLang="zh-CN" sz="360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まち</a:t>
            </a:r>
            <a:r>
              <a:rPr lang="zh-CN" altLang="ja-JP" sz="3600">
                <a:latin typeface="MS Mincho" panose="02020609040205080304" pitchFamily="49" charset="-128"/>
              </a:rPr>
              <a:t>②</a:t>
            </a: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くも</a:t>
            </a:r>
            <a:r>
              <a:rPr lang="zh-CN" altLang="ja-JP" sz="3600">
                <a:latin typeface="MS Mincho" panose="02020609040205080304" pitchFamily="49" charset="-128"/>
              </a:rPr>
              <a:t>①</a:t>
            </a:r>
          </a:p>
          <a:p>
            <a:r>
              <a:rPr lang="ja-JP" altLang="zh-CN" sz="3600"/>
              <a:t>やま</a:t>
            </a:r>
            <a:r>
              <a:rPr lang="zh-CN" altLang="ja-JP" sz="3600"/>
              <a:t>②</a:t>
            </a:r>
          </a:p>
          <a:p>
            <a:r>
              <a:rPr lang="ja-JP" altLang="zh-CN" sz="3600"/>
              <a:t>ゆめ</a:t>
            </a:r>
            <a:r>
              <a:rPr lang="zh-CN" altLang="ja-JP" sz="3600"/>
              <a:t>②</a:t>
            </a:r>
          </a:p>
          <a:p>
            <a:r>
              <a:rPr lang="ja-JP" altLang="zh-CN" sz="3600"/>
              <a:t>いろ</a:t>
            </a:r>
            <a:r>
              <a:rPr lang="zh-CN" altLang="ja-JP" sz="3600"/>
              <a:t>②</a:t>
            </a:r>
          </a:p>
          <a:p>
            <a:r>
              <a:rPr lang="ja-JP" altLang="zh-CN" sz="3600"/>
              <a:t>かれ</a:t>
            </a:r>
            <a:r>
              <a:rPr lang="zh-CN" altLang="ja-JP" sz="3600"/>
              <a:t>①</a:t>
            </a:r>
          </a:p>
          <a:p>
            <a:r>
              <a:rPr lang="ja-JP" altLang="zh-CN" sz="3600"/>
              <a:t>にわ</a:t>
            </a:r>
            <a:r>
              <a:rPr lang="ja-JP" altLang="en-US" sz="3600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  <a:endParaRPr lang="ja-JP" altLang="zh-CN" sz="3600"/>
          </a:p>
          <a:p>
            <a:r>
              <a:rPr lang="ja-JP" altLang="zh-CN" sz="3600"/>
              <a:t>しわ</a:t>
            </a:r>
            <a:r>
              <a:rPr lang="ja-JP" altLang="en-US" sz="3600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  <a:endParaRPr lang="ja-JP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4695825" y="591820"/>
            <a:ext cx="34702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はかせ</a:t>
            </a:r>
            <a:r>
              <a:rPr lang="zh-CN" altLang="ja-JP" sz="3600">
                <a:latin typeface="MS Mincho" panose="02020609040205080304" pitchFamily="49" charset="-128"/>
              </a:rPr>
              <a:t>①</a:t>
            </a: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まとめ</a:t>
            </a:r>
            <a:r>
              <a:rPr lang="ja-JP" altLang="en-US" sz="3600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  <a:endParaRPr lang="ja-JP" altLang="zh-CN" sz="360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さしみ</a:t>
            </a:r>
            <a:r>
              <a:rPr lang="zh-CN" altLang="ja-JP" sz="3600">
                <a:latin typeface="MS Mincho" panose="02020609040205080304" pitchFamily="49" charset="-128"/>
              </a:rPr>
              <a:t>③</a:t>
            </a: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つよい</a:t>
            </a:r>
            <a:r>
              <a:rPr lang="zh-CN" altLang="ja-JP" sz="3600">
                <a:latin typeface="MS Mincho" panose="02020609040205080304" pitchFamily="49" charset="-128"/>
              </a:rPr>
              <a:t>②</a:t>
            </a: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あゆみ</a:t>
            </a:r>
            <a:r>
              <a:rPr lang="zh-CN" altLang="ja-JP" sz="3600">
                <a:latin typeface="MS Mincho" panose="02020609040205080304" pitchFamily="49" charset="-128"/>
              </a:rPr>
              <a:t>③</a:t>
            </a: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ふたり</a:t>
            </a:r>
            <a:r>
              <a:rPr lang="zh-CN" altLang="ja-JP" sz="3600">
                <a:latin typeface="MS Mincho" panose="02020609040205080304" pitchFamily="49" charset="-128"/>
              </a:rPr>
              <a:t>③</a:t>
            </a: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うしろ</a:t>
            </a:r>
            <a:r>
              <a:rPr lang="ja-JP" altLang="en-US" sz="3600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  <a:endParaRPr lang="ja-JP" altLang="zh-CN" sz="360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かいわ</a:t>
            </a:r>
            <a:r>
              <a:rPr lang="ja-JP" altLang="en-US" sz="3600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  <a:endParaRPr lang="ja-JP" altLang="zh-CN" sz="360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やくそく</a:t>
            </a:r>
            <a:r>
              <a:rPr lang="ja-JP" altLang="en-US" sz="3600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  <a:endParaRPr lang="ja-JP" altLang="zh-CN" sz="360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zh-CN" sz="3600">
                <a:latin typeface="MS Mincho" panose="02020609040205080304" pitchFamily="49" charset="-128"/>
                <a:ea typeface="MS Mincho" panose="02020609040205080304" pitchFamily="49" charset="-128"/>
              </a:rPr>
              <a:t>これから</a:t>
            </a:r>
            <a:r>
              <a:rPr lang="ja-JP" altLang="en-US" sz="3600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◎</a:t>
            </a:r>
            <a:endParaRPr lang="ja-JP" altLang="zh-CN" sz="36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90000"/>
              </a:schemeClr>
            </a:gs>
            <a:gs pos="50000">
              <a:schemeClr val="accent5">
                <a:lumMod val="90000"/>
              </a:schemeClr>
            </a:gs>
            <a:gs pos="88000">
              <a:schemeClr val="accent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 descr="2011051707541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-3175"/>
            <a:ext cx="9137650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5" name="TextBox 2"/>
          <p:cNvSpPr txBox="1"/>
          <p:nvPr/>
        </p:nvSpPr>
        <p:spPr>
          <a:xfrm>
            <a:off x="428625" y="1681163"/>
            <a:ext cx="8358188" cy="3170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000" dirty="0"/>
              <a:t>皆さん、お疲れ様でした。</a:t>
            </a:r>
            <a:endParaRPr lang="en-US" altLang="ja-JP" sz="40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ja-JP" sz="4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000" dirty="0"/>
              <a:t>今日の授業はここで終わりますよ。</a:t>
            </a:r>
            <a:endParaRPr lang="en-US" altLang="ja-JP" sz="40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ja-JP" sz="4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4000" dirty="0"/>
              <a:t>では、またね。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占位符 147459"/>
          <p:cNvSpPr>
            <a:spLocks noGrp="1"/>
          </p:cNvSpPr>
          <p:nvPr>
            <p:ph idx="1"/>
          </p:nvPr>
        </p:nvSpPr>
        <p:spPr>
          <a:xfrm>
            <a:off x="1295400" y="609600"/>
            <a:ext cx="7024688" cy="5489575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buNone/>
            </a:pPr>
            <a:r>
              <a:rPr lang="en-US" altLang="zh-CN" b="1" dirty="0"/>
              <a:t>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发音篇课程安排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第二课　か行、さ行、た行、な行、声调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第三课　は行、ま行、や行、ら行、わ行、声调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第四课　 浊音、半浊音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第五课   拨音、长音、促音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第六课   拗音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第七课   总复习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第八课 </a:t>
            </a:r>
            <a:r>
              <a:rPr lang="ja-JP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发音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endParaRPr lang="ja-JP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矩形: 圆角 1"/>
          <p:cNvSpPr/>
          <p:nvPr/>
        </p:nvSpPr>
        <p:spPr>
          <a:xfrm>
            <a:off x="1765300" y="1371600"/>
            <a:ext cx="4648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第一课　日语构成、あ行、声调</a:t>
            </a:r>
            <a:endParaRPr lang="zh-CN" altLang="en-US" sz="2400" dirty="0"/>
          </a:p>
        </p:txBody>
      </p:sp>
      <p:pic>
        <p:nvPicPr>
          <p:cNvPr id="2" name="图片 1" descr="[507R)N@LOHX_[T{_9UH[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10" y="5019675"/>
            <a:ext cx="76835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/>
          <p:nvPr/>
        </p:nvSpPr>
        <p:spPr>
          <a:xfrm>
            <a:off x="501650" y="3322638"/>
            <a:ext cx="80502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ja-JP" sz="24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TOYOTA</a:t>
            </a:r>
            <a:r>
              <a:rPr lang="ja-JP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は　 </a:t>
            </a:r>
            <a:r>
              <a:rPr lang="ja-JP" altLang="en-US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有名</a:t>
            </a:r>
            <a:r>
              <a:rPr lang="ja-JP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な自動車   </a:t>
            </a:r>
            <a:r>
              <a:rPr lang="ja-JP" altLang="en-US" sz="24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メーカー</a:t>
            </a:r>
            <a:r>
              <a:rPr lang="ja-JP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  </a:t>
            </a:r>
            <a:r>
              <a:rPr lang="ja-JP" altLang="en-US" sz="24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です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上箭头 5"/>
          <p:cNvSpPr/>
          <p:nvPr/>
        </p:nvSpPr>
        <p:spPr>
          <a:xfrm>
            <a:off x="1006475" y="3789363"/>
            <a:ext cx="374650" cy="841375"/>
          </a:xfrm>
          <a:prstGeom prst="upArrow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7626350" y="3773488"/>
            <a:ext cx="374650" cy="857250"/>
          </a:xfrm>
          <a:prstGeom prst="upArrow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5873750" y="3859213"/>
            <a:ext cx="374650" cy="741363"/>
          </a:xfrm>
          <a:prstGeom prst="upArrow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2747963" y="3843338"/>
            <a:ext cx="376238" cy="703263"/>
          </a:xfrm>
          <a:prstGeom prst="upArrow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950" y="4667250"/>
            <a:ext cx="1446213" cy="547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罗马字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4681538"/>
            <a:ext cx="1066800" cy="554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汉字</a:t>
            </a:r>
            <a:endParaRPr lang="zh-CN" alt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3" y="4668838"/>
            <a:ext cx="150018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假名</a:t>
            </a:r>
            <a:endParaRPr lang="zh-CN" altLang="en-US" sz="3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62813" y="4667250"/>
            <a:ext cx="1500187" cy="547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假名</a:t>
            </a:r>
          </a:p>
        </p:txBody>
      </p:sp>
      <p:pic>
        <p:nvPicPr>
          <p:cNvPr id="21515" name="Picture 2" descr="http://msp.c.yimg.jp/yjimage?q=Mg0qpsoXyLFTL18Evy.YsYaNV2BWiylEw_2kaOvb.njc5S6lpHK7K4aEmcZTQ7JWFcUt0NzXgAunk1NkZKkVMdHjP2jQeL6yRDkUsO3RTxqfv78pCT8sWxF9eHADisrE14AOBwptg8pd7wO2lvTw&amp;sig=13a2k181b&amp;x=249&amp;y=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231900"/>
            <a:ext cx="2411413" cy="195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6" name="文本框 2"/>
          <p:cNvSpPr txBox="1"/>
          <p:nvPr/>
        </p:nvSpPr>
        <p:spPr>
          <a:xfrm>
            <a:off x="463550" y="403225"/>
            <a:ext cx="40020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日本文字的构成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81125" y="5448935"/>
            <a:ext cx="8268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TOYOTA</a:t>
            </a:r>
            <a:r>
              <a:rPr lang="zh-CN" altLang="en-US" sz="3200"/>
              <a:t>是有名的汽车厂商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3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4"/>
          <p:cNvSpPr>
            <a:spLocks noGrp="1"/>
          </p:cNvSpPr>
          <p:nvPr>
            <p:ph type="title"/>
          </p:nvPr>
        </p:nvSpPr>
        <p:spPr>
          <a:xfrm>
            <a:off x="-74612" y="1371600"/>
            <a:ext cx="7886700" cy="9937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 </a:t>
            </a:r>
          </a:p>
        </p:txBody>
      </p:sp>
      <p:sp>
        <p:nvSpPr>
          <p:cNvPr id="22533" name="文本框 5"/>
          <p:cNvSpPr txBox="1"/>
          <p:nvPr/>
        </p:nvSpPr>
        <p:spPr>
          <a:xfrm>
            <a:off x="4286250" y="4041775"/>
            <a:ext cx="4064000" cy="2353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罗马字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个字母构成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输入法主要使用罗马音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标注假名发音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用于商标，人名，标题及国际范围内使用的词汇的时候会使用罗马音。</a:t>
            </a: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1251585"/>
            <a:ext cx="4771390" cy="2790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028065"/>
            <a:ext cx="3345815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4"/>
          <p:cNvSpPr>
            <a:spLocks noGrp="1"/>
          </p:cNvSpPr>
          <p:nvPr>
            <p:ph/>
          </p:nvPr>
        </p:nvSpPr>
        <p:spPr>
          <a:xfrm>
            <a:off x="342900" y="520700"/>
            <a:ext cx="7886700" cy="269875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ja-JP" sz="2700" b="1" dirty="0"/>
              <a:t>汉字的构成    </a:t>
            </a:r>
            <a:r>
              <a:rPr lang="ja-JP" altLang="zh-CN" sz="2700" b="1" dirty="0"/>
              <a:t>　</a:t>
            </a:r>
          </a:p>
          <a:p>
            <a:pPr marL="0" indent="0">
              <a:buNone/>
            </a:pPr>
            <a:endParaRPr lang="ja-JP" altLang="zh-CN" sz="2700" b="1" dirty="0"/>
          </a:p>
          <a:p>
            <a:pPr marL="0" indent="0">
              <a:buNone/>
            </a:pPr>
            <a:r>
              <a:rPr lang="ja-JP" altLang="zh-CN" sz="2700" b="1" dirty="0"/>
              <a:t>　</a:t>
            </a:r>
            <a:r>
              <a:rPr lang="zh-CN" altLang="zh-CN" sz="2700" b="1" dirty="0"/>
              <a:t>简体汉字              繁体汉字             日式汉字</a:t>
            </a:r>
          </a:p>
          <a:p>
            <a:pPr marL="0" indent="0">
              <a:buNone/>
            </a:pPr>
            <a:r>
              <a:rPr lang="zh-CN" altLang="ja-JP" sz="2700" b="1" dirty="0"/>
              <a:t>   </a:t>
            </a:r>
          </a:p>
        </p:txBody>
      </p:sp>
      <p:sp>
        <p:nvSpPr>
          <p:cNvPr id="26628" name="文本框 5"/>
          <p:cNvSpPr txBox="1"/>
          <p:nvPr/>
        </p:nvSpPr>
        <p:spPr>
          <a:xfrm>
            <a:off x="3467100" y="2954655"/>
            <a:ext cx="1775460" cy="1614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ja-JP" sz="3300" b="1" dirty="0"/>
              <a:t> kan ji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300" b="1" dirty="0"/>
              <a:t>かんじ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zh-CN" sz="3300" b="1" dirty="0"/>
              <a:t> 漢  字</a:t>
            </a:r>
          </a:p>
        </p:txBody>
      </p:sp>
      <p:sp>
        <p:nvSpPr>
          <p:cNvPr id="26629" name="文本框 6"/>
          <p:cNvSpPr txBox="1"/>
          <p:nvPr/>
        </p:nvSpPr>
        <p:spPr>
          <a:xfrm>
            <a:off x="763588" y="2978150"/>
            <a:ext cx="2035175" cy="1614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ja-JP" sz="3300" b="1" dirty="0"/>
              <a:t>sen   sei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300" b="1" dirty="0"/>
              <a:t>せんせい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300" b="1" dirty="0"/>
              <a:t> 先     生</a:t>
            </a:r>
          </a:p>
        </p:txBody>
      </p:sp>
      <p:sp>
        <p:nvSpPr>
          <p:cNvPr id="26630" name="文本框 7"/>
          <p:cNvSpPr txBox="1"/>
          <p:nvPr/>
        </p:nvSpPr>
        <p:spPr>
          <a:xfrm>
            <a:off x="5584825" y="3003550"/>
            <a:ext cx="275971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ja-JP" sz="3300" b="1" dirty="0"/>
              <a:t>  nagi    </a:t>
            </a:r>
            <a:r>
              <a:rPr lang="en-US" altLang="zh-CN" sz="3300" b="1" dirty="0"/>
              <a:t>don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300" b="1" dirty="0"/>
              <a:t>  なぎ    どん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300" b="1" dirty="0"/>
              <a:t>    凪　　丼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ja-JP" altLang="en-US" sz="3300" b="1" dirty="0"/>
          </a:p>
        </p:txBody>
      </p:sp>
      <p:sp>
        <p:nvSpPr>
          <p:cNvPr id="9" name="AutoShape 6"/>
          <p:cNvSpPr/>
          <p:nvPr/>
        </p:nvSpPr>
        <p:spPr>
          <a:xfrm flipH="1">
            <a:off x="1281113" y="2352675"/>
            <a:ext cx="171450" cy="40005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7961" dir="2699999" algn="ctr" rotWithShape="0">
              <a:schemeClr val="bg2"/>
            </a:outerShdw>
          </a:effectLst>
        </p:spPr>
        <p:txBody>
          <a:bodyPr vert="eaVert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3200" y="5194300"/>
            <a:ext cx="5108575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日文汉字由平假名标注发音</a:t>
            </a:r>
          </a:p>
        </p:txBody>
      </p:sp>
      <p:sp>
        <p:nvSpPr>
          <p:cNvPr id="2" name="AutoShape 6"/>
          <p:cNvSpPr/>
          <p:nvPr/>
        </p:nvSpPr>
        <p:spPr>
          <a:xfrm flipH="1">
            <a:off x="6675120" y="2329180"/>
            <a:ext cx="171450" cy="40005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7961" dir="2699999" algn="ctr" rotWithShape="0">
              <a:schemeClr val="bg2"/>
            </a:outerShdw>
          </a:effectLst>
        </p:spPr>
        <p:txBody>
          <a:bodyPr vert="eaVert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000" dirty="0"/>
          </a:p>
        </p:txBody>
      </p:sp>
      <p:sp>
        <p:nvSpPr>
          <p:cNvPr id="4" name="AutoShape 6"/>
          <p:cNvSpPr/>
          <p:nvPr/>
        </p:nvSpPr>
        <p:spPr>
          <a:xfrm flipH="1">
            <a:off x="3805238" y="2328863"/>
            <a:ext cx="171450" cy="40005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7961" dir="2699999" algn="ctr" rotWithShape="0">
              <a:schemeClr val="bg2"/>
            </a:outerShdw>
          </a:effectLst>
        </p:spPr>
        <p:txBody>
          <a:bodyPr vert="eaVert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000" dirty="0"/>
          </a:p>
        </p:txBody>
      </p:sp>
      <p:cxnSp>
        <p:nvCxnSpPr>
          <p:cNvPr id="3" name="直接连接符 2"/>
          <p:cNvCxnSpPr>
            <a:stCxn id="26630" idx="0"/>
            <a:endCxn id="26630" idx="2"/>
          </p:cNvCxnSpPr>
          <p:nvPr/>
        </p:nvCxnSpPr>
        <p:spPr>
          <a:xfrm>
            <a:off x="6964680" y="3003550"/>
            <a:ext cx="0" cy="2122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 descr="2011051707541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-4762"/>
            <a:ext cx="9153525" cy="6869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矩形 14340"/>
          <p:cNvSpPr>
            <a:spLocks noGrp="1"/>
          </p:cNvSpPr>
          <p:nvPr/>
        </p:nvSpPr>
        <p:spPr>
          <a:xfrm>
            <a:off x="3498850" y="230188"/>
            <a:ext cx="5494338" cy="862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905" lvl="0" indent="-1905" algn="ctr" eaLnBrk="1" hangingPunct="1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zh-CN" altLang="en-US" dirty="0">
                <a:solidFill>
                  <a:srgbClr val="2397A3"/>
                </a:solidFill>
                <a:ea typeface="微软雅黑" panose="020B0503020204020204" pitchFamily="34" charset="-122"/>
              </a:rPr>
              <a:t>一个平假名对应一个片假名</a:t>
            </a:r>
            <a:endParaRPr lang="en-US" altLang="zh-CN" dirty="0">
              <a:solidFill>
                <a:srgbClr val="2397A3"/>
              </a:solidFill>
              <a:ea typeface="微软雅黑" panose="020B0503020204020204" pitchFamily="34" charset="-122"/>
            </a:endParaRPr>
          </a:p>
          <a:p>
            <a:pPr marL="1905" lvl="0" indent="-1905" algn="ctr" eaLnBrk="1" hangingPunct="1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发音一样，写法不一样</a:t>
            </a:r>
            <a:r>
              <a:rPr lang="ja-JP" altLang="en-US" sz="2400" dirty="0">
                <a:solidFill>
                  <a:srgbClr val="2397A3"/>
                </a:solidFill>
                <a:ea typeface="微软雅黑" panose="020B0503020204020204" pitchFamily="34" charset="-122"/>
              </a:rPr>
              <a:t>　　</a:t>
            </a:r>
          </a:p>
          <a:p>
            <a:pPr marL="1905" lvl="0" indent="-1905" algn="just" eaLnBrk="1" hangingPunct="1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endParaRPr lang="zh-CN" altLang="en-US" sz="4000" dirty="0">
              <a:solidFill>
                <a:srgbClr val="2397A3"/>
              </a:solidFill>
              <a:ea typeface="微软雅黑" panose="020B0503020204020204" pitchFamily="34" charset="-122"/>
            </a:endParaRPr>
          </a:p>
        </p:txBody>
      </p:sp>
      <p:sp>
        <p:nvSpPr>
          <p:cNvPr id="23556" name="矩形 15"/>
          <p:cNvSpPr>
            <a:spLocks noGrp="1"/>
          </p:cNvSpPr>
          <p:nvPr/>
        </p:nvSpPr>
        <p:spPr>
          <a:xfrm>
            <a:off x="0" y="609600"/>
            <a:ext cx="1433513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905" lvl="0" indent="-1905" algn="just"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zh-CN" altLang="ja-JP" sz="4800" b="1" dirty="0">
                <a:ea typeface="幼圆" pitchFamily="49" charset="-122"/>
                <a:sym typeface="Arial" panose="020B0604020202020204" pitchFamily="34" charset="0"/>
              </a:rPr>
              <a:t>假名</a:t>
            </a:r>
          </a:p>
        </p:txBody>
      </p:sp>
      <p:sp>
        <p:nvSpPr>
          <p:cNvPr id="23557" name="文本框 16"/>
          <p:cNvSpPr txBox="1"/>
          <p:nvPr/>
        </p:nvSpPr>
        <p:spPr>
          <a:xfrm>
            <a:off x="1981200" y="2286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平假名</a:t>
            </a:r>
          </a:p>
        </p:txBody>
      </p:sp>
      <p:sp>
        <p:nvSpPr>
          <p:cNvPr id="23558" name="文本框 17"/>
          <p:cNvSpPr txBox="1"/>
          <p:nvPr/>
        </p:nvSpPr>
        <p:spPr>
          <a:xfrm>
            <a:off x="1981200" y="12192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片假名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1524000" y="457200"/>
            <a:ext cx="381000" cy="106680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2" name="图片 9221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5800" y="1905000"/>
            <a:ext cx="320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图片 9222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876800" y="1905000"/>
            <a:ext cx="3048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/>
          <p:nvPr/>
        </p:nvSpPr>
        <p:spPr>
          <a:xfrm>
            <a:off x="65088" y="297498"/>
            <a:ext cx="4876800" cy="40297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平假名</a:t>
            </a:r>
            <a:endParaRPr kumimoji="0" lang="zh-CN" altLang="en-US" sz="4400" b="1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1.</a:t>
            </a:r>
            <a:r>
              <a:rPr kumimoji="0" lang="zh-CN" altLang="en-US" sz="28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来源汉字的草书</a:t>
            </a:r>
            <a:endParaRPr kumimoji="0" lang="zh-CN" altLang="en-US" sz="2800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2.</a:t>
            </a:r>
            <a:r>
              <a:rPr kumimoji="0" lang="zh-CN" altLang="en-US" sz="28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构成单词</a:t>
            </a:r>
            <a:endParaRPr kumimoji="0" lang="zh-CN" altLang="en-US" sz="2800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3.</a:t>
            </a:r>
            <a:r>
              <a:rPr kumimoji="0" lang="zh-CN" altLang="en-US" sz="28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标注日文汉字发音</a:t>
            </a: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4.</a:t>
            </a:r>
            <a:r>
              <a:rPr kumimoji="0" lang="zh-CN" altLang="en-US" sz="28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作为组成句子的语法助词</a:t>
            </a: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800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80" name="TextBox 6"/>
          <p:cNvSpPr txBox="1"/>
          <p:nvPr/>
        </p:nvSpPr>
        <p:spPr>
          <a:xfrm>
            <a:off x="4495165" y="4644390"/>
            <a:ext cx="5603875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sakura</a:t>
            </a:r>
            <a:r>
              <a:rPr lang="en-U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ja-JP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 re i     </a:t>
            </a:r>
            <a:r>
              <a:rPr lang="en-U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さくら</a:t>
            </a:r>
            <a:r>
              <a:rPr lang="ja-JP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きれい　</a:t>
            </a:r>
            <a:endParaRPr lang="en-US" altLang="ja-JP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桜</a:t>
            </a:r>
            <a:r>
              <a:rPr lang="ja-JP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綺麗</a:t>
            </a:r>
            <a:endParaRPr lang="en-US" altLang="ja-JP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    </a:t>
            </a:r>
            <a:r>
              <a:rPr lang="ja-JP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</a:t>
            </a:r>
            <a:endParaRPr lang="en-US" altLang="ja-JP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-25400" y="3322320"/>
            <a:ext cx="8401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koko   soko    asoko</a:t>
            </a:r>
          </a:p>
          <a:p>
            <a:r>
              <a:rPr lang="ja-JP" altLang="zh-CN"/>
              <a:t>ここ　そこ　あそこ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5" y="46990"/>
            <a:ext cx="3573145" cy="3426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860" y="4718050"/>
            <a:ext cx="4549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这里    那里     那里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13630" y="3907790"/>
            <a:ext cx="4436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樱花         漂亮的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>
          <a:solidFill>
            <a:schemeClr val="tx1"/>
          </a:solidFill>
          <a:prstDash val="solid"/>
          <a:headEnd type="none" w="med" len="med"/>
          <a:tailEnd type="none" w="med" len="med"/>
        </a:ln>
      </a:spPr>
      <a:bodyPr/>
      <a:lstStyle>
        <a:defPPr marL="271780" lvl="0" indent="-271780" algn="ctr" defTabSz="514350">
          <a:lnSpc>
            <a:spcPct val="100000"/>
          </a:lnSpc>
          <a:spcBef>
            <a:spcPts val="900"/>
          </a:spcBef>
          <a:buClr>
            <a:schemeClr val="accent1"/>
          </a:buClr>
          <a:buSzPct val="90000"/>
          <a:buFont typeface="Wingdings" panose="05000000000000000000" pitchFamily="2" charset="2"/>
          <a:buNone/>
          <a:defRPr lang="en-US" altLang="en-US" sz="2400" b="1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全屏显示(4:3)</PresentationFormat>
  <Paragraphs>298</Paragraphs>
  <Slides>32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DFKai-SB</vt:lpstr>
      <vt:lpstr>MS Mincho</vt:lpstr>
      <vt:lpstr>MS PGothic</vt:lpstr>
      <vt:lpstr>黑体</vt:lpstr>
      <vt:lpstr>华文仿宋</vt:lpstr>
      <vt:lpstr>华文琥珀</vt:lpstr>
      <vt:lpstr>华文隶书</vt:lpstr>
      <vt:lpstr>楷体</vt:lpstr>
      <vt:lpstr>宋体</vt:lpstr>
      <vt:lpstr>微软雅黑</vt:lpstr>
      <vt:lpstr>幼圆</vt:lpstr>
      <vt:lpstr>Arial</vt:lpstr>
      <vt:lpstr>Arial Black</vt:lpstr>
      <vt:lpstr>Calibri</vt:lpstr>
      <vt:lpstr>Wingdings</vt:lpstr>
      <vt:lpstr>Wingdings 2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日本文字的构成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日语的声调</vt:lpstr>
      <vt:lpstr>PowerPoint 演示文稿</vt:lpstr>
      <vt:lpstr>PowerPoint 演示文稿</vt:lpstr>
      <vt:lpstr>日语声调的意义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小倩</dc:creator>
  <cp:lastModifiedBy>837704683@qq.com</cp:lastModifiedBy>
  <cp:revision>186</cp:revision>
  <dcterms:created xsi:type="dcterms:W3CDTF">2014-08-13T16:06:00Z</dcterms:created>
  <dcterms:modified xsi:type="dcterms:W3CDTF">2018-05-03T14:55:16Z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2052-10.1.0.7346</vt:lpwstr>
  </property>
</Properties>
</file>