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typ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3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E2476-30C4-4B9E-890E-1E5BA547A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US" dirty="0"/>
              <a:t>Intro to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402DE-83F5-4B28-847F-ABEE0B567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/>
              <a:t>Session - 1</a:t>
            </a:r>
          </a:p>
          <a:p>
            <a:r>
              <a:rPr lang="en-US"/>
              <a:t>BCHS Jagbots - Team 6518</a:t>
            </a:r>
          </a:p>
        </p:txBody>
      </p:sp>
    </p:spTree>
    <p:extLst>
      <p:ext uri="{BB962C8B-B14F-4D97-AF65-F5344CB8AC3E}">
        <p14:creationId xmlns:p14="http://schemas.microsoft.com/office/powerpoint/2010/main" val="1791155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1901-FAEA-487D-B019-1EEF031B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DF63-1966-4FE4-BDD5-D05998F22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a new value</a:t>
            </a:r>
          </a:p>
          <a:p>
            <a:r>
              <a:rPr lang="en-US" dirty="0"/>
              <a:t>Replaces the previous value</a:t>
            </a:r>
          </a:p>
          <a:p>
            <a:r>
              <a:rPr lang="en-US" dirty="0"/>
              <a:t>‘=‘ is used for assignment</a:t>
            </a:r>
          </a:p>
          <a:p>
            <a:pPr lvl="1"/>
            <a:r>
              <a:rPr lang="en-US" dirty="0"/>
              <a:t>Does that denote arithmetic equality?</a:t>
            </a:r>
          </a:p>
          <a:p>
            <a:pPr lvl="1"/>
            <a:r>
              <a:rPr lang="en-US" dirty="0"/>
              <a:t>How about algebraic?</a:t>
            </a:r>
          </a:p>
          <a:p>
            <a:r>
              <a:rPr lang="en-US" dirty="0"/>
              <a:t>double total = 0;</a:t>
            </a:r>
          </a:p>
          <a:p>
            <a:r>
              <a:rPr lang="en-US" dirty="0"/>
              <a:t>total = bottles * 2 ;</a:t>
            </a:r>
          </a:p>
          <a:p>
            <a:r>
              <a:rPr lang="en-US" dirty="0"/>
              <a:t>total = total + cans * 12; </a:t>
            </a:r>
          </a:p>
        </p:txBody>
      </p:sp>
    </p:spTree>
    <p:extLst>
      <p:ext uri="{BB962C8B-B14F-4D97-AF65-F5344CB8AC3E}">
        <p14:creationId xmlns:p14="http://schemas.microsoft.com/office/powerpoint/2010/main" val="176692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F8EE-CDC7-4E99-A363-9BB62D55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&amp;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3428A-876F-4E99-9DC4-5B8DD2045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Constants make the code easier to read:</a:t>
            </a:r>
          </a:p>
          <a:p>
            <a:r>
              <a:rPr lang="en-US" dirty="0"/>
              <a:t>Prepend the keyword “</a:t>
            </a:r>
            <a:r>
              <a:rPr lang="en-US" dirty="0" err="1"/>
              <a:t>const</a:t>
            </a:r>
            <a:r>
              <a:rPr lang="en-US" dirty="0"/>
              <a:t>”</a:t>
            </a:r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BOTTLE_SIZE = 2;</a:t>
            </a:r>
          </a:p>
          <a:p>
            <a:r>
              <a:rPr lang="en-US" dirty="0"/>
              <a:t>total = bottles * BOTTLE_SIZE ;</a:t>
            </a:r>
          </a:p>
          <a:p>
            <a:r>
              <a:rPr lang="en-US" dirty="0"/>
              <a:t>Best practices: Use caps, define in separate header files</a:t>
            </a:r>
          </a:p>
          <a:p>
            <a:endParaRPr lang="en-US" dirty="0"/>
          </a:p>
          <a:p>
            <a:r>
              <a:rPr lang="en-US" dirty="0"/>
              <a:t>Use comments to explain your code</a:t>
            </a:r>
          </a:p>
          <a:p>
            <a:pPr lvl="1"/>
            <a:r>
              <a:rPr lang="en-US" dirty="0"/>
              <a:t>For other humans</a:t>
            </a:r>
          </a:p>
          <a:p>
            <a:pPr lvl="1"/>
            <a:r>
              <a:rPr lang="en-US" dirty="0"/>
              <a:t>For yourself</a:t>
            </a:r>
          </a:p>
          <a:p>
            <a:r>
              <a:rPr lang="en-US" dirty="0"/>
              <a:t>Comments can be:</a:t>
            </a:r>
          </a:p>
          <a:p>
            <a:pPr lvl="1"/>
            <a:r>
              <a:rPr lang="en-US" dirty="0"/>
              <a:t>Single line: //</a:t>
            </a:r>
          </a:p>
          <a:p>
            <a:pPr lvl="1"/>
            <a:r>
              <a:rPr lang="en-US" dirty="0"/>
              <a:t>Multi line or C Style /* … */</a:t>
            </a:r>
          </a:p>
          <a:p>
            <a:r>
              <a:rPr lang="en-US" dirty="0" err="1"/>
              <a:t>const</a:t>
            </a:r>
            <a:r>
              <a:rPr lang="en-US" dirty="0"/>
              <a:t> double CAN_SIZE = 0.355; // </a:t>
            </a:r>
            <a:r>
              <a:rPr lang="en-US" dirty="0" err="1"/>
              <a:t>Ltrs</a:t>
            </a:r>
            <a:r>
              <a:rPr lang="en-US" dirty="0"/>
              <a:t> in a 12 </a:t>
            </a:r>
            <a:r>
              <a:rPr lang="en-US" dirty="0" err="1"/>
              <a:t>oz</a:t>
            </a:r>
            <a:r>
              <a:rPr lang="en-US" dirty="0"/>
              <a:t> can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7; /* Lucky number! //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9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F616-A740-48CF-8434-754295EB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E50C1-1D62-4589-8D6C-9EE881145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for # of chips in a bag</a:t>
            </a:r>
          </a:p>
          <a:p>
            <a:r>
              <a:rPr lang="en-US" dirty="0"/>
              <a:t>Price per bag, and # of bags purchased</a:t>
            </a:r>
          </a:p>
          <a:p>
            <a:r>
              <a:rPr lang="en-US" dirty="0"/>
              <a:t>Total purchase price</a:t>
            </a:r>
          </a:p>
          <a:p>
            <a:r>
              <a:rPr lang="en-US" dirty="0"/>
              <a:t>Price per chip</a:t>
            </a:r>
          </a:p>
          <a:p>
            <a:r>
              <a:rPr lang="en-US" dirty="0"/>
              <a:t>Can total purchase price be a </a:t>
            </a:r>
            <a:r>
              <a:rPr lang="en-US" dirty="0" err="1"/>
              <a:t>const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505A-1C81-4890-8E2E-577071BE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Watchouts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5554-2A4E-4542-ABC7-113D3454B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Watchout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Define variables before use</a:t>
            </a:r>
          </a:p>
          <a:p>
            <a:pPr lvl="1"/>
            <a:r>
              <a:rPr lang="en-US" dirty="0"/>
              <a:t>Always initialize variables</a:t>
            </a:r>
          </a:p>
          <a:p>
            <a:pPr lvl="1"/>
            <a:r>
              <a:rPr lang="en-US" dirty="0"/>
              <a:t>Choose descriptive names</a:t>
            </a:r>
          </a:p>
          <a:p>
            <a:pPr lvl="1"/>
            <a:r>
              <a:rPr lang="en-US" dirty="0"/>
              <a:t>Do not use magic numbers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69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FF4C-7711-4B30-98C6-3E81DC4A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5975-A73A-4985-9FF9-33357108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http://en.cppreference.com/w/cpp/language/types</a:t>
            </a:r>
            <a:endParaRPr lang="en-US" dirty="0"/>
          </a:p>
          <a:p>
            <a:r>
              <a:rPr lang="en-US" dirty="0"/>
              <a:t>Precision:</a:t>
            </a:r>
          </a:p>
          <a:p>
            <a:r>
              <a:rPr lang="en-US" dirty="0"/>
              <a:t>What does this print: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one_billion</a:t>
            </a:r>
            <a:r>
              <a:rPr lang="en-US" dirty="0"/>
              <a:t> = 1000000000;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3 * </a:t>
            </a:r>
            <a:r>
              <a:rPr lang="en-US" dirty="0" err="1"/>
              <a:t>one_billion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28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6918-381A-4512-BA77-C5B05E53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E81B7-A8DE-456A-A7DF-343A8B982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+, -, *, /</a:t>
            </a:r>
          </a:p>
          <a:p>
            <a:r>
              <a:rPr lang="en-US" dirty="0"/>
              <a:t>()</a:t>
            </a:r>
          </a:p>
          <a:p>
            <a:r>
              <a:rPr lang="en-US" dirty="0"/>
              <a:t>Increments and decrements: ++c, </a:t>
            </a:r>
            <a:r>
              <a:rPr lang="en-US" dirty="0" err="1"/>
              <a:t>c++</a:t>
            </a:r>
            <a:r>
              <a:rPr lang="en-US" dirty="0"/>
              <a:t>, --c, c—</a:t>
            </a:r>
          </a:p>
          <a:p>
            <a:r>
              <a:rPr lang="en-US" dirty="0"/>
              <a:t>What is 9/4?</a:t>
            </a:r>
          </a:p>
          <a:p>
            <a:pPr lvl="1"/>
            <a:r>
              <a:rPr lang="en-US" dirty="0"/>
              <a:t>Depends on type</a:t>
            </a:r>
          </a:p>
          <a:p>
            <a:pPr lvl="2"/>
            <a:r>
              <a:rPr lang="en-US" dirty="0"/>
              <a:t>If both are integers – 2. Remainder is discarded</a:t>
            </a:r>
          </a:p>
          <a:p>
            <a:pPr lvl="1"/>
            <a:r>
              <a:rPr lang="en-US" dirty="0"/>
              <a:t>Modulus operator - % - gives you the remainder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69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FE18-09BA-432C-9367-8C15D863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4DE5F-7322-4404-92CE-294E05E53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d = 6.74</a:t>
            </a:r>
          </a:p>
          <a:p>
            <a:r>
              <a:rPr lang="en-US" dirty="0" err="1"/>
              <a:t>int</a:t>
            </a:r>
            <a:r>
              <a:rPr lang="en-US" dirty="0"/>
              <a:t> I = d;</a:t>
            </a:r>
          </a:p>
          <a:p>
            <a:r>
              <a:rPr lang="en-US" dirty="0"/>
              <a:t>Value of I?</a:t>
            </a:r>
          </a:p>
          <a:p>
            <a:r>
              <a:rPr lang="en-US" dirty="0"/>
              <a:t>How do you round off instead of discard the remainder?</a:t>
            </a:r>
          </a:p>
          <a:p>
            <a:pPr lvl="1"/>
            <a:r>
              <a:rPr lang="en-US" dirty="0"/>
              <a:t>Add 0.5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37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5D01-5FD9-4852-B936-C4E9B622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6C0E-045C-40D3-9242-4279DABF3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Square Root – sqrt(x)</a:t>
            </a:r>
          </a:p>
          <a:p>
            <a:r>
              <a:rPr lang="en-US" dirty="0"/>
              <a:t>Power – pow(x, n)</a:t>
            </a:r>
          </a:p>
          <a:p>
            <a:r>
              <a:rPr lang="en-US" dirty="0"/>
              <a:t>Write the following expressions in valid C++</a:t>
            </a:r>
          </a:p>
          <a:p>
            <a:endParaRPr lang="en-US" dirty="0"/>
          </a:p>
        </p:txBody>
      </p:sp>
      <p:pic>
        <p:nvPicPr>
          <p:cNvPr id="2050" name="Picture 2" descr="((a + b)/2)^n">
            <a:extLst>
              <a:ext uri="{FF2B5EF4-FFF2-40B4-BE49-F238E27FC236}">
                <a16:creationId xmlns:a16="http://schemas.microsoft.com/office/drawing/2014/main" id="{C5693D50-FDF8-4A99-A9A2-8B3043FD4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38" y="3408552"/>
            <a:ext cx="52387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(a b)/c">
            <a:extLst>
              <a:ext uri="{FF2B5EF4-FFF2-40B4-BE49-F238E27FC236}">
                <a16:creationId xmlns:a16="http://schemas.microsoft.com/office/drawing/2014/main" id="{5FF93E70-D681-4A1F-AEC4-5A9B33646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75" y="3981641"/>
            <a:ext cx="2286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qrt(a^n + b^n)">
            <a:extLst>
              <a:ext uri="{FF2B5EF4-FFF2-40B4-BE49-F238E27FC236}">
                <a16:creationId xmlns:a16="http://schemas.microsoft.com/office/drawing/2014/main" id="{0C9A5421-61F5-4227-9541-307B1E8F9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557" y="3462207"/>
            <a:ext cx="61912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x = (-b ± sqrt(b^2 - 4 a c))/(2 a) (a!=0)">
            <a:extLst>
              <a:ext uri="{FF2B5EF4-FFF2-40B4-BE49-F238E27FC236}">
                <a16:creationId xmlns:a16="http://schemas.microsoft.com/office/drawing/2014/main" id="{D448B149-F7BE-4496-831B-422C08F4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87" y="3934016"/>
            <a:ext cx="19050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8">
            <a:extLst>
              <a:ext uri="{FF2B5EF4-FFF2-40B4-BE49-F238E27FC236}">
                <a16:creationId xmlns:a16="http://schemas.microsoft.com/office/drawing/2014/main" id="{14AF885E-E9AD-4FC3-88EC-237358DB4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FF7E00"/>
                </a:solidFill>
                <a:effectLst/>
                <a:latin typeface="WebRoboto"/>
              </a:rPr>
              <a:t>Open code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Web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WebRoboto"/>
              </a:rPr>
            </a:b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0" name="Picture 12" descr="a x^2 + b x + c = 0">
            <a:extLst>
              <a:ext uri="{FF2B5EF4-FFF2-40B4-BE49-F238E27FC236}">
                <a16:creationId xmlns:a16="http://schemas.microsoft.com/office/drawing/2014/main" id="{29FAD74A-33BD-40C3-902E-2984C1710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" y="4724957"/>
            <a:ext cx="10572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909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CE8E-FA1D-4D35-9C7E-B8D429C1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7E39-B896-433C-A9F9-26B2334B5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of 1368 / 10, and 1368 % 10?</a:t>
            </a:r>
          </a:p>
          <a:p>
            <a:endParaRPr lang="en-US" dirty="0"/>
          </a:p>
          <a:p>
            <a:r>
              <a:rPr lang="en-US" dirty="0"/>
              <a:t>Given the interest rate and balance, write a program to calculate the interest earned in 3 years</a:t>
            </a:r>
          </a:p>
          <a:p>
            <a:r>
              <a:rPr lang="en-US" dirty="0"/>
              <a:t>Given the area, find the side of a square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77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AC41-BCE3-4E41-B3FB-D98EDBD1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794D-696C-4951-B0D4-901031CCB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division:</a:t>
            </a:r>
          </a:p>
          <a:p>
            <a:pPr lvl="1"/>
            <a:r>
              <a:rPr lang="en-US" dirty="0"/>
              <a:t>double </a:t>
            </a:r>
            <a:r>
              <a:rPr lang="en-US" dirty="0" err="1"/>
              <a:t>avg</a:t>
            </a:r>
            <a:r>
              <a:rPr lang="en-US" dirty="0"/>
              <a:t> = (10 + 11 + 12 + 13)/4</a:t>
            </a:r>
          </a:p>
          <a:p>
            <a:r>
              <a:rPr lang="en-US" dirty="0"/>
              <a:t>Unbalanced parentheses</a:t>
            </a:r>
          </a:p>
          <a:p>
            <a:r>
              <a:rPr lang="en-US" dirty="0"/>
              <a:t>Forgetting </a:t>
            </a:r>
            <a:r>
              <a:rPr lang="en-US" dirty="0" err="1"/>
              <a:t>math.h</a:t>
            </a:r>
            <a:r>
              <a:rPr lang="en-US" dirty="0"/>
              <a:t>, iostream, string and other header files</a:t>
            </a:r>
          </a:p>
          <a:p>
            <a:r>
              <a:rPr lang="en-US" dirty="0"/>
              <a:t>Roundoff errors</a:t>
            </a:r>
          </a:p>
          <a:p>
            <a:r>
              <a:rPr lang="en-US" dirty="0"/>
              <a:t>Use spaces to make code easier to 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BEE03-728E-4671-A50E-63A45478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066C-B3FB-43AF-9E6A-ECCDE4724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en-US" dirty="0"/>
              <a:t>Constants and variables</a:t>
            </a:r>
          </a:p>
          <a:p>
            <a:r>
              <a:rPr lang="en-US" dirty="0"/>
              <a:t>Integers &amp; Floating point Numbers: </a:t>
            </a:r>
          </a:p>
          <a:p>
            <a:pPr lvl="1"/>
            <a:r>
              <a:rPr lang="en-US" dirty="0"/>
              <a:t>Properties and challenges</a:t>
            </a:r>
          </a:p>
          <a:p>
            <a:r>
              <a:rPr lang="en-US" dirty="0"/>
              <a:t>Arithmetic expressions and assignments</a:t>
            </a:r>
          </a:p>
          <a:p>
            <a:r>
              <a:rPr lang="en-US" dirty="0"/>
              <a:t>REPLs (or at least REPs)</a:t>
            </a:r>
          </a:p>
          <a:p>
            <a:r>
              <a:rPr lang="en-US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793352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D78A-49C2-412B-83B0-479D0374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remaining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EAEA-A661-4A4E-B0A4-2561C1A6E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Casts</a:t>
            </a:r>
          </a:p>
          <a:p>
            <a:r>
              <a:rPr lang="en-US" dirty="0"/>
              <a:t>Assignment and Arithmetic</a:t>
            </a:r>
          </a:p>
          <a:p>
            <a:r>
              <a:rPr lang="en-US"/>
              <a:t>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3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4842-1D6E-4AF3-8B64-78C30BF4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856E-55A1-4425-894C-369051160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</a:t>
            </a:r>
          </a:p>
          <a:p>
            <a:pPr lvl="1"/>
            <a:r>
              <a:rPr lang="en-US" dirty="0"/>
              <a:t>Which has more soda: (Assume: 12 </a:t>
            </a:r>
            <a:r>
              <a:rPr lang="en-US" dirty="0" err="1"/>
              <a:t>fl</a:t>
            </a:r>
            <a:r>
              <a:rPr lang="en-US" dirty="0"/>
              <a:t> = 0.355 </a:t>
            </a:r>
            <a:r>
              <a:rPr lang="en-US" dirty="0" err="1"/>
              <a:t>Ltr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 six pack of 12 </a:t>
            </a:r>
            <a:r>
              <a:rPr lang="en-US" dirty="0" err="1"/>
              <a:t>oz</a:t>
            </a:r>
            <a:r>
              <a:rPr lang="en-US" dirty="0"/>
              <a:t> cans</a:t>
            </a:r>
          </a:p>
          <a:p>
            <a:pPr lvl="2"/>
            <a:r>
              <a:rPr lang="en-US" dirty="0"/>
              <a:t>2 </a:t>
            </a:r>
            <a:r>
              <a:rPr lang="en-US" dirty="0" err="1"/>
              <a:t>Ltr</a:t>
            </a:r>
            <a:r>
              <a:rPr lang="en-US" dirty="0"/>
              <a:t> bottle </a:t>
            </a:r>
          </a:p>
        </p:txBody>
      </p:sp>
    </p:spTree>
    <p:extLst>
      <p:ext uri="{BB962C8B-B14F-4D97-AF65-F5344CB8AC3E}">
        <p14:creationId xmlns:p14="http://schemas.microsoft.com/office/powerpoint/2010/main" val="192739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0435-1FA0-4929-B15A-5CE93271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D0FE2-5C37-421D-8FCC-574B336EA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Storage location</a:t>
            </a:r>
          </a:p>
          <a:p>
            <a:pPr lvl="1"/>
            <a:r>
              <a:rPr lang="en-US" dirty="0"/>
              <a:t>In computer memory</a:t>
            </a:r>
          </a:p>
          <a:p>
            <a:pPr lvl="2"/>
            <a:r>
              <a:rPr lang="en-US" dirty="0"/>
              <a:t>Where? Disk? Or in RAM? Also – what does RAM stand for?</a:t>
            </a:r>
          </a:p>
          <a:p>
            <a:pPr lvl="1"/>
            <a:r>
              <a:rPr lang="en-US" dirty="0"/>
              <a:t>Has a name</a:t>
            </a:r>
          </a:p>
          <a:p>
            <a:pPr lvl="1"/>
            <a:r>
              <a:rPr lang="en-US" dirty="0"/>
              <a:t>Name must follow some rules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rgbClr val="FF0000"/>
                </a:solidFill>
              </a:rPr>
              <a:t>initialized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Bad things happen when you don’t. </a:t>
            </a:r>
          </a:p>
          <a:p>
            <a:pPr lvl="1"/>
            <a:r>
              <a:rPr lang="en-US" dirty="0"/>
              <a:t>Is </a:t>
            </a:r>
            <a:r>
              <a:rPr lang="en-US" b="1" dirty="0"/>
              <a:t>strongly</a:t>
            </a:r>
            <a:r>
              <a:rPr lang="en-US" dirty="0"/>
              <a:t> typed</a:t>
            </a:r>
          </a:p>
          <a:p>
            <a:pPr lvl="2"/>
            <a:endParaRPr lang="en-US" dirty="0"/>
          </a:p>
        </p:txBody>
      </p:sp>
      <p:pic>
        <p:nvPicPr>
          <p:cNvPr id="1026" name="Picture 2" descr="Image result for hammer keyboard">
            <a:extLst>
              <a:ext uri="{FF2B5EF4-FFF2-40B4-BE49-F238E27FC236}">
                <a16:creationId xmlns:a16="http://schemas.microsoft.com/office/drawing/2014/main" id="{D8C1CF24-D117-4D9A-8E3B-5CC571173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762" y="4702315"/>
            <a:ext cx="2488122" cy="165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3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2DB9-018A-4047-B048-76D6A927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C5578-3D26-4B41-A328-9DE1C7B8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number_of_cans</a:t>
            </a:r>
            <a:r>
              <a:rPr lang="en-US" dirty="0"/>
              <a:t> = 6;</a:t>
            </a:r>
          </a:p>
        </p:txBody>
      </p:sp>
    </p:spTree>
    <p:extLst>
      <p:ext uri="{BB962C8B-B14F-4D97-AF65-F5344CB8AC3E}">
        <p14:creationId xmlns:p14="http://schemas.microsoft.com/office/powerpoint/2010/main" val="187934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044B-7249-4582-8E08-C2B1046E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9058-AFEE-42A4-A63F-86C3AA492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– or – Invalid?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no_cans</a:t>
            </a:r>
            <a:r>
              <a:rPr lang="en-US" dirty="0"/>
              <a:t> = 6;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total = </a:t>
            </a:r>
            <a:r>
              <a:rPr lang="en-US" dirty="0" err="1"/>
              <a:t>no_cans</a:t>
            </a:r>
            <a:r>
              <a:rPr lang="en-US" dirty="0"/>
              <a:t> + bottles;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hammers = “10’;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bubbles;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bubbles = 100, balloons = 50;</a:t>
            </a:r>
          </a:p>
          <a:p>
            <a:pPr lvl="1"/>
            <a:r>
              <a:rPr lang="en-US" dirty="0" err="1"/>
              <a:t>fidget_spinners</a:t>
            </a:r>
            <a:r>
              <a:rPr lang="en-US" dirty="0"/>
              <a:t> = 3.97;</a:t>
            </a:r>
          </a:p>
        </p:txBody>
      </p:sp>
    </p:spTree>
    <p:extLst>
      <p:ext uri="{BB962C8B-B14F-4D97-AF65-F5344CB8AC3E}">
        <p14:creationId xmlns:p14="http://schemas.microsoft.com/office/powerpoint/2010/main" val="219662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215D-A950-4F6A-A002-F4B89946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A7CDC-2DD9-417F-824B-B6038AE9C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these valid number literals:</a:t>
            </a:r>
          </a:p>
          <a:p>
            <a:pPr lvl="1"/>
            <a:r>
              <a:rPr lang="en-US" dirty="0"/>
              <a:t>8</a:t>
            </a:r>
          </a:p>
          <a:p>
            <a:pPr lvl="1"/>
            <a:r>
              <a:rPr lang="en-US" dirty="0"/>
              <a:t>-145</a:t>
            </a:r>
          </a:p>
          <a:p>
            <a:pPr lvl="1"/>
            <a:r>
              <a:rPr lang="en-US" dirty="0"/>
              <a:t>0</a:t>
            </a:r>
          </a:p>
          <a:p>
            <a:pPr lvl="1"/>
            <a:r>
              <a:rPr lang="en-US" dirty="0"/>
              <a:t>3.5</a:t>
            </a:r>
          </a:p>
          <a:p>
            <a:pPr lvl="1"/>
            <a:r>
              <a:rPr lang="en-US" dirty="0"/>
              <a:t>1.0</a:t>
            </a:r>
          </a:p>
          <a:p>
            <a:pPr lvl="1"/>
            <a:r>
              <a:rPr lang="en-US" dirty="0"/>
              <a:t>2.75E8</a:t>
            </a:r>
          </a:p>
          <a:p>
            <a:pPr lvl="1"/>
            <a:r>
              <a:rPr lang="en-US" dirty="0"/>
              <a:t>250E-3</a:t>
            </a:r>
          </a:p>
          <a:p>
            <a:pPr lvl="1"/>
            <a:r>
              <a:rPr lang="en-US" dirty="0"/>
              <a:t>2,345</a:t>
            </a:r>
          </a:p>
          <a:p>
            <a:pPr lvl="1"/>
            <a:r>
              <a:rPr lang="en-US" dirty="0"/>
              <a:t>3¾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7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5469-512B-485D-8618-14C387F7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name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4E7B5-1BD5-46C5-AD69-5F9C3E19E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w/ a letter or ‘_’</a:t>
            </a:r>
          </a:p>
          <a:p>
            <a:pPr lvl="1"/>
            <a:r>
              <a:rPr lang="en-US" dirty="0"/>
              <a:t>Allowed to contain letters, numbers and _</a:t>
            </a:r>
          </a:p>
          <a:p>
            <a:pPr lvl="1"/>
            <a:r>
              <a:rPr lang="en-US" dirty="0"/>
              <a:t>No symbols (@, !, ^, *, </a:t>
            </a:r>
            <a:r>
              <a:rPr lang="en-US" dirty="0" err="1"/>
              <a:t>etc</a:t>
            </a:r>
            <a:r>
              <a:rPr lang="en-US" dirty="0"/>
              <a:t>) or spaces</a:t>
            </a:r>
          </a:p>
          <a:p>
            <a:pPr lvl="2"/>
            <a:r>
              <a:rPr lang="en-US" dirty="0"/>
              <a:t>Replace space w/ ‘_’  like so:  </a:t>
            </a:r>
            <a:r>
              <a:rPr lang="en-US" dirty="0" err="1"/>
              <a:t>mac_and_cheese</a:t>
            </a:r>
            <a:endParaRPr lang="en-US" dirty="0"/>
          </a:p>
          <a:p>
            <a:pPr lvl="1"/>
            <a:r>
              <a:rPr lang="en-US" dirty="0"/>
              <a:t>Case sensitive: mac and </a:t>
            </a:r>
            <a:r>
              <a:rPr lang="en-US" dirty="0" err="1"/>
              <a:t>MaC</a:t>
            </a:r>
            <a:r>
              <a:rPr lang="en-US" dirty="0"/>
              <a:t> are different!</a:t>
            </a:r>
          </a:p>
          <a:p>
            <a:pPr lvl="1"/>
            <a:r>
              <a:rPr lang="en-US" dirty="0"/>
              <a:t>Keywords not allowed</a:t>
            </a:r>
          </a:p>
          <a:p>
            <a:pPr lvl="1"/>
            <a:r>
              <a:rPr lang="en-US" dirty="0"/>
              <a:t>Same name for different variables not allowed – with one exception</a:t>
            </a:r>
          </a:p>
          <a:p>
            <a:pPr lvl="2"/>
            <a:r>
              <a:rPr lang="en-US" dirty="0"/>
              <a:t>Guess the exception</a:t>
            </a:r>
          </a:p>
        </p:txBody>
      </p:sp>
    </p:spTree>
    <p:extLst>
      <p:ext uri="{BB962C8B-B14F-4D97-AF65-F5344CB8AC3E}">
        <p14:creationId xmlns:p14="http://schemas.microsoft.com/office/powerpoint/2010/main" val="9890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B8A9-D3D6-47D0-A37D-DD696075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B4A92-7F1F-4912-A8E4-A75DDDE3E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or invalid names?</a:t>
            </a:r>
          </a:p>
          <a:p>
            <a:pPr lvl="1"/>
            <a:r>
              <a:rPr lang="en-US" dirty="0"/>
              <a:t>Mickey</a:t>
            </a:r>
          </a:p>
          <a:p>
            <a:pPr lvl="1"/>
            <a:r>
              <a:rPr lang="en-US" dirty="0"/>
              <a:t>&amp;</a:t>
            </a:r>
            <a:r>
              <a:rPr lang="en-US" dirty="0" err="1"/>
              <a:t>pluto</a:t>
            </a:r>
            <a:endParaRPr lang="en-US" dirty="0"/>
          </a:p>
          <a:p>
            <a:pPr lvl="1"/>
            <a:r>
              <a:rPr lang="en-US" dirty="0"/>
              <a:t>X</a:t>
            </a:r>
          </a:p>
          <a:p>
            <a:pPr lvl="1"/>
            <a:r>
              <a:rPr lang="en-US" dirty="0"/>
              <a:t>Daisy and Donald</a:t>
            </a:r>
          </a:p>
          <a:p>
            <a:pPr lvl="1"/>
            <a:r>
              <a:rPr lang="en-US" dirty="0"/>
              <a:t>3l33t</a:t>
            </a:r>
          </a:p>
          <a:p>
            <a:pPr lvl="1"/>
            <a:r>
              <a:rPr lang="en-US" dirty="0" err="1"/>
              <a:t>can_you_see_me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Miles/</a:t>
            </a:r>
            <a:r>
              <a:rPr lang="en-US" dirty="0" err="1"/>
              <a:t>hr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601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1360</TotalTime>
  <Words>701</Words>
  <Application>Microsoft Office PowerPoint</Application>
  <PresentationFormat>Widescreen</PresentationFormat>
  <Paragraphs>148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Trebuchet MS</vt:lpstr>
      <vt:lpstr>WebRoboto</vt:lpstr>
      <vt:lpstr>Wingdings</vt:lpstr>
      <vt:lpstr>Wingdings 3</vt:lpstr>
      <vt:lpstr>Facet</vt:lpstr>
      <vt:lpstr>Intro to C++</vt:lpstr>
      <vt:lpstr>Topics</vt:lpstr>
      <vt:lpstr>Variables</vt:lpstr>
      <vt:lpstr>Variables</vt:lpstr>
      <vt:lpstr>Variables</vt:lpstr>
      <vt:lpstr>Variables</vt:lpstr>
      <vt:lpstr>Literals</vt:lpstr>
      <vt:lpstr>How to name a variable</vt:lpstr>
      <vt:lpstr>Variables</vt:lpstr>
      <vt:lpstr>Assignment</vt:lpstr>
      <vt:lpstr>Constants &amp; Comments</vt:lpstr>
      <vt:lpstr>Problems:</vt:lpstr>
      <vt:lpstr>Watchouts</vt:lpstr>
      <vt:lpstr>Basic Data Types</vt:lpstr>
      <vt:lpstr>Operators</vt:lpstr>
      <vt:lpstr>Conversions:</vt:lpstr>
      <vt:lpstr>Math</vt:lpstr>
      <vt:lpstr>Problems</vt:lpstr>
      <vt:lpstr>Common Errors</vt:lpstr>
      <vt:lpstr>Still remaining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C++</dc:title>
  <dc:creator>Subhajit Bhattacherjee</dc:creator>
  <cp:lastModifiedBy>Subhajit Bhattacherjee</cp:lastModifiedBy>
  <cp:revision>38</cp:revision>
  <dcterms:created xsi:type="dcterms:W3CDTF">2017-08-29T03:13:38Z</dcterms:created>
  <dcterms:modified xsi:type="dcterms:W3CDTF">2017-09-05T04:09:45Z</dcterms:modified>
</cp:coreProperties>
</file>