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yp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DR7dUoVh_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2476-30C4-4B9E-890E-1E5BA547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Intro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402DE-83F5-4B28-847F-ABEE0B56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Session - 2</a:t>
            </a:r>
          </a:p>
          <a:p>
            <a:r>
              <a:rPr lang="en-US"/>
              <a:t>BCHS </a:t>
            </a:r>
            <a:r>
              <a:rPr lang="en-US" err="1"/>
              <a:t>Jagbots</a:t>
            </a:r>
            <a:r>
              <a:rPr lang="en-US"/>
              <a:t> - Team 6518</a:t>
            </a:r>
          </a:p>
        </p:txBody>
      </p:sp>
    </p:spTree>
    <p:extLst>
      <p:ext uri="{BB962C8B-B14F-4D97-AF65-F5344CB8AC3E}">
        <p14:creationId xmlns:p14="http://schemas.microsoft.com/office/powerpoint/2010/main" val="17911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1901-FAEA-487D-B019-1EEF031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DF63-1966-4FE4-BDD5-D05998F2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Stores a new value</a:t>
            </a:r>
          </a:p>
          <a:p>
            <a:r>
              <a:rPr lang="en-US"/>
              <a:t>Replaces the previous value</a:t>
            </a:r>
          </a:p>
          <a:p>
            <a:r>
              <a:rPr lang="en-US"/>
              <a:t>‘=‘ is used for assignment</a:t>
            </a:r>
          </a:p>
          <a:p>
            <a:pPr lvl="1"/>
            <a:r>
              <a:rPr lang="en-US"/>
              <a:t>Does that denote arithmetic equality?</a:t>
            </a:r>
          </a:p>
          <a:p>
            <a:pPr lvl="1"/>
            <a:r>
              <a:rPr lang="en-US"/>
              <a:t>How about algebraic?</a:t>
            </a:r>
          </a:p>
          <a:p>
            <a:r>
              <a:rPr lang="en-US"/>
              <a:t>double total = 0;</a:t>
            </a:r>
          </a:p>
          <a:p>
            <a:r>
              <a:rPr lang="en-US"/>
              <a:t>total = bottles * 2 ;</a:t>
            </a:r>
          </a:p>
          <a:p>
            <a:r>
              <a:rPr lang="en-US"/>
              <a:t>total = total + cans * 12; </a:t>
            </a:r>
          </a:p>
        </p:txBody>
      </p:sp>
    </p:spTree>
    <p:extLst>
      <p:ext uri="{BB962C8B-B14F-4D97-AF65-F5344CB8AC3E}">
        <p14:creationId xmlns:p14="http://schemas.microsoft.com/office/powerpoint/2010/main" val="17669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F8EE-CDC7-4E99-A363-9BB62D5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 &amp;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428A-876F-4E99-9DC4-5B8DD204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Constants make the code easier to read:</a:t>
            </a:r>
          </a:p>
          <a:p>
            <a:r>
              <a:rPr lang="en-US"/>
              <a:t>Prepend the keyword “</a:t>
            </a:r>
            <a:r>
              <a:rPr lang="en-US" err="1"/>
              <a:t>const</a:t>
            </a:r>
            <a:r>
              <a:rPr lang="en-US"/>
              <a:t>”</a:t>
            </a:r>
          </a:p>
          <a:p>
            <a:r>
              <a:rPr lang="en-US" err="1"/>
              <a:t>const</a:t>
            </a:r>
            <a:r>
              <a:rPr lang="en-US"/>
              <a:t> </a:t>
            </a:r>
            <a:r>
              <a:rPr lang="en-US" err="1"/>
              <a:t>int</a:t>
            </a:r>
            <a:r>
              <a:rPr lang="en-US"/>
              <a:t> BOTTLE_SIZE = 2;</a:t>
            </a:r>
          </a:p>
          <a:p>
            <a:r>
              <a:rPr lang="en-US"/>
              <a:t>total = bottles * BOTTLE_SIZE ;</a:t>
            </a:r>
          </a:p>
          <a:p>
            <a:r>
              <a:rPr lang="en-US"/>
              <a:t>Best practices: Use caps, define in separate header files</a:t>
            </a:r>
          </a:p>
          <a:p>
            <a:endParaRPr lang="en-US"/>
          </a:p>
          <a:p>
            <a:r>
              <a:rPr lang="en-US"/>
              <a:t>Use comments to explain your code</a:t>
            </a:r>
          </a:p>
          <a:p>
            <a:pPr lvl="1"/>
            <a:r>
              <a:rPr lang="en-US"/>
              <a:t>For other humans</a:t>
            </a:r>
          </a:p>
          <a:p>
            <a:pPr lvl="1"/>
            <a:r>
              <a:rPr lang="en-US"/>
              <a:t>For yourself</a:t>
            </a:r>
          </a:p>
          <a:p>
            <a:r>
              <a:rPr lang="en-US"/>
              <a:t>Comments can be:</a:t>
            </a:r>
          </a:p>
          <a:p>
            <a:pPr lvl="1"/>
            <a:r>
              <a:rPr lang="en-US"/>
              <a:t>Single line: //</a:t>
            </a:r>
          </a:p>
          <a:p>
            <a:pPr lvl="1"/>
            <a:r>
              <a:rPr lang="en-US"/>
              <a:t>Multi line or C Style /* … */</a:t>
            </a:r>
          </a:p>
          <a:p>
            <a:r>
              <a:rPr lang="en-US" err="1"/>
              <a:t>const</a:t>
            </a:r>
            <a:r>
              <a:rPr lang="en-US"/>
              <a:t> double CAN_SIZE = 0.355; // </a:t>
            </a:r>
            <a:r>
              <a:rPr lang="en-US" err="1"/>
              <a:t>Ltrs</a:t>
            </a:r>
            <a:r>
              <a:rPr lang="en-US"/>
              <a:t> in a 12 </a:t>
            </a:r>
            <a:r>
              <a:rPr lang="en-US" err="1"/>
              <a:t>oz</a:t>
            </a:r>
            <a:r>
              <a:rPr lang="en-US"/>
              <a:t> can</a:t>
            </a:r>
          </a:p>
          <a:p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= 7; /* Lucky number! //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616-A740-48CF-8434-754295EB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50C1-1D62-4589-8D6C-9EE8811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 for # of chips in a bag</a:t>
            </a:r>
          </a:p>
          <a:p>
            <a:r>
              <a:rPr lang="en-US"/>
              <a:t>Price per bag, and # of bags purchased</a:t>
            </a:r>
          </a:p>
          <a:p>
            <a:r>
              <a:rPr lang="en-US"/>
              <a:t>Total purchase price</a:t>
            </a:r>
          </a:p>
          <a:p>
            <a:r>
              <a:rPr lang="en-US"/>
              <a:t>Price per chip</a:t>
            </a:r>
          </a:p>
          <a:p>
            <a:r>
              <a:rPr lang="en-US"/>
              <a:t>Can total purchase price be a </a:t>
            </a:r>
            <a:r>
              <a:rPr lang="en-US" err="1"/>
              <a:t>const</a:t>
            </a:r>
            <a:r>
              <a:rPr lang="en-US"/>
              <a:t>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505A-1C81-4890-8E2E-577071BE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Watchouts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5554-2A4E-4542-ABC7-113D3454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Watchout</a:t>
            </a:r>
            <a:r>
              <a:rPr lang="en-US"/>
              <a:t>:</a:t>
            </a:r>
          </a:p>
          <a:p>
            <a:pPr lvl="1"/>
            <a:r>
              <a:rPr lang="en-US"/>
              <a:t>Define variables before use</a:t>
            </a:r>
          </a:p>
          <a:p>
            <a:pPr lvl="1"/>
            <a:r>
              <a:rPr lang="en-US"/>
              <a:t>Always initialize variables</a:t>
            </a:r>
          </a:p>
          <a:p>
            <a:pPr lvl="1"/>
            <a:r>
              <a:rPr lang="en-US"/>
              <a:t>Choose descriptive names</a:t>
            </a:r>
          </a:p>
          <a:p>
            <a:pPr lvl="1"/>
            <a:r>
              <a:rPr lang="en-US"/>
              <a:t>Do not use magic numbers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FF4C-7711-4B30-98C6-3E81DC4A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5975-A73A-4985-9FF9-33357108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http://en.cppreference.com/w/cpp/language/types</a:t>
            </a:r>
            <a:endParaRPr lang="en-US"/>
          </a:p>
          <a:p>
            <a:r>
              <a:rPr lang="en-US"/>
              <a:t>Precision:</a:t>
            </a:r>
          </a:p>
          <a:p>
            <a:r>
              <a:rPr lang="en-US"/>
              <a:t>What does this print:</a:t>
            </a:r>
          </a:p>
          <a:p>
            <a:pPr lvl="1"/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one_billion</a:t>
            </a:r>
            <a:r>
              <a:rPr lang="en-US"/>
              <a:t> = 1000000000;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3 * </a:t>
            </a:r>
            <a:r>
              <a:rPr lang="en-US" err="1"/>
              <a:t>one_billion</a:t>
            </a:r>
            <a:r>
              <a:rPr lang="en-US"/>
              <a:t> &lt;&lt; </a:t>
            </a:r>
            <a:r>
              <a:rPr lang="en-US" err="1"/>
              <a:t>endl</a:t>
            </a:r>
            <a:r>
              <a:rPr lang="en-US"/>
              <a:t>;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2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918-381A-4512-BA77-C5B05E53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81B7-A8DE-456A-A7DF-343A8B98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+, -, *, /</a:t>
            </a:r>
          </a:p>
          <a:p>
            <a:r>
              <a:rPr lang="en-US"/>
              <a:t>()</a:t>
            </a:r>
          </a:p>
          <a:p>
            <a:r>
              <a:rPr lang="en-US"/>
              <a:t>Increments and decrements: ++c, </a:t>
            </a:r>
            <a:r>
              <a:rPr lang="en-US" err="1"/>
              <a:t>c++</a:t>
            </a:r>
            <a:r>
              <a:rPr lang="en-US"/>
              <a:t>, --c, c—</a:t>
            </a:r>
          </a:p>
          <a:p>
            <a:r>
              <a:rPr lang="en-US"/>
              <a:t>What is 9/4?</a:t>
            </a:r>
          </a:p>
          <a:p>
            <a:pPr lvl="1"/>
            <a:r>
              <a:rPr lang="en-US"/>
              <a:t>Depends on type</a:t>
            </a:r>
          </a:p>
          <a:p>
            <a:pPr lvl="2"/>
            <a:r>
              <a:rPr lang="en-US"/>
              <a:t>If both are integers – 2. Remainder is discarded</a:t>
            </a:r>
          </a:p>
          <a:p>
            <a:pPr lvl="1"/>
            <a:r>
              <a:rPr lang="en-US"/>
              <a:t>Modulus operator - % - gives you the remainder</a:t>
            </a:r>
          </a:p>
          <a:p>
            <a:pPr marL="0" indent="0">
              <a:buNone/>
            </a:pPr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FE18-09BA-432C-9367-8C15D86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E5F-7322-4404-92CE-294E05E5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double d = 6.74</a:t>
            </a:r>
          </a:p>
          <a:p>
            <a:r>
              <a:rPr lang="en-US" err="1"/>
              <a:t>int</a:t>
            </a:r>
            <a:r>
              <a:rPr lang="en-US"/>
              <a:t> I = d;</a:t>
            </a:r>
          </a:p>
          <a:p>
            <a:r>
              <a:rPr lang="en-US"/>
              <a:t>Value of I?</a:t>
            </a:r>
          </a:p>
          <a:p>
            <a:r>
              <a:rPr lang="en-US"/>
              <a:t>How do you round off instead of discard the remainder?</a:t>
            </a:r>
          </a:p>
          <a:p>
            <a:pPr lvl="1"/>
            <a:r>
              <a:rPr lang="en-US"/>
              <a:t>Add 0.5 </a:t>
            </a:r>
            <a:r>
              <a:rPr lang="en-US">
                <a:sym typeface="Wingdings" panose="05000000000000000000" pitchFamily="2" charset="2"/>
              </a:rPr>
              <a:t>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5D01-5FD9-4852-B936-C4E9B622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6C0E-045C-40D3-9242-4279DABF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/>
              <a:t>Square Root – sqrt(x)</a:t>
            </a:r>
          </a:p>
          <a:p>
            <a:r>
              <a:rPr lang="en-US"/>
              <a:t>Power – pow(x, n)</a:t>
            </a:r>
          </a:p>
          <a:p>
            <a:r>
              <a:rPr lang="en-US"/>
              <a:t>Write the following expressions in valid C++</a:t>
            </a:r>
          </a:p>
          <a:p>
            <a:endParaRPr lang="en-US"/>
          </a:p>
        </p:txBody>
      </p:sp>
      <p:pic>
        <p:nvPicPr>
          <p:cNvPr id="2050" name="Picture 2" descr="((a + b)/2)^n">
            <a:extLst>
              <a:ext uri="{FF2B5EF4-FFF2-40B4-BE49-F238E27FC236}">
                <a16:creationId xmlns:a16="http://schemas.microsoft.com/office/drawing/2014/main" id="{C5693D50-FDF8-4A99-A9A2-8B3043FD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8" y="3408552"/>
            <a:ext cx="5238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(a b)/c">
            <a:extLst>
              <a:ext uri="{FF2B5EF4-FFF2-40B4-BE49-F238E27FC236}">
                <a16:creationId xmlns:a16="http://schemas.microsoft.com/office/drawing/2014/main" id="{5FF93E70-D681-4A1F-AEC4-5A9B336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75" y="3981641"/>
            <a:ext cx="228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rt(a^n + b^n)">
            <a:extLst>
              <a:ext uri="{FF2B5EF4-FFF2-40B4-BE49-F238E27FC236}">
                <a16:creationId xmlns:a16="http://schemas.microsoft.com/office/drawing/2014/main" id="{0C9A5421-61F5-4227-9541-307B1E8F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57" y="3462207"/>
            <a:ext cx="6191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x = (-b ± sqrt(b^2 - 4 a c))/(2 a) (a!=0)">
            <a:extLst>
              <a:ext uri="{FF2B5EF4-FFF2-40B4-BE49-F238E27FC236}">
                <a16:creationId xmlns:a16="http://schemas.microsoft.com/office/drawing/2014/main" id="{D448B149-F7BE-4496-831B-422C08F4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7" y="3934016"/>
            <a:ext cx="19050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14AF885E-E9AD-4FC3-88EC-237358DB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7E00"/>
                </a:solidFill>
                <a:effectLst/>
                <a:latin typeface="WebRoboto"/>
              </a:rPr>
              <a:t>Open code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Web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WebRoboto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a x^2 + b x + c = 0">
            <a:extLst>
              <a:ext uri="{FF2B5EF4-FFF2-40B4-BE49-F238E27FC236}">
                <a16:creationId xmlns:a16="http://schemas.microsoft.com/office/drawing/2014/main" id="{29FAD74A-33BD-40C3-902E-2984C171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" y="4724957"/>
            <a:ext cx="10572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90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E8E-FA1D-4D35-9C7E-B8D429C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7E39-B896-433C-A9F9-26B2334B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 of 1368 / 10, and 1368 % 10?</a:t>
            </a:r>
          </a:p>
          <a:p>
            <a:endParaRPr lang="en-US"/>
          </a:p>
          <a:p>
            <a:r>
              <a:rPr lang="en-US"/>
              <a:t>Given the interest rate and balance, write a program to calculate the interest earned in 3 years</a:t>
            </a:r>
          </a:p>
          <a:p>
            <a:r>
              <a:rPr lang="en-US"/>
              <a:t>Given the area, find the side of a square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C41-BCE3-4E41-B3FB-D98EDBD1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794D-696C-4951-B0D4-901031CC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Integer division:</a:t>
            </a:r>
          </a:p>
          <a:p>
            <a:pPr lvl="1"/>
            <a:r>
              <a:rPr lang="en-US"/>
              <a:t>double </a:t>
            </a:r>
            <a:r>
              <a:rPr lang="en-US" err="1"/>
              <a:t>avg</a:t>
            </a:r>
            <a:r>
              <a:rPr lang="en-US"/>
              <a:t> = (10 + 11 + 12 + 13)/4</a:t>
            </a:r>
          </a:p>
          <a:p>
            <a:r>
              <a:rPr lang="en-US"/>
              <a:t>Unbalanced parentheses</a:t>
            </a:r>
          </a:p>
          <a:p>
            <a:r>
              <a:rPr lang="en-US"/>
              <a:t>Forgetting </a:t>
            </a:r>
            <a:r>
              <a:rPr lang="en-US" err="1"/>
              <a:t>math.h</a:t>
            </a:r>
            <a:r>
              <a:rPr lang="en-US"/>
              <a:t>, iostream, string and other header files</a:t>
            </a:r>
          </a:p>
          <a:p>
            <a:r>
              <a:rPr lang="en-US"/>
              <a:t>Roundoff errors</a:t>
            </a:r>
          </a:p>
          <a:p>
            <a:r>
              <a:rPr lang="en-US"/>
              <a:t>Use spaces to make code easier to read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BEE03-728E-4671-A50E-63A45478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66C-B3FB-43AF-9E6A-ECCDE47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/>
              <a:t>Constants and variables</a:t>
            </a:r>
          </a:p>
          <a:p>
            <a:r>
              <a:rPr lang="en-US"/>
              <a:t>Integers &amp; Floating point Numbers: </a:t>
            </a:r>
          </a:p>
          <a:p>
            <a:pPr lvl="1"/>
            <a:r>
              <a:rPr lang="en-US"/>
              <a:t>Properties and challenges</a:t>
            </a:r>
          </a:p>
          <a:p>
            <a:r>
              <a:rPr lang="en-US"/>
              <a:t>Arithmetic expressions and assignments</a:t>
            </a:r>
          </a:p>
          <a:p>
            <a:r>
              <a:rPr lang="en-US"/>
              <a:t>REPLs (or at least REPs)</a:t>
            </a:r>
          </a:p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79335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43EB-AD6E-424B-B056-C69B9D16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9615-85BA-4962-9F5A-BF9EBC27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 Cast:</a:t>
            </a:r>
          </a:p>
          <a:p>
            <a:pPr lvl="1"/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number_of_wheels</a:t>
            </a:r>
            <a:r>
              <a:rPr lang="en-US"/>
              <a:t> = </a:t>
            </a:r>
            <a:r>
              <a:rPr lang="en-US" err="1"/>
              <a:t>static_cast</a:t>
            </a:r>
            <a:r>
              <a:rPr lang="en-US"/>
              <a:t> &lt;</a:t>
            </a:r>
            <a:r>
              <a:rPr lang="en-US" err="1"/>
              <a:t>int</a:t>
            </a:r>
            <a:r>
              <a:rPr lang="en-US"/>
              <a:t>&gt; (4.00);</a:t>
            </a:r>
          </a:p>
          <a:p>
            <a:r>
              <a:rPr lang="en-US"/>
              <a:t>Dynamic and </a:t>
            </a:r>
            <a:r>
              <a:rPr lang="en-US" err="1"/>
              <a:t>Const</a:t>
            </a:r>
            <a:r>
              <a:rPr lang="en-US"/>
              <a:t> casts:</a:t>
            </a:r>
          </a:p>
          <a:p>
            <a:pPr lvl="1"/>
            <a:r>
              <a:rPr lang="en-US"/>
              <a:t>Nor right now</a:t>
            </a:r>
          </a:p>
          <a:p>
            <a:r>
              <a:rPr lang="en-US"/>
              <a:t>Reinterpret Cast:</a:t>
            </a:r>
          </a:p>
          <a:p>
            <a:pPr lvl="1"/>
            <a:r>
              <a:rPr lang="en-US"/>
              <a:t>Dangerous! (Not the same as bad – but close enough)</a:t>
            </a:r>
          </a:p>
          <a:p>
            <a:r>
              <a:rPr lang="en-US"/>
              <a:t>C or Java Style Cast:</a:t>
            </a:r>
          </a:p>
          <a:p>
            <a:pPr lvl="1"/>
            <a:r>
              <a:rPr lang="en-US"/>
              <a:t>Use sparingly</a:t>
            </a:r>
          </a:p>
          <a:p>
            <a:pPr lvl="1"/>
            <a:r>
              <a:rPr lang="en-US" err="1"/>
              <a:t>Const</a:t>
            </a:r>
            <a:r>
              <a:rPr lang="en-US"/>
              <a:t>, followed by static, followed by reinterpret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0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00A2-A16B-4F11-9277-D559AB49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- Assignments and Arithmetic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3C9D-B847-40C1-80D8-80101FCD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int</a:t>
            </a:r>
            <a:r>
              <a:rPr lang="en-US"/>
              <a:t> total = 7;</a:t>
            </a:r>
          </a:p>
          <a:p>
            <a:r>
              <a:rPr lang="en-US"/>
              <a:t>total += 12;</a:t>
            </a:r>
          </a:p>
          <a:p>
            <a:r>
              <a:rPr lang="en-US"/>
              <a:t>total ++;</a:t>
            </a:r>
          </a:p>
          <a:p>
            <a:r>
              <a:rPr lang="en-US"/>
              <a:t>--total;</a:t>
            </a:r>
          </a:p>
          <a:p>
            <a:r>
              <a:rPr lang="en-US"/>
              <a:t>++total +- cans * 6;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322D-9327-45D8-AFAF-7792DE67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Input?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8AC5-05C0-4723-8B8E-5F255735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Always print a message describing what you are asking for</a:t>
            </a:r>
          </a:p>
          <a:p>
            <a:r>
              <a:rPr lang="en-US"/>
              <a:t>Two ways to read input:</a:t>
            </a:r>
          </a:p>
          <a:p>
            <a:pPr lvl="1"/>
            <a:r>
              <a:rPr lang="en-US"/>
              <a:t>What are they?</a:t>
            </a:r>
          </a:p>
          <a:p>
            <a:pPr lvl="1"/>
            <a:r>
              <a:rPr lang="en-US"/>
              <a:t>What’s the difference?</a:t>
            </a:r>
          </a:p>
          <a:p>
            <a:pPr lvl="1"/>
            <a:r>
              <a:rPr lang="en-US"/>
              <a:t>When should you use each?</a:t>
            </a:r>
          </a:p>
          <a:p>
            <a:r>
              <a:rPr lang="en-US"/>
              <a:t>Whitespaces</a:t>
            </a:r>
          </a:p>
          <a:p>
            <a:r>
              <a:rPr lang="en-US"/>
              <a:t>Why does </a:t>
            </a:r>
            <a:r>
              <a:rPr lang="en-US" err="1"/>
              <a:t>cin</a:t>
            </a:r>
            <a:r>
              <a:rPr lang="en-US"/>
              <a:t> stop at the first whitespace?</a:t>
            </a:r>
          </a:p>
          <a:p>
            <a:r>
              <a:rPr lang="en-US"/>
              <a:t>Read more than one variable at a time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5265-9F9B-489A-B16F-B826166D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&amp;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E6B3-589A-4866-8D24-093ED64C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Problem:</a:t>
            </a:r>
          </a:p>
          <a:p>
            <a:pPr lvl="1"/>
            <a:r>
              <a:rPr lang="en-US"/>
              <a:t>The weight sensor on your robot measures weights in XX.XXXXX – you need to print the weight in a fixed 8 character width column in a table, with a precision of 2 digits after the decimal point</a:t>
            </a:r>
          </a:p>
          <a:p>
            <a:pPr lvl="1"/>
            <a:r>
              <a:rPr lang="en-US"/>
              <a:t>#include &lt;</a:t>
            </a:r>
            <a:r>
              <a:rPr lang="en-US" err="1"/>
              <a:t>iomanip</a:t>
            </a:r>
            <a:r>
              <a:rPr lang="en-US"/>
              <a:t>&gt;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fixed &lt;&lt; setprecision(2)</a:t>
            </a:r>
          </a:p>
          <a:p>
            <a:pPr marL="457200" lvl="1" indent="0">
              <a:buNone/>
            </a:pPr>
            <a:r>
              <a:rPr lang="en-US"/>
              <a:t>&lt;&lt; “|"</a:t>
            </a:r>
          </a:p>
          <a:p>
            <a:pPr marL="457200" lvl="1" indent="0">
              <a:buNone/>
            </a:pPr>
            <a:r>
              <a:rPr lang="en-US"/>
              <a:t>&lt;&lt; setw(8) &lt;&lt; </a:t>
            </a:r>
            <a:r>
              <a:rPr lang="en-US" err="1"/>
              <a:t>sensor_weight</a:t>
            </a:r>
            <a:r>
              <a:rPr lang="en-US"/>
              <a:t> &lt;&lt; </a:t>
            </a:r>
            <a:r>
              <a:rPr lang="en-US" err="1"/>
              <a:t>endl</a:t>
            </a:r>
            <a:r>
              <a:rPr lang="en-US"/>
              <a:t>;</a:t>
            </a:r>
          </a:p>
          <a:p>
            <a:pPr lvl="1"/>
            <a:r>
              <a:rPr lang="en-US"/>
              <a:t>fixed,  setprecision(N), setw(N) – </a:t>
            </a:r>
            <a:r>
              <a:rPr lang="en-US" err="1"/>
              <a:t>io</a:t>
            </a:r>
            <a:r>
              <a:rPr lang="en-US"/>
              <a:t> manipulators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5D90-DF42-4A83-95C9-92808F54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03FB-13B8-4179-89EE-523595C8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What output would you see?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33.345678;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fixed &lt;&lt; setprecision(2) &lt;&lt; 12.3;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“|” &lt;&lt; setw(8) &lt;&lt; “1234”;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“|” &lt;&lt; setw(2) &lt;&lt; “1234”;</a:t>
            </a:r>
          </a:p>
          <a:p>
            <a:pPr lvl="1"/>
            <a:r>
              <a:rPr lang="en-US" err="1"/>
              <a:t>cout</a:t>
            </a:r>
            <a:r>
              <a:rPr lang="en-US"/>
              <a:t> &lt;&lt; setw(8)  &lt;&lt; “|” &lt;&lt; “1234”;</a:t>
            </a:r>
          </a:p>
          <a:p>
            <a:r>
              <a:rPr lang="en-US"/>
              <a:t>What’s wrong with the code below: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cout</a:t>
            </a:r>
            <a:r>
              <a:rPr lang="en-US"/>
              <a:t> &lt;&lt; “Please enter weight : “ 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int</a:t>
            </a:r>
            <a:r>
              <a:rPr lang="en-US"/>
              <a:t> _weight;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cin</a:t>
            </a:r>
            <a:r>
              <a:rPr lang="en-US"/>
              <a:t> &gt;&gt; _weight;</a:t>
            </a:r>
          </a:p>
          <a:p>
            <a:pPr marL="0" indent="0">
              <a:buNone/>
            </a:pPr>
            <a:r>
              <a:rPr lang="en-US"/>
              <a:t>	int price;</a:t>
            </a:r>
          </a:p>
          <a:p>
            <a:pPr marL="0" indent="0">
              <a:buNone/>
            </a:pPr>
            <a:r>
              <a:rPr lang="en-US"/>
              <a:t>	cin &gt;&gt; price;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B268-67C2-40EA-B4BD-8296C261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CCFC-A762-4190-BEC7-6E99B5BE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https://www.youtube.com/watch?v=ADR7dUoVh_c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00B8-B660-4899-A6E0-F4747828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8B01-CA6A-4083-B95E-57C56A96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Emulate a vending machine</a:t>
            </a:r>
          </a:p>
          <a:p>
            <a:pPr lvl="1"/>
            <a:r>
              <a:rPr lang="en-US"/>
              <a:t>Select product</a:t>
            </a:r>
          </a:p>
          <a:p>
            <a:pPr lvl="1"/>
            <a:r>
              <a:rPr lang="en-US"/>
              <a:t>Display price</a:t>
            </a:r>
          </a:p>
          <a:p>
            <a:pPr lvl="1"/>
            <a:r>
              <a:rPr lang="en-US"/>
              <a:t>Accept money </a:t>
            </a:r>
          </a:p>
          <a:p>
            <a:pPr lvl="2"/>
            <a:r>
              <a:rPr lang="en-US"/>
              <a:t>Bills or coins (assume prices in multiples of quarters only, no tax).</a:t>
            </a:r>
          </a:p>
          <a:p>
            <a:pPr lvl="1"/>
            <a:r>
              <a:rPr lang="en-US"/>
              <a:t>Dispense product</a:t>
            </a:r>
          </a:p>
          <a:p>
            <a:pPr lvl="1"/>
            <a:r>
              <a:rPr lang="en-US"/>
              <a:t>Return money in bills and/or coins</a:t>
            </a:r>
          </a:p>
          <a:p>
            <a:pPr lvl="2"/>
            <a:r>
              <a:rPr lang="en-US"/>
              <a:t>How does a computer decide how to pay you back in a combination of bills and coins?</a:t>
            </a:r>
          </a:p>
        </p:txBody>
      </p:sp>
    </p:spTree>
    <p:extLst>
      <p:ext uri="{BB962C8B-B14F-4D97-AF65-F5344CB8AC3E}">
        <p14:creationId xmlns:p14="http://schemas.microsoft.com/office/powerpoint/2010/main" val="309591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71D4-673D-4B31-81F8-1A74D589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00B0-2CE7-4B1B-9D90-30EEA88A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C++ program to tell you # of bills and coins given amount due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78A-49C2-412B-83B0-479D0374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Still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EAEA-A661-4A4E-B0A4-2561C1A6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REPLs</a:t>
            </a:r>
          </a:p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7867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4842-1D6E-4AF3-8B64-78C30BF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856E-55A1-4425-894C-36905116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Problem: </a:t>
            </a:r>
          </a:p>
          <a:p>
            <a:pPr lvl="1"/>
            <a:r>
              <a:rPr lang="en-US"/>
              <a:t>Which has more soda: (Assume: 12 </a:t>
            </a:r>
            <a:r>
              <a:rPr lang="en-US" err="1"/>
              <a:t>fl</a:t>
            </a:r>
            <a:r>
              <a:rPr lang="en-US"/>
              <a:t> = 0.355 </a:t>
            </a:r>
            <a:r>
              <a:rPr lang="en-US" err="1"/>
              <a:t>Ltr</a:t>
            </a:r>
            <a:r>
              <a:rPr lang="en-US"/>
              <a:t>)</a:t>
            </a:r>
          </a:p>
          <a:p>
            <a:pPr lvl="2"/>
            <a:r>
              <a:rPr lang="en-US"/>
              <a:t>A six pack of 12 </a:t>
            </a:r>
            <a:r>
              <a:rPr lang="en-US" err="1"/>
              <a:t>oz</a:t>
            </a:r>
            <a:r>
              <a:rPr lang="en-US"/>
              <a:t> cans</a:t>
            </a:r>
          </a:p>
          <a:p>
            <a:pPr lvl="2"/>
            <a:r>
              <a:rPr lang="en-US"/>
              <a:t>2 </a:t>
            </a:r>
            <a:r>
              <a:rPr lang="en-US" err="1"/>
              <a:t>Ltr</a:t>
            </a:r>
            <a:r>
              <a:rPr lang="en-US"/>
              <a:t> bottle </a:t>
            </a:r>
          </a:p>
        </p:txBody>
      </p:sp>
    </p:spTree>
    <p:extLst>
      <p:ext uri="{BB962C8B-B14F-4D97-AF65-F5344CB8AC3E}">
        <p14:creationId xmlns:p14="http://schemas.microsoft.com/office/powerpoint/2010/main" val="19273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0435-1FA0-4929-B15A-5CE93271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0FE2-5C37-421D-8FCC-574B336E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/>
              <a:t>Storage location</a:t>
            </a:r>
          </a:p>
          <a:p>
            <a:pPr lvl="1"/>
            <a:r>
              <a:rPr lang="en-US"/>
              <a:t>In computer memory</a:t>
            </a:r>
          </a:p>
          <a:p>
            <a:pPr lvl="2"/>
            <a:r>
              <a:rPr lang="en-US"/>
              <a:t>Where? Disk? Or in RAM? Also – what does RAM stand for?</a:t>
            </a:r>
          </a:p>
          <a:p>
            <a:pPr lvl="1"/>
            <a:r>
              <a:rPr lang="en-US"/>
              <a:t>Has a name</a:t>
            </a:r>
          </a:p>
          <a:p>
            <a:pPr lvl="1"/>
            <a:r>
              <a:rPr lang="en-US"/>
              <a:t>Name must follow some rules</a:t>
            </a:r>
          </a:p>
          <a:p>
            <a:pPr lvl="1"/>
            <a:r>
              <a:rPr lang="en-US"/>
              <a:t>Should be </a:t>
            </a:r>
            <a:r>
              <a:rPr lang="en-US" b="1">
                <a:solidFill>
                  <a:srgbClr val="FF0000"/>
                </a:solidFill>
              </a:rPr>
              <a:t>initialized</a:t>
            </a:r>
            <a:r>
              <a:rPr lang="en-US"/>
              <a:t>. </a:t>
            </a:r>
          </a:p>
          <a:p>
            <a:pPr lvl="2"/>
            <a:r>
              <a:rPr lang="en-US"/>
              <a:t>Bad things happen when you don’t. </a:t>
            </a:r>
          </a:p>
          <a:p>
            <a:pPr lvl="1"/>
            <a:r>
              <a:rPr lang="en-US"/>
              <a:t>Is </a:t>
            </a:r>
            <a:r>
              <a:rPr lang="en-US" b="1"/>
              <a:t>strongly</a:t>
            </a:r>
            <a:r>
              <a:rPr lang="en-US"/>
              <a:t> typed</a:t>
            </a:r>
          </a:p>
          <a:p>
            <a:pPr lvl="2"/>
            <a:endParaRPr lang="en-US"/>
          </a:p>
        </p:txBody>
      </p:sp>
      <p:pic>
        <p:nvPicPr>
          <p:cNvPr id="1026" name="Picture 2" descr="Image result for hammer keyboard">
            <a:extLst>
              <a:ext uri="{FF2B5EF4-FFF2-40B4-BE49-F238E27FC236}">
                <a16:creationId xmlns:a16="http://schemas.microsoft.com/office/drawing/2014/main" id="{D8C1CF24-D117-4D9A-8E3B-5CC57117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62" y="4702315"/>
            <a:ext cx="2488122" cy="16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2DB9-018A-4047-B048-76D6A927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5578-3D26-4B41-A328-9DE1C7B8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  <a:p>
            <a:endParaRPr lang="en-US"/>
          </a:p>
          <a:p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number_of_cans</a:t>
            </a:r>
            <a:r>
              <a:rPr lang="en-US"/>
              <a:t> = 6;</a:t>
            </a:r>
          </a:p>
        </p:txBody>
      </p:sp>
    </p:spTree>
    <p:extLst>
      <p:ext uri="{BB962C8B-B14F-4D97-AF65-F5344CB8AC3E}">
        <p14:creationId xmlns:p14="http://schemas.microsoft.com/office/powerpoint/2010/main" val="187934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044B-7249-4582-8E08-C2B1046E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9058-AFEE-42A4-A63F-86C3AA49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 – or – Invalid?</a:t>
            </a:r>
          </a:p>
          <a:p>
            <a:pPr lvl="1"/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no_cans</a:t>
            </a:r>
            <a:r>
              <a:rPr lang="en-US"/>
              <a:t> = 6;</a:t>
            </a:r>
          </a:p>
          <a:p>
            <a:pPr lvl="1"/>
            <a:r>
              <a:rPr lang="en-US" err="1"/>
              <a:t>int</a:t>
            </a:r>
            <a:r>
              <a:rPr lang="en-US"/>
              <a:t> total = </a:t>
            </a:r>
            <a:r>
              <a:rPr lang="en-US" err="1"/>
              <a:t>no_cans</a:t>
            </a:r>
            <a:r>
              <a:rPr lang="en-US"/>
              <a:t> + bottles;</a:t>
            </a:r>
          </a:p>
          <a:p>
            <a:pPr lvl="1"/>
            <a:r>
              <a:rPr lang="en-US" err="1"/>
              <a:t>Int</a:t>
            </a:r>
            <a:r>
              <a:rPr lang="en-US"/>
              <a:t> hammers = “10’;</a:t>
            </a:r>
          </a:p>
          <a:p>
            <a:pPr lvl="1"/>
            <a:r>
              <a:rPr lang="en-US" err="1"/>
              <a:t>int</a:t>
            </a:r>
            <a:r>
              <a:rPr lang="en-US"/>
              <a:t> bubbles;</a:t>
            </a:r>
          </a:p>
          <a:p>
            <a:pPr lvl="1"/>
            <a:r>
              <a:rPr lang="en-US" err="1"/>
              <a:t>int</a:t>
            </a:r>
            <a:r>
              <a:rPr lang="en-US"/>
              <a:t> bubbles = 100, balloons = 50;</a:t>
            </a:r>
          </a:p>
          <a:p>
            <a:pPr lvl="1"/>
            <a:r>
              <a:rPr lang="en-US" err="1"/>
              <a:t>fidget_spinners</a:t>
            </a:r>
            <a:r>
              <a:rPr lang="en-US"/>
              <a:t> = 3.97;</a:t>
            </a:r>
          </a:p>
        </p:txBody>
      </p:sp>
    </p:spTree>
    <p:extLst>
      <p:ext uri="{BB962C8B-B14F-4D97-AF65-F5344CB8AC3E}">
        <p14:creationId xmlns:p14="http://schemas.microsoft.com/office/powerpoint/2010/main" val="219662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215D-A950-4F6A-A002-F4B89946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7CDC-2DD9-417F-824B-B6038AE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 these valid number literals:</a:t>
            </a:r>
          </a:p>
          <a:p>
            <a:pPr lvl="1"/>
            <a:r>
              <a:rPr lang="en-US"/>
              <a:t>8</a:t>
            </a:r>
          </a:p>
          <a:p>
            <a:pPr lvl="1"/>
            <a:r>
              <a:rPr lang="en-US"/>
              <a:t>-145</a:t>
            </a:r>
          </a:p>
          <a:p>
            <a:pPr lvl="1"/>
            <a:r>
              <a:rPr lang="en-US"/>
              <a:t>0</a:t>
            </a:r>
          </a:p>
          <a:p>
            <a:pPr lvl="1"/>
            <a:r>
              <a:rPr lang="en-US"/>
              <a:t>3.5</a:t>
            </a:r>
          </a:p>
          <a:p>
            <a:pPr lvl="1"/>
            <a:r>
              <a:rPr lang="en-US"/>
              <a:t>1.0</a:t>
            </a:r>
          </a:p>
          <a:p>
            <a:pPr lvl="1"/>
            <a:r>
              <a:rPr lang="en-US"/>
              <a:t>2.75E8</a:t>
            </a:r>
          </a:p>
          <a:p>
            <a:pPr lvl="1"/>
            <a:r>
              <a:rPr lang="en-US"/>
              <a:t>250E-3</a:t>
            </a:r>
          </a:p>
          <a:p>
            <a:pPr lvl="1"/>
            <a:r>
              <a:rPr lang="en-US"/>
              <a:t>2,345</a:t>
            </a:r>
          </a:p>
          <a:p>
            <a:pPr lvl="1"/>
            <a:r>
              <a:rPr lang="en-US"/>
              <a:t>3¾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5469-512B-485D-8618-14C387F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name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E7B5-1BD5-46C5-AD69-5F9C3E19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Starts w/ a letter or ‘_’</a:t>
            </a:r>
          </a:p>
          <a:p>
            <a:pPr lvl="1"/>
            <a:r>
              <a:rPr lang="en-US"/>
              <a:t>Allowed to contain letters, numbers and _</a:t>
            </a:r>
          </a:p>
          <a:p>
            <a:pPr lvl="1"/>
            <a:r>
              <a:rPr lang="en-US"/>
              <a:t>No symbols (@, !, ^, *, </a:t>
            </a:r>
            <a:r>
              <a:rPr lang="en-US" err="1"/>
              <a:t>etc</a:t>
            </a:r>
            <a:r>
              <a:rPr lang="en-US"/>
              <a:t>) or spaces</a:t>
            </a:r>
          </a:p>
          <a:p>
            <a:pPr lvl="2"/>
            <a:r>
              <a:rPr lang="en-US"/>
              <a:t>Replace space w/ ‘_’  like so:  </a:t>
            </a:r>
            <a:r>
              <a:rPr lang="en-US" err="1"/>
              <a:t>mac_and_cheese</a:t>
            </a:r>
            <a:endParaRPr lang="en-US"/>
          </a:p>
          <a:p>
            <a:pPr lvl="1"/>
            <a:r>
              <a:rPr lang="en-US"/>
              <a:t>Case sensitive: mac and </a:t>
            </a:r>
            <a:r>
              <a:rPr lang="en-US" err="1"/>
              <a:t>MaC</a:t>
            </a:r>
            <a:r>
              <a:rPr lang="en-US"/>
              <a:t> are different!</a:t>
            </a:r>
          </a:p>
          <a:p>
            <a:pPr lvl="1"/>
            <a:r>
              <a:rPr lang="en-US"/>
              <a:t>Keywords not allowed</a:t>
            </a:r>
          </a:p>
          <a:p>
            <a:pPr lvl="1"/>
            <a:r>
              <a:rPr lang="en-US"/>
              <a:t>Same name for different variables not allowed – with one exception</a:t>
            </a:r>
          </a:p>
          <a:p>
            <a:pPr lvl="2"/>
            <a:r>
              <a:rPr lang="en-US"/>
              <a:t>Guess the exception</a:t>
            </a:r>
          </a:p>
        </p:txBody>
      </p:sp>
    </p:spTree>
    <p:extLst>
      <p:ext uri="{BB962C8B-B14F-4D97-AF65-F5344CB8AC3E}">
        <p14:creationId xmlns:p14="http://schemas.microsoft.com/office/powerpoint/2010/main" val="989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B8A9-D3D6-47D0-A37D-DD696075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4A92-7F1F-4912-A8E4-A75DDDE3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 or invalid names?</a:t>
            </a:r>
          </a:p>
          <a:p>
            <a:pPr lvl="1"/>
            <a:r>
              <a:rPr lang="en-US"/>
              <a:t>Mickey</a:t>
            </a:r>
          </a:p>
          <a:p>
            <a:pPr lvl="1"/>
            <a:r>
              <a:rPr lang="en-US"/>
              <a:t>&amp;</a:t>
            </a:r>
            <a:r>
              <a:rPr lang="en-US" err="1"/>
              <a:t>pluto</a:t>
            </a:r>
            <a:endParaRPr lang="en-US"/>
          </a:p>
          <a:p>
            <a:pPr lvl="1"/>
            <a:r>
              <a:rPr lang="en-US"/>
              <a:t>X</a:t>
            </a:r>
          </a:p>
          <a:p>
            <a:pPr lvl="1"/>
            <a:r>
              <a:rPr lang="en-US"/>
              <a:t>Daisy and Donald</a:t>
            </a:r>
          </a:p>
          <a:p>
            <a:pPr lvl="1"/>
            <a:r>
              <a:rPr lang="en-US"/>
              <a:t>3l33t</a:t>
            </a:r>
          </a:p>
          <a:p>
            <a:pPr lvl="1"/>
            <a:r>
              <a:rPr lang="en-US" err="1"/>
              <a:t>can_you_see_me</a:t>
            </a:r>
            <a:r>
              <a:rPr lang="en-US"/>
              <a:t>? </a:t>
            </a:r>
          </a:p>
          <a:p>
            <a:pPr lvl="1"/>
            <a:r>
              <a:rPr lang="en-US"/>
              <a:t>Miles/</a:t>
            </a:r>
            <a:r>
              <a:rPr lang="en-US" err="1"/>
              <a:t>hr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0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2657</TotalTime>
  <Words>1077</Words>
  <Application>Microsoft Office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Trebuchet MS</vt:lpstr>
      <vt:lpstr>WebRoboto</vt:lpstr>
      <vt:lpstr>Wingdings</vt:lpstr>
      <vt:lpstr>Wingdings 3</vt:lpstr>
      <vt:lpstr>Facet</vt:lpstr>
      <vt:lpstr>Intro to C++</vt:lpstr>
      <vt:lpstr>Topics</vt:lpstr>
      <vt:lpstr>Variables</vt:lpstr>
      <vt:lpstr>Variables</vt:lpstr>
      <vt:lpstr>Variables</vt:lpstr>
      <vt:lpstr>Variables</vt:lpstr>
      <vt:lpstr>Literals</vt:lpstr>
      <vt:lpstr>How to name a variable</vt:lpstr>
      <vt:lpstr>Variables</vt:lpstr>
      <vt:lpstr>Assignment</vt:lpstr>
      <vt:lpstr>Constants &amp; Comments</vt:lpstr>
      <vt:lpstr>Problems:</vt:lpstr>
      <vt:lpstr>Watchouts</vt:lpstr>
      <vt:lpstr>Basic Data Types</vt:lpstr>
      <vt:lpstr>Operators</vt:lpstr>
      <vt:lpstr>Conversions:</vt:lpstr>
      <vt:lpstr>Math</vt:lpstr>
      <vt:lpstr>Problems</vt:lpstr>
      <vt:lpstr>Common Errors</vt:lpstr>
      <vt:lpstr>Casting</vt:lpstr>
      <vt:lpstr>C++ - Assignments and Arithmetic </vt:lpstr>
      <vt:lpstr>Need Input?</vt:lpstr>
      <vt:lpstr>Formatting &amp; Precision</vt:lpstr>
      <vt:lpstr>Problems:</vt:lpstr>
      <vt:lpstr>Problem Solving</vt:lpstr>
      <vt:lpstr>Problem</vt:lpstr>
      <vt:lpstr>Problem:</vt:lpstr>
      <vt:lpstr>Still remaining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</dc:title>
  <dc:creator>Subhajit Bhattacherjee</dc:creator>
  <cp:lastModifiedBy>Subhajit Bhattacherjee</cp:lastModifiedBy>
  <cp:revision>52</cp:revision>
  <dcterms:created xsi:type="dcterms:W3CDTF">2017-08-29T03:13:38Z</dcterms:created>
  <dcterms:modified xsi:type="dcterms:W3CDTF">2017-09-12T23:41:25Z</dcterms:modified>
</cp:coreProperties>
</file>