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8" r:id="rId3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fontAlgn="auto">
              <a:buFontTx/>
              <a:buNone/>
              <a:defRPr/>
            </a:pPr>
            <a:fld id="{28427FD7-A8AC-4DE2-B7C9-84D663B97873}" type="slidenum">
              <a:rPr lang="zh-CN" altLang="en-US" sz="1200" noProof="1">
                <a:latin typeface="+mn-lt"/>
                <a:ea typeface="+mn-ea"/>
                <a:cs typeface="微软雅黑" panose="020B0503020204020204" charset="-122"/>
                <a:sym typeface="+mn-ea"/>
              </a:rPr>
            </a:fld>
            <a:endParaRPr lang="zh-CN" altLang="en-US" sz="1200" noProof="1">
              <a:latin typeface="+mn-lt"/>
              <a:ea typeface="+mn-ea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fontAlgn="auto">
              <a:buFontTx/>
              <a:buNone/>
              <a:defRPr/>
            </a:pPr>
            <a:fld id="{3B9B75DC-5FEC-499E-B21D-DC67E0794ED1}" type="slidenum">
              <a:rPr lang="zh-CN" altLang="en-US" sz="1200" noProof="1">
                <a:latin typeface="+mn-lt"/>
                <a:ea typeface="+mn-ea"/>
                <a:cs typeface="微软雅黑" panose="020B0503020204020204" charset="-122"/>
                <a:sym typeface="+mn-ea"/>
              </a:rPr>
            </a:fld>
            <a:endParaRPr lang="zh-CN" altLang="en-US" sz="1200" noProof="1">
              <a:latin typeface="+mn-lt"/>
              <a:ea typeface="+mn-ea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566DC06B-67DD-4682-997B-83C8B7D57D6E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fontAlgn="base" hangingPunct="1">
              <a:buFont typeface="Arial" panose="020B0604020202020204" pitchFamily="34" charset="0"/>
              <a:buChar char="•"/>
            </a:pPr>
            <a:fld id="{DA188394-3305-4BC6-B4ED-D8C90F7553C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7"/>
          <p:cNvSpPr/>
          <p:nvPr>
            <p:custDataLst>
              <p:tags r:id="rId2"/>
            </p:custDataLst>
          </p:nvPr>
        </p:nvSpPr>
        <p:spPr>
          <a:xfrm>
            <a:off x="4449763" y="5073650"/>
            <a:ext cx="1354137" cy="1784350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平行四边形 7"/>
          <p:cNvSpPr/>
          <p:nvPr>
            <p:custDataLst>
              <p:tags r:id="rId3"/>
            </p:custDataLst>
          </p:nvPr>
        </p:nvSpPr>
        <p:spPr>
          <a:xfrm flipV="1">
            <a:off x="0" y="-9525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任意多边形 15"/>
          <p:cNvSpPr/>
          <p:nvPr>
            <p:custDataLst>
              <p:tags r:id="rId4"/>
            </p:custDataLst>
          </p:nvPr>
        </p:nvSpPr>
        <p:spPr>
          <a:xfrm>
            <a:off x="-17463" y="-11113"/>
            <a:ext cx="7237413" cy="6892926"/>
          </a:xfrm>
          <a:custGeom>
            <a:avLst/>
            <a:gdLst>
              <a:gd name="connsiteX0" fmla="*/ 1367257 w 7176303"/>
              <a:gd name="connsiteY0" fmla="*/ 0 h 6866674"/>
              <a:gd name="connsiteX1" fmla="*/ 7176303 w 7176303"/>
              <a:gd name="connsiteY1" fmla="*/ 11556 h 6866674"/>
              <a:gd name="connsiteX2" fmla="*/ 4454810 w 7176303"/>
              <a:gd name="connsiteY2" fmla="*/ 6858020 h 6866674"/>
              <a:gd name="connsiteX3" fmla="*/ 0 w 7176303"/>
              <a:gd name="connsiteY3" fmla="*/ 6866674 h 6866674"/>
              <a:gd name="connsiteX4" fmla="*/ 0 w 7176303"/>
              <a:gd name="connsiteY4" fmla="*/ 3283633 h 68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303" h="6866674">
                <a:moveTo>
                  <a:pt x="1367257" y="0"/>
                </a:moveTo>
                <a:lnTo>
                  <a:pt x="7176303" y="11556"/>
                </a:lnTo>
                <a:lnTo>
                  <a:pt x="4454810" y="6858020"/>
                </a:lnTo>
                <a:lnTo>
                  <a:pt x="0" y="6866674"/>
                </a:lnTo>
                <a:lnTo>
                  <a:pt x="0" y="3283633"/>
                </a:lnTo>
                <a:close/>
              </a:path>
            </a:pathLst>
          </a:custGeom>
          <a:blipFill rotWithShape="1"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任意多边形 17"/>
          <p:cNvSpPr/>
          <p:nvPr>
            <p:custDataLst>
              <p:tags r:id="rId6"/>
            </p:custDataLst>
          </p:nvPr>
        </p:nvSpPr>
        <p:spPr>
          <a:xfrm>
            <a:off x="-42863" y="-9525"/>
            <a:ext cx="7269163" cy="6891338"/>
          </a:xfrm>
          <a:custGeom>
            <a:avLst/>
            <a:gdLst>
              <a:gd name="connsiteX0" fmla="*/ 1377503 w 7191711"/>
              <a:gd name="connsiteY0" fmla="*/ 0 h 6866692"/>
              <a:gd name="connsiteX1" fmla="*/ 7191711 w 7191711"/>
              <a:gd name="connsiteY1" fmla="*/ 11556 h 6866692"/>
              <a:gd name="connsiteX2" fmla="*/ 4467800 w 7191711"/>
              <a:gd name="connsiteY2" fmla="*/ 6858020 h 6866692"/>
              <a:gd name="connsiteX3" fmla="*/ 0 w 7191711"/>
              <a:gd name="connsiteY3" fmla="*/ 6866692 h 6866692"/>
              <a:gd name="connsiteX4" fmla="*/ 0 w 7191711"/>
              <a:gd name="connsiteY4" fmla="*/ 3305303 h 686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1711" h="6866692">
                <a:moveTo>
                  <a:pt x="1377503" y="0"/>
                </a:moveTo>
                <a:lnTo>
                  <a:pt x="7191711" y="11556"/>
                </a:lnTo>
                <a:lnTo>
                  <a:pt x="4467800" y="6858020"/>
                </a:lnTo>
                <a:lnTo>
                  <a:pt x="0" y="6866692"/>
                </a:lnTo>
                <a:lnTo>
                  <a:pt x="0" y="3305303"/>
                </a:ln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平行四边形 10"/>
          <p:cNvSpPr/>
          <p:nvPr>
            <p:custDataLst>
              <p:tags r:id="rId7"/>
            </p:custDataLst>
          </p:nvPr>
        </p:nvSpPr>
        <p:spPr>
          <a:xfrm flipV="1">
            <a:off x="8980488" y="5002213"/>
            <a:ext cx="3073400" cy="18653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 flipH="1">
            <a:off x="8805863" y="4622800"/>
            <a:ext cx="3067050" cy="0"/>
          </a:xfrm>
          <a:prstGeom prst="line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6424972" y="740138"/>
            <a:ext cx="5539523" cy="2751522"/>
          </a:xfrm>
        </p:spPr>
        <p:txBody>
          <a:bodyPr lIns="90000" tIns="46800" rIns="90000" bIns="0" anchor="b">
            <a:normAutofit/>
          </a:bodyPr>
          <a:lstStyle>
            <a:lvl1pPr algn="r">
              <a:defRPr sz="6600" b="1">
                <a:solidFill>
                  <a:schemeClr val="tx2"/>
                </a:solidFill>
                <a:latin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7475220" y="3986166"/>
            <a:ext cx="4489450" cy="523240"/>
          </a:xfrm>
        </p:spPr>
        <p:txBody>
          <a:bodyPr lIns="90000" rIns="90000"/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5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6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7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0D47C-B6CE-489A-BB37-4507D98BE9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188B-CD91-443D-BF63-6B97CF8FD58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flipH="1">
            <a:off x="8194675" y="3717348"/>
            <a:ext cx="3067050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/>
          <p:cNvSpPr/>
          <p:nvPr>
            <p:custDataLst>
              <p:tags r:id="rId3"/>
            </p:custDataLst>
          </p:nvPr>
        </p:nvSpPr>
        <p:spPr>
          <a:xfrm flipV="1">
            <a:off x="0" y="0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4849813"/>
            <a:ext cx="12192000" cy="2055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5"/>
            </p:custDataLst>
          </p:nvPr>
        </p:nvSpPr>
        <p:spPr>
          <a:xfrm flipV="1">
            <a:off x="8970963" y="4849813"/>
            <a:ext cx="3073400" cy="205422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40400" y="1264356"/>
            <a:ext cx="5540400" cy="2410470"/>
          </a:xfrm>
        </p:spPr>
        <p:txBody>
          <a:bodyPr lIns="90000" tIns="46800" rIns="90000" bIns="46800" anchor="b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A6014-FEAE-494D-8E67-C6DFF860C1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/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D1E26-D0E6-4E08-8ADA-C375D4FBBFE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rIns="63500"/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33050-E4A1-402F-BD5A-D5A4DA724D3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05F68-110B-4046-BEA6-C8A82509E43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11398-F2D3-475E-874A-D993567890E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B482-4CAC-4B32-A6CE-C20E977C887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F7779-20F8-409C-8CDA-A00EADA69B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2A213-88E0-4B9B-B17D-A5E13CBE128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anchor="ctr"/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703D3-192B-48BE-B12D-144B43EC7A3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fld id="{66744FB1-2F67-4ADA-AFAE-5FC88F594A2A}" type="slidenum">
              <a:rPr lang="zh-CN" altLang="en-US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0.xml"/><Relationship Id="rId4" Type="http://schemas.openxmlformats.org/officeDocument/2006/relationships/image" Target="../media/image8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image" Target="../media/image2.jpeg"/><Relationship Id="rId19" Type="http://schemas.openxmlformats.org/officeDocument/2006/relationships/tags" Target="../tags/tag9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9.xml"/><Relationship Id="rId5" Type="http://schemas.openxmlformats.org/officeDocument/2006/relationships/image" Target="../media/image3.png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05.xml"/><Relationship Id="rId6" Type="http://schemas.openxmlformats.org/officeDocument/2006/relationships/image" Target="../media/image4.png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0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10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程序设计综合课程设计</a:t>
            </a:r>
            <a:endParaRPr lang="zh-CN" altLang="en-US" noProof="1"/>
          </a:p>
        </p:txBody>
      </p:sp>
      <p:sp>
        <p:nvSpPr>
          <p:cNvPr id="6146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475220" y="3983626"/>
            <a:ext cx="4489450" cy="523240"/>
          </a:xfrm>
        </p:spPr>
        <p:txBody>
          <a:bodyPr/>
          <a:lstStyle/>
          <a:p>
            <a:r>
              <a:rPr lang="en-US" altLang="zh-CN" noProof="1"/>
              <a:t>IS1901-</a:t>
            </a:r>
            <a:r>
              <a:rPr lang="zh-CN" altLang="en-US" noProof="1"/>
              <a:t>李文重</a:t>
            </a:r>
            <a:endParaRPr lang="zh-CN" altLang="en-US" noProof="1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0000"/>
          </a:bodyPr>
          <a:lstStyle/>
          <a:p>
            <a:pPr algn="ctr" fontAlgn="auto">
              <a:buFontTx/>
              <a:buNone/>
              <a:defRPr/>
            </a:pPr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GUI</a:t>
            </a:r>
            <a:endParaRPr lang="en-US" altLang="zh-CN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4055" y="1716405"/>
            <a:ext cx="104273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因为</a:t>
            </a:r>
            <a:r>
              <a:rPr lang="en-US" altLang="zh-CN" sz="2400"/>
              <a:t>C</a:t>
            </a:r>
            <a:r>
              <a:rPr lang="zh-CN" altLang="en-US" sz="2400"/>
              <a:t>太落后了，所以我选择的是</a:t>
            </a:r>
            <a:r>
              <a:rPr lang="en-US" altLang="zh-CN" sz="2400"/>
              <a:t>GTK+</a:t>
            </a:r>
            <a:r>
              <a:rPr lang="zh-CN" altLang="en-US" sz="2400"/>
              <a:t>来完成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首先配置环境配置了半周</a:t>
            </a:r>
            <a:r>
              <a:rPr lang="zh-CN" altLang="en-US" sz="2400"/>
              <a:t>（（（（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然后得益于它集成的</a:t>
            </a:r>
            <a:r>
              <a:rPr lang="en-US" altLang="zh-CN" sz="2400"/>
              <a:t>glade</a:t>
            </a:r>
            <a:r>
              <a:rPr lang="zh-CN" altLang="en-US" sz="2400"/>
              <a:t>和</a:t>
            </a:r>
            <a:r>
              <a:rPr lang="zh-CN" altLang="en-US" sz="2400">
                <a:sym typeface="+mn-ea"/>
              </a:rPr>
              <a:t>cairo，才可以方便的完成架构和绘图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glade</a:t>
            </a:r>
            <a:r>
              <a:rPr lang="zh-CN" altLang="en-US" sz="2400">
                <a:sym typeface="+mn-ea"/>
              </a:rPr>
              <a:t>部分见文件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这只是一个框架，决定了基本配件和包含关系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 descr="gla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70" y="3977005"/>
            <a:ext cx="2148840" cy="30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0000"/>
          </a:bodyPr>
          <a:lstStyle/>
          <a:p>
            <a:pPr algn="ctr" fontAlgn="auto">
              <a:buFontTx/>
              <a:buNone/>
              <a:defRPr/>
            </a:pPr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GUI</a:t>
            </a:r>
            <a:endParaRPr lang="en-US" altLang="zh-CN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76910" y="1721485"/>
            <a:ext cx="1042733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之后就是回调函数。。。。。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输出框问题：</a:t>
            </a:r>
            <a:endParaRPr lang="zh-CN" altLang="en-US" sz="2400"/>
          </a:p>
          <a:p>
            <a:r>
              <a:rPr lang="zh-CN" altLang="en-US" sz="2400"/>
              <a:t>采用缓冲区</a:t>
            </a:r>
            <a:r>
              <a:rPr lang="en-US" altLang="zh-CN" sz="2400"/>
              <a:t>+text_view</a:t>
            </a:r>
            <a:r>
              <a:rPr lang="zh-CN" altLang="en-US" sz="2400"/>
              <a:t>完成</a:t>
            </a:r>
            <a:endParaRPr lang="zh-CN" altLang="en-US" sz="2400"/>
          </a:p>
          <a:p>
            <a:r>
              <a:rPr lang="zh-CN" altLang="en-US" sz="2400"/>
              <a:t>这样就可以一次性多行的输出一个字符串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关于</a:t>
            </a:r>
            <a:r>
              <a:rPr lang="en-US" altLang="zh-CN" sz="2400"/>
              <a:t>destory</a:t>
            </a:r>
            <a:r>
              <a:rPr lang="zh-CN" altLang="en-US" sz="2400"/>
              <a:t>和</a:t>
            </a:r>
            <a:r>
              <a:rPr lang="en-US" altLang="zh-CN" sz="2400"/>
              <a:t>hide</a:t>
            </a:r>
            <a:r>
              <a:rPr lang="zh-CN" altLang="en-US" sz="2400"/>
              <a:t>的问题（未</a:t>
            </a:r>
            <a:r>
              <a:rPr lang="zh-CN" altLang="en-US" sz="2400"/>
              <a:t>解决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关于</a:t>
            </a:r>
            <a:r>
              <a:rPr lang="en-US" altLang="zh-CN" sz="2400"/>
              <a:t>hide</a:t>
            </a:r>
            <a:r>
              <a:rPr lang="zh-CN" altLang="en-US" sz="2400"/>
              <a:t>之后窗口重合的问题</a:t>
            </a:r>
            <a:r>
              <a:rPr lang="zh-CN" altLang="en-US" sz="2400">
                <a:sym typeface="+mn-ea"/>
              </a:rPr>
              <a:t>（未解决）</a:t>
            </a:r>
            <a:endParaRPr lang="en-US" altLang="zh-CN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0000"/>
          </a:bodyPr>
          <a:lstStyle/>
          <a:p>
            <a:pPr algn="ctr" fontAlgn="auto">
              <a:buFontTx/>
              <a:buNone/>
              <a:defRPr/>
            </a:pPr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GUI</a:t>
            </a:r>
            <a:endParaRPr lang="en-US" altLang="zh-CN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76910" y="1704340"/>
            <a:ext cx="104273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cairo的绘图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基本只用到了点线的绘制和颜色，宽度等等的调节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首先找到一个函数可以把经纬度坐标变为像素点坐标，之后就可以绘图了。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我采用首先绘图之后存到文件里，之后再使用</a:t>
            </a:r>
            <a:r>
              <a:rPr lang="en-US" altLang="zh-CN" sz="2400">
                <a:sym typeface="+mn-ea"/>
              </a:rPr>
              <a:t>image</a:t>
            </a:r>
            <a:r>
              <a:rPr lang="zh-CN" altLang="en-US" sz="2400">
                <a:sym typeface="+mn-ea"/>
              </a:rPr>
              <a:t>控件加载的方法完成。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293370" y="581025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0000"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信息安全应用</a:t>
            </a:r>
            <a:endParaRPr lang="en-US" altLang="zh-CN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76910" y="1704340"/>
            <a:ext cx="104273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对于基础信息的加解密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考虑到编码问题和长度问题</a:t>
            </a:r>
            <a:r>
              <a:rPr lang="zh-CN" altLang="en-US" sz="2400">
                <a:sym typeface="+mn-ea"/>
              </a:rPr>
              <a:t>，没办法进行太过复杂的加解密。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而且如果使用公私钥的加密的话，实际上还是等价于保护代码。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如果代码被获取了，那么私钥就没有意义了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293370" y="581025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0000"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信息安全应用</a:t>
            </a:r>
            <a:endParaRPr lang="en-US" altLang="zh-CN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76910" y="1704340"/>
            <a:ext cx="104273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因此考虑通过将</a:t>
            </a:r>
            <a:r>
              <a:rPr lang="en-US" altLang="zh-CN" sz="2400">
                <a:sym typeface="+mn-ea"/>
              </a:rPr>
              <a:t>.c</a:t>
            </a:r>
            <a:r>
              <a:rPr lang="zh-CN" altLang="en-US" sz="2400">
                <a:sym typeface="+mn-ea"/>
              </a:rPr>
              <a:t>预处理为</a:t>
            </a:r>
            <a:r>
              <a:rPr lang="en-US" altLang="zh-CN" sz="2400">
                <a:sym typeface="+mn-ea"/>
              </a:rPr>
              <a:t>.lib</a:t>
            </a:r>
            <a:r>
              <a:rPr lang="zh-CN" altLang="en-US" sz="2400">
                <a:sym typeface="+mn-ea"/>
              </a:rPr>
              <a:t>来，和在代码里混淆</a:t>
            </a:r>
            <a:r>
              <a:rPr lang="zh-CN" altLang="en-US" sz="2400">
                <a:sym typeface="+mn-ea"/>
              </a:rPr>
              <a:t>完成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因为所有函数的实现都在</a:t>
            </a:r>
            <a:r>
              <a:rPr lang="en-US" altLang="zh-CN" sz="2400">
                <a:sym typeface="+mn-ea"/>
              </a:rPr>
              <a:t>.c</a:t>
            </a:r>
            <a:r>
              <a:rPr lang="zh-CN" altLang="en-US" sz="2400">
                <a:sym typeface="+mn-ea"/>
              </a:rPr>
              <a:t>里面，因此预处理</a:t>
            </a:r>
            <a:r>
              <a:rPr lang="en-US" altLang="zh-CN" sz="2400">
                <a:sym typeface="+mn-ea"/>
              </a:rPr>
              <a:t>.c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.lib</a:t>
            </a:r>
            <a:r>
              <a:rPr lang="zh-CN" altLang="en-US" sz="2400">
                <a:sym typeface="+mn-ea"/>
              </a:rPr>
              <a:t>可以有效地保护算法。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而仅仅有定义的</a:t>
            </a:r>
            <a:r>
              <a:rPr lang="en-US" altLang="zh-CN" sz="2400">
                <a:sym typeface="+mn-ea"/>
              </a:rPr>
              <a:t>.h</a:t>
            </a:r>
            <a:r>
              <a:rPr lang="zh-CN" altLang="en-US" sz="2400">
                <a:sym typeface="+mn-ea"/>
              </a:rPr>
              <a:t>即使暴露也不会造成隐患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TAHANK YOU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3588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-12700" y="-9525"/>
            <a:ext cx="12204700" cy="3429000"/>
          </a:xfrm>
          <a:prstGeom prst="rect">
            <a:avLst/>
          </a:prstGeom>
          <a:solidFill>
            <a:schemeClr val="tx1">
              <a:lumMod val="75000"/>
              <a:lumOff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3690938" y="989013"/>
            <a:ext cx="4810125" cy="830262"/>
          </a:xfrm>
          <a:prstGeom prst="rect">
            <a:avLst/>
          </a:prstGeom>
          <a:noFill/>
        </p:spPr>
        <p:txBody>
          <a:bodyPr anchor="b">
            <a:normAutofit fontScale="97500"/>
          </a:bodyPr>
          <a:lstStyle/>
          <a:p>
            <a:pPr algn="dist" fontAlgn="auto">
              <a:buFontTx/>
              <a:buNone/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目录</a:t>
            </a:r>
            <a:endParaRPr lang="zh-CN" altLang="en-US" sz="4800" b="1" noProof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197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77900" y="4167188"/>
            <a:ext cx="2305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数据存储和组织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结构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198" name="文本框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77900" y="4837113"/>
            <a:ext cx="230505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信息的读取，存储和维护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矩形: 圆角 7"/>
          <p:cNvSpPr/>
          <p:nvPr>
            <p:custDataLst>
              <p:tags r:id="rId7"/>
            </p:custDataLst>
          </p:nvPr>
        </p:nvSpPr>
        <p:spPr>
          <a:xfrm rot="2700000">
            <a:off x="1589088" y="2882900"/>
            <a:ext cx="1082675" cy="10826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99" name="文本框 1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3375" y="3071813"/>
            <a:ext cx="105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01</a:t>
            </a:r>
            <a:endParaRPr lang="en-US" altLang="zh-CN" sz="4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01" name="文本框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84575" y="4167188"/>
            <a:ext cx="2305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内部算法实现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202" name="文本框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84575" y="4837113"/>
            <a:ext cx="230505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遍历时的算法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多次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spfa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寻找最短路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记录和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输出方案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: 圆角 4"/>
          <p:cNvSpPr/>
          <p:nvPr>
            <p:custDataLst>
              <p:tags r:id="rId11"/>
            </p:custDataLst>
          </p:nvPr>
        </p:nvSpPr>
        <p:spPr>
          <a:xfrm rot="2700000">
            <a:off x="4195763" y="2882900"/>
            <a:ext cx="1082675" cy="10826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03" name="文本框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10050" y="3071813"/>
            <a:ext cx="105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02</a:t>
            </a:r>
            <a:endParaRPr lang="en-US" altLang="zh-CN" sz="4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05" name="文本框 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08713" y="4167188"/>
            <a:ext cx="23066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GUI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206" name="文本框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08713" y="4837113"/>
            <a:ext cx="2306637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glade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制造的框架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回调函数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cairo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的绘图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矩形: 圆角 5"/>
          <p:cNvSpPr/>
          <p:nvPr>
            <p:custDataLst>
              <p:tags r:id="rId15"/>
            </p:custDataLst>
          </p:nvPr>
        </p:nvSpPr>
        <p:spPr>
          <a:xfrm rot="2700000">
            <a:off x="6820694" y="2883694"/>
            <a:ext cx="1082675" cy="10842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07" name="文本框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34188" y="3071813"/>
            <a:ext cx="105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03</a:t>
            </a:r>
            <a:endParaRPr lang="en-US" altLang="zh-CN" sz="4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09" name="文本框 1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794750" y="4189413"/>
            <a:ext cx="23066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信息安全应用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210" name="文本框 1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794750" y="4837112"/>
            <a:ext cx="2306638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对于数据文件的加密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将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.c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文件做成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.lib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文件来保护算法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: 圆角 6"/>
          <p:cNvSpPr/>
          <p:nvPr>
            <p:custDataLst>
              <p:tags r:id="rId19"/>
            </p:custDataLst>
          </p:nvPr>
        </p:nvSpPr>
        <p:spPr>
          <a:xfrm rot="2700000">
            <a:off x="9405938" y="2882900"/>
            <a:ext cx="1082675" cy="10826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11" name="文本框 19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420225" y="3073400"/>
            <a:ext cx="1055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04</a:t>
            </a:r>
            <a:endParaRPr lang="en-US" altLang="zh-CN" sz="4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6435" y="1381760"/>
            <a:ext cx="10818495" cy="478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数据文件存储结构：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.txt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文本存储信息，而其中的信息进行了加密，需要程序进行解密才能够使用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分别有：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加密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存储站点信息，经纬度信息，线路信息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直角三角形 18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7500" lnSpcReduction="20000"/>
          </a:bodyPr>
          <a:lstStyle/>
          <a:p>
            <a:pPr algn="ctr" fontAlgn="auto">
              <a:buFontTx/>
              <a:buNone/>
              <a:defRPr/>
            </a:pP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数据存储和组织结构</a:t>
            </a:r>
            <a:endParaRPr lang="zh-CN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fontAlgn="auto">
              <a:buFontTx/>
              <a:buNone/>
              <a:defRPr/>
            </a:pPr>
            <a:endParaRPr lang="zh-CN" altLang="en-US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4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文件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" y="3597910"/>
            <a:ext cx="7791450" cy="8763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6435" y="1381760"/>
            <a:ext cx="10818495" cy="478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程序中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存储结构：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使用结构体存储信息，有这些（作用见变量名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）：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直角三角形 18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7500" lnSpcReduction="20000"/>
          </a:bodyPr>
          <a:lstStyle/>
          <a:p>
            <a:pPr algn="ctr" fontAlgn="auto">
              <a:buFontTx/>
              <a:buNone/>
              <a:defRPr/>
            </a:pP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数据存储和组织结构</a:t>
            </a:r>
            <a:endParaRPr lang="zh-CN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fontAlgn="auto">
              <a:buFontTx/>
              <a:buNone/>
              <a:defRPr/>
            </a:pPr>
            <a:endParaRPr lang="zh-CN" altLang="en-US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4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结构体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07110" y="2429510"/>
            <a:ext cx="10058400" cy="42710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5050" y="5636260"/>
            <a:ext cx="8293100" cy="9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71470" y="2852420"/>
            <a:ext cx="3655060" cy="18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6435" y="1441450"/>
            <a:ext cx="10818495" cy="478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程序中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存储结构：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还有一些主要是专用的信息，储存在变量里面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  <a:defRPr/>
            </a:pP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直角三角形 18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7500" lnSpcReduction="20000"/>
          </a:bodyPr>
          <a:lstStyle/>
          <a:p>
            <a:pPr algn="ctr" fontAlgn="auto">
              <a:buFontTx/>
              <a:buNone/>
              <a:defRPr/>
            </a:pP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数据存储和组织结构</a:t>
            </a:r>
            <a:endParaRPr lang="zh-CN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fontAlgn="auto">
              <a:buFontTx/>
              <a:buNone/>
              <a:defRPr/>
            </a:pPr>
            <a:endParaRPr lang="zh-CN" altLang="en-US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4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answer变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" y="5005705"/>
            <a:ext cx="10058400" cy="652145"/>
          </a:xfrm>
          <a:prstGeom prst="rect">
            <a:avLst/>
          </a:prstGeom>
        </p:spPr>
      </p:pic>
      <p:pic>
        <p:nvPicPr>
          <p:cNvPr id="4" name="图片 3" descr="database变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655" y="5713095"/>
            <a:ext cx="10058400" cy="794385"/>
          </a:xfrm>
          <a:prstGeom prst="rect">
            <a:avLst/>
          </a:prstGeom>
        </p:spPr>
      </p:pic>
      <p:pic>
        <p:nvPicPr>
          <p:cNvPr id="5" name="图片 4" descr="gui 变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190" y="2672080"/>
            <a:ext cx="9296400" cy="23336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0465" y="5781675"/>
            <a:ext cx="7703185" cy="1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7610" y="4423410"/>
            <a:ext cx="2536190" cy="2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3925" y="5952490"/>
            <a:ext cx="10146030" cy="4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65045" y="3458210"/>
            <a:ext cx="2894965" cy="2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7500" lnSpcReduction="20000"/>
          </a:bodyPr>
          <a:lstStyle/>
          <a:p>
            <a:pPr algn="ctr" fontAlgn="auto">
              <a:buFontTx/>
              <a:buNone/>
              <a:defRPr/>
            </a:pP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数据存储和组织结构</a:t>
            </a:r>
            <a:endParaRPr lang="zh-CN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fontAlgn="auto">
              <a:buFontTx/>
              <a:buNone/>
              <a:defRPr/>
            </a:pPr>
            <a:endParaRPr lang="zh-CN" altLang="en-US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02310" y="1716405"/>
            <a:ext cx="93516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Cost_of_scheme</a:t>
            </a:r>
            <a:r>
              <a:rPr lang="zh-CN" altLang="en-US"/>
              <a:t>的状态存储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字符串的编码问题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拥挤度的数据存储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avoid_status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答案的存储问题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对车站名的排序和快速（二分</a:t>
            </a:r>
            <a:r>
              <a:rPr lang="zh-CN" altLang="en-US"/>
              <a:t>）查找（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0000"/>
          </a:bodyPr>
          <a:lstStyle/>
          <a:p>
            <a:pPr algn="ctr" fontAlgn="auto">
              <a:buFontTx/>
              <a:buNone/>
              <a:defRPr/>
            </a:pP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内部算法实现</a:t>
            </a:r>
            <a:endParaRPr lang="zh-CN" altLang="en-US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4055" y="1716405"/>
            <a:ext cx="104273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遍历的实现：</a:t>
            </a:r>
            <a:endParaRPr lang="zh-CN" altLang="en-US" sz="2400"/>
          </a:p>
          <a:p>
            <a:r>
              <a:rPr lang="zh-CN" altLang="en-US" sz="2400"/>
              <a:t>首先应该找到目前的全部可行的线路</a:t>
            </a:r>
            <a:endParaRPr lang="zh-CN" altLang="en-US" sz="2400"/>
          </a:p>
          <a:p>
            <a:r>
              <a:rPr lang="zh-CN" altLang="en-US" sz="2400"/>
              <a:t>可以通过遍历所有出边实现，存在line_in_this_station里面，因为存在负号线所以加上偏移Bidirectional_line_offset。</a:t>
            </a:r>
            <a:endParaRPr lang="zh-CN" altLang="en-US" sz="2400"/>
          </a:p>
          <a:p>
            <a:r>
              <a:rPr lang="zh-CN" altLang="en-US" sz="2400"/>
              <a:t>之后（不</a:t>
            </a:r>
            <a:r>
              <a:rPr lang="zh-CN" altLang="en-US" sz="2400"/>
              <a:t>）通过</a:t>
            </a:r>
            <a:r>
              <a:rPr lang="en-US" altLang="zh-CN" sz="2400"/>
              <a:t>GUI</a:t>
            </a:r>
            <a:r>
              <a:rPr lang="zh-CN" altLang="en-US" sz="2400"/>
              <a:t>找到选择的路线，之后通过转移函数 找到之后的状态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之后更新状态，输出图片到</a:t>
            </a:r>
            <a:r>
              <a:rPr lang="en-US" altLang="zh-CN" sz="2400"/>
              <a:t>GUI</a:t>
            </a:r>
            <a:r>
              <a:rPr lang="zh-CN" altLang="en-US" sz="2400"/>
              <a:t>里面</a:t>
            </a:r>
            <a:endParaRPr lang="zh-CN" altLang="en-US" sz="2400"/>
          </a:p>
          <a:p>
            <a:r>
              <a:rPr lang="zh-CN" altLang="en-US" sz="2400"/>
              <a:t>然后循环。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0000"/>
          </a:bodyPr>
          <a:lstStyle/>
          <a:p>
            <a:pPr algn="ctr" fontAlgn="auto">
              <a:buFontTx/>
              <a:buNone/>
              <a:defRPr/>
            </a:pP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内部算法实现</a:t>
            </a:r>
            <a:endParaRPr lang="zh-CN" altLang="en-US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4055" y="1716405"/>
            <a:ext cx="104273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最短路的寻找：</a:t>
            </a:r>
            <a:endParaRPr lang="zh-CN" altLang="en-US" sz="2400"/>
          </a:p>
          <a:p>
            <a:r>
              <a:rPr lang="en-US" altLang="zh-CN" sz="2400"/>
              <a:t>1. </a:t>
            </a:r>
            <a:r>
              <a:rPr lang="zh-CN" altLang="en-US" sz="2400"/>
              <a:t>状态的转移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状态的转移通过</a:t>
            </a:r>
            <a:r>
              <a:rPr lang="en-US" altLang="zh-CN" sz="2400"/>
              <a:t>nowwa_scheme</a:t>
            </a:r>
            <a:r>
              <a:rPr lang="zh-CN" altLang="en-US" sz="2400"/>
              <a:t>（当前状态）和</a:t>
            </a:r>
            <a:r>
              <a:rPr lang="en-US" altLang="zh-CN" sz="2400"/>
              <a:t>typ</a:t>
            </a:r>
            <a:r>
              <a:rPr lang="zh-CN" altLang="en-US" sz="2400"/>
              <a:t>以及要走的边共同决定，因为我有四个做法是要使用拥挤系数的，因此单独拆除一个函数处理拥挤系数。返回之后，在处理状态转移。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但是转移的时候，因为集成的太多，所以处理边界之类的就比较麻烦。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而最短路算法，我写了个</a:t>
            </a:r>
            <a:r>
              <a:rPr lang="en-US" altLang="zh-CN" sz="2400"/>
              <a:t>spfa</a:t>
            </a:r>
            <a:r>
              <a:rPr lang="zh-CN" altLang="en-US" sz="2400"/>
              <a:t>，考虑到要输出多种方案，因此就需要修补一下，然后我采用了使用一个规避系数，来避免找到重复的边，而结果也不会太坏。</a:t>
            </a:r>
            <a:endParaRPr lang="zh-CN" altLang="en-US" sz="2400"/>
          </a:p>
          <a:p>
            <a:r>
              <a:rPr lang="en-US" altLang="zh-CN" sz="2400"/>
              <a:t>2. spfa 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处理了状态的转移，现在重要的就是如何设计</a:t>
            </a:r>
            <a:r>
              <a:rPr lang="en-US" altLang="zh-CN" sz="2400"/>
              <a:t>dp</a:t>
            </a:r>
            <a:r>
              <a:rPr lang="zh-CN" altLang="en-US" sz="2400"/>
              <a:t>状态，考虑到实际上现在所处的车次也会影响后续的转移，因此状态是 车站数</a:t>
            </a:r>
            <a:r>
              <a:rPr lang="en-US" altLang="zh-CN" sz="2400"/>
              <a:t>*</a:t>
            </a:r>
            <a:r>
              <a:rPr lang="zh-CN" altLang="en-US" sz="2400"/>
              <a:t>（线路数</a:t>
            </a:r>
            <a:r>
              <a:rPr lang="en-US" altLang="zh-CN" sz="2400"/>
              <a:t>*2</a:t>
            </a:r>
            <a:r>
              <a:rPr lang="zh-CN" altLang="en-US" sz="2400"/>
              <a:t>）的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>
            <p:custDataLst>
              <p:tags r:id="rId1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algn="ctr" eaLnBrk="1" hangingPunct="1"/>
            <a:endParaRPr lang="en-US" altLang="en-US" noProof="1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27660" y="577850"/>
            <a:ext cx="5183188" cy="708025"/>
          </a:xfrm>
          <a:prstGeom prst="rect">
            <a:avLst/>
          </a:prstGeom>
          <a:noFill/>
        </p:spPr>
        <p:txBody>
          <a:bodyPr lIns="90000" tIns="46800" rIns="90000" bIns="46800">
            <a:normAutofit fontScale="90000"/>
          </a:bodyPr>
          <a:lstStyle/>
          <a:p>
            <a:pPr algn="ctr" fontAlgn="auto">
              <a:buFontTx/>
              <a:buNone/>
              <a:defRPr/>
            </a:pPr>
            <a:r>
              <a: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内部算法实现</a:t>
            </a:r>
            <a:endParaRPr lang="zh-CN" altLang="en-US" sz="40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573088" y="1285875"/>
            <a:ext cx="48053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4055" y="1716405"/>
            <a:ext cx="104273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找到之后，因为使用了前向星，就可以方便的找到路径。</a:t>
            </a:r>
            <a:endParaRPr lang="zh-CN" altLang="en-US" sz="2400"/>
          </a:p>
          <a:p>
            <a:r>
              <a:rPr lang="zh-CN" altLang="en-US" sz="2400"/>
              <a:t>跑三次之后，就得到三条路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此时注意到在极端情况下路线可能重复。因此需要去重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这就是用了一个模糊算法，只要一系列特征值相同，我就认为两条路径是本质上重复的。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之后排序输出就完了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custom20196577_3*f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&#13;单击此处添加文本具体内容，简明扼要的阐述您的观点。根据需要可酌情增减文字，以便观者准确的理解您传达的思想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04.xml><?xml version="1.0" encoding="utf-8"?>
<p:tagLst xmlns:p="http://schemas.openxmlformats.org/presentationml/2006/main">
  <p:tag name="KSO_WM_UNIT_PLACING_PICTURE_USER_VIEWPORT" val="{&quot;height&quot;:6726,&quot;width&quot;:15840}"/>
</p:tagLst>
</file>

<file path=ppt/tags/tag105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0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custom20196577_3*f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&#13;单击此处添加文本具体内容，简明扼要的阐述您的观点。根据需要可酌情增减文字，以便观者准确的理解您传达的思想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18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22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26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38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42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46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ags/tag147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7_12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TAHANK YOU"/>
</p:tagLst>
</file>

<file path=ppt/tags/tag148.xml><?xml version="1.0" encoding="utf-8"?>
<p:tagLst xmlns:p="http://schemas.openxmlformats.org/presentationml/2006/main">
  <p:tag name="KSO_WM_SLIDE_ID" val="custom20196577_12"/>
  <p:tag name="KSO_WM_TEMPLATE_SUBCATEGORY" val="0"/>
  <p:tag name="KSO_WM_SLIDE_TYPE" val="endPag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96577"/>
  <p:tag name="KSO_WM_SLIDE_LAYOUT" val="a"/>
  <p:tag name="KSO_WM_SLIDE_LAYOUT_CNT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7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7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COMBINE_RELATE_SLIDE_ID" val="background20177529_1"/>
  <p:tag name="KSO_WM_TEMPLATE_THUMBS_INDEX" val="1、12"/>
  <p:tag name="KSO_WM_TEMPLATE_SUBCATEGORY" val="0"/>
  <p:tag name="KSO_WM_TAG_VERSION" val="1.0"/>
  <p:tag name="KSO_WM_BEAUTIFY_FLAG" val="#wm#"/>
  <p:tag name="KSO_WM_TEMPLATE_CATEGORY" val="custom"/>
  <p:tag name="KSO_WM_TEMPLATE_INDEX" val="20196577"/>
</p:tagLst>
</file>

<file path=ppt/tags/tag72.xml><?xml version="1.0" encoding="utf-8"?>
<p:tagLst xmlns:p="http://schemas.openxmlformats.org/presentationml/2006/main">
  <p:tag name="KSO_WM_UNIT_TEXT_FILL_FORE_SCHEMECOLOR_INDEX" val="16"/>
  <p:tag name="KSO_WM_UNIT_TEXT_FILL_TYPE" val="1"/>
  <p:tag name="KSO_WM_UNIT_USESOURCEFORMAT_APPLY" val="1"/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7_1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个人述职报告通用"/>
</p:tagLst>
</file>

<file path=ppt/tags/tag73.xml><?xml version="1.0" encoding="utf-8"?>
<p:tagLst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6577_1*b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副标题"/>
</p:tagLst>
</file>

<file path=ppt/tags/tag74.xml><?xml version="1.0" encoding="utf-8"?>
<p:tagLst xmlns:p="http://schemas.openxmlformats.org/presentationml/2006/main">
  <p:tag name="KSO_WM_COMBINE_RELATE_SLIDE_ID" val="background20177529_1"/>
  <p:tag name="KSO_WM_TEMPLATE_THUMBS_INDEX" val="1、12"/>
  <p:tag name="KSO_WM_SLIDE_ID" val="custom20196577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6577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196577_2*i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6"/>
  <p:tag name="KSO_WM_UNIT_ID" val="custom20196577_2*i*6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ISCONTENTSTITLE" val="1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96577_2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目录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96577_2*m_h_a*1_1_1"/>
  <p:tag name="KSO_WM_TEMPLATE_CATEGORY" val="custom"/>
  <p:tag name="KSO_WM_TEMPLATE_INDEX" val="20196577"/>
  <p:tag name="KSO_WM_UNIT_LAYERLEVEL" val="1_1_1"/>
  <p:tag name="KSO_WM_TAG_VERSION" val="1.0"/>
  <p:tag name="KSO_WM_BEAUTIFY_FLAG" val="#wm#"/>
  <p:tag name="KSO_WM_UNIT_PRESET_TEXT" val="单击此处添加标题"/>
</p:tagLst>
</file>

<file path=ppt/tags/tag7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96577_2*m_h_f*1_1_1"/>
  <p:tag name="KSO_WM_TEMPLATE_CATEGORY" val="custom"/>
  <p:tag name="KSO_WM_TEMPLATE_INDEX" val="20196577"/>
  <p:tag name="KSO_WM_UNIT_LAYERLEVEL" val="1_1_1"/>
  <p:tag name="KSO_WM_TAG_VERSION" val="1.0"/>
  <p:tag name="KSO_WM_BEAUTIFY_FLAG" val="#wm#"/>
  <p:tag name="KSO_WM_UNIT_PRESET_TEXT" val="单击此处添加文本具体内容，简明扼要的阐述您的观点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96577_2*m_h_i*1_1_2"/>
  <p:tag name="KSO_WM_TEMPLATE_CATEGORY" val="custom"/>
  <p:tag name="KSO_WM_TEMPLATE_INDEX" val="20196577"/>
  <p:tag name="KSO_WM_UNIT_LAYERLEVEL" val="1_1_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96577_2*m_h_i*1_1_1"/>
  <p:tag name="KSO_WM_TEMPLATE_CATEGORY" val="custom"/>
  <p:tag name="KSO_WM_TEMPLATE_INDEX" val="20196577"/>
  <p:tag name="KSO_WM_UNIT_LAYERLEVEL" val="1_1_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96577_2*m_h_a*1_2_1"/>
  <p:tag name="KSO_WM_TEMPLATE_CATEGORY" val="custom"/>
  <p:tag name="KSO_WM_TEMPLATE_INDEX" val="20196577"/>
  <p:tag name="KSO_WM_UNIT_LAYERLEVEL" val="1_1_1"/>
  <p:tag name="KSO_WM_TAG_VERSION" val="1.0"/>
  <p:tag name="KSO_WM_BEAUTIFY_FLAG" val="#wm#"/>
  <p:tag name="KSO_WM_UNIT_PRESET_TEXT" val="单击此处添加标题"/>
</p:tagLst>
</file>

<file path=ppt/tags/tag83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96577_2*m_h_f*1_2_1"/>
  <p:tag name="KSO_WM_TEMPLATE_CATEGORY" val="custom"/>
  <p:tag name="KSO_WM_TEMPLATE_INDEX" val="20196577"/>
  <p:tag name="KSO_WM_UNIT_LAYERLEVEL" val="1_1_1"/>
  <p:tag name="KSO_WM_TAG_VERSION" val="1.0"/>
  <p:tag name="KSO_WM_BEAUTIFY_FLAG" val="#wm#"/>
  <p:tag name="KSO_WM_UNIT_PRESET_TEXT" val="单击此处添加文本具体内容，简明扼要的阐述您的观点"/>
</p:tagLst>
</file>

<file path=ppt/tags/tag84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96577_2*m_h_i*1_2_2"/>
  <p:tag name="KSO_WM_TEMPLATE_CATEGORY" val="custom"/>
  <p:tag name="KSO_WM_TEMPLATE_INDEX" val="20196577"/>
  <p:tag name="KSO_WM_UNIT_LAYERLEVEL" val="1_1_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96577_2*m_h_i*1_2_1"/>
  <p:tag name="KSO_WM_TEMPLATE_CATEGORY" val="custom"/>
  <p:tag name="KSO_WM_TEMPLATE_INDEX" val="20196577"/>
  <p:tag name="KSO_WM_UNIT_LAYERLEVEL" val="1_1_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196577_2*m_h_a*1_3_1"/>
  <p:tag name="KSO_WM_TEMPLATE_CATEGORY" val="custom"/>
  <p:tag name="KSO_WM_TEMPLATE_INDEX" val="20196577"/>
  <p:tag name="KSO_WM_UNIT_LAYERLEVEL" val="1_1_1"/>
  <p:tag name="KSO_WM_TAG_VERSION" val="1.0"/>
  <p:tag name="KSO_WM_BEAUTIFY_FLAG" val="#wm#"/>
  <p:tag name="KSO_WM_UNIT_PRESET_TEXT" val="单击此处添加标题"/>
</p:tagLst>
</file>

<file path=ppt/tags/tag8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custom20196577_2*m_h_f*1_3_1"/>
  <p:tag name="KSO_WM_TEMPLATE_CATEGORY" val="custom"/>
  <p:tag name="KSO_WM_TEMPLATE_INDEX" val="20196577"/>
  <p:tag name="KSO_WM_UNIT_LAYERLEVEL" val="1_1_1"/>
  <p:tag name="KSO_WM_TAG_VERSION" val="1.0"/>
  <p:tag name="KSO_WM_BEAUTIFY_FLAG" val="#wm#"/>
  <p:tag name="KSO_WM_UNIT_PRESET_TEXT" val="单击此处添加文本具体内容，简明扼要的阐述您的观点"/>
</p:tagLst>
</file>

<file path=ppt/tags/tag88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196577_2*m_h_i*1_3_2"/>
  <p:tag name="KSO_WM_TEMPLATE_CATEGORY" val="custom"/>
  <p:tag name="KSO_WM_TEMPLATE_INDEX" val="20196577"/>
  <p:tag name="KSO_WM_UNIT_LAYERLEVEL" val="1_1_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196577_2*m_h_i*1_3_1"/>
  <p:tag name="KSO_WM_TEMPLATE_CATEGORY" val="custom"/>
  <p:tag name="KSO_WM_TEMPLATE_INDEX" val="20196577"/>
  <p:tag name="KSO_WM_UNIT_LAYERLEVEL" val="1_1_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custom20196577_2*m_h_a*1_4_1"/>
  <p:tag name="KSO_WM_TEMPLATE_CATEGORY" val="custom"/>
  <p:tag name="KSO_WM_TEMPLATE_INDEX" val="20196577"/>
  <p:tag name="KSO_WM_UNIT_LAYERLEVEL" val="1_1_1"/>
  <p:tag name="KSO_WM_TAG_VERSION" val="1.0"/>
  <p:tag name="KSO_WM_BEAUTIFY_FLAG" val="#wm#"/>
  <p:tag name="KSO_WM_UNIT_PRESET_TEXT" val="单击此处添加标题"/>
</p:tagLst>
</file>

<file path=ppt/tags/tag9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custom20196577_2*m_h_f*1_4_1"/>
  <p:tag name="KSO_WM_TEMPLATE_CATEGORY" val="custom"/>
  <p:tag name="KSO_WM_TEMPLATE_INDEX" val="20196577"/>
  <p:tag name="KSO_WM_UNIT_LAYERLEVEL" val="1_1_1"/>
  <p:tag name="KSO_WM_TAG_VERSION" val="1.0"/>
  <p:tag name="KSO_WM_BEAUTIFY_FLAG" val="#wm#"/>
  <p:tag name="KSO_WM_UNIT_PRESET_TEXT" val="单击此处添加文本具体内容，简明扼要的阐述您的观点"/>
</p:tagLst>
</file>

<file path=ppt/tags/tag92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custom20196577_2*m_h_i*1_4_2"/>
  <p:tag name="KSO_WM_TEMPLATE_CATEGORY" val="custom"/>
  <p:tag name="KSO_WM_TEMPLATE_INDEX" val="20196577"/>
  <p:tag name="KSO_WM_UNIT_LAYERLEVEL" val="1_1_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custom20196577_2*m_h_i*1_4_1"/>
  <p:tag name="KSO_WM_TEMPLATE_CATEGORY" val="custom"/>
  <p:tag name="KSO_WM_TEMPLATE_INDEX" val="20196577"/>
  <p:tag name="KSO_WM_UNIT_LAYERLEVEL" val="1_1_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196577_2"/>
  <p:tag name="KSO_WM_TEMPLATE_SUBCATEGORY" val="0"/>
  <p:tag name="KSO_WM_SLIDE_TYPE" val="contents"/>
  <p:tag name="KSO_WM_SLIDE_SUBTYPE" val="diag"/>
  <p:tag name="KSO_WM_SLIDE_ITEM_CNT" val="4"/>
  <p:tag name="KSO_WM_SLIDE_INDEX" val="2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96577"/>
  <p:tag name="KSO_WM_SLIDE_LAYOUT" val="a_m"/>
  <p:tag name="KSO_WM_SLIDE_LAYOUT_CNT" val="1_1"/>
</p:tagLst>
</file>

<file path=ppt/tags/tag9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custom20196577_3*f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&#13;单击此处添加文本具体内容，简明扼要的阐述您的观点。根据需要可酌情增减文字，以便观者准确的理解您传达的思想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96577_3*i*3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7_3*a*1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96577_3*i*2"/>
  <p:tag name="KSO_WM_TEMPLATE_CATEGORY" val="custom"/>
  <p:tag name="KSO_WM_TEMPLATE_INDEX" val="2019657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99.xml><?xml version="1.0" encoding="utf-8"?>
<p:tagLst xmlns:p="http://schemas.openxmlformats.org/presentationml/2006/main">
  <p:tag name="KSO_WM_SLIDE_ID" val="custom20196577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1.875*229.25"/>
  <p:tag name="KSO_WM_SLIDE_POSITION" val="54.125*23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7"/>
  <p:tag name="KSO_WM_SLIDE_LAYOUT" val="a_d_f_l"/>
  <p:tag name="KSO_WM_SLIDE_LAYOUT_CNT" val="1_1_1_1"/>
</p:tagLst>
</file>

<file path=ppt/theme/theme1.xml><?xml version="1.0" encoding="utf-8"?>
<a:theme xmlns:a="http://schemas.openxmlformats.org/drawingml/2006/main" name="2_Office 主题​​">
  <a:themeElements>
    <a:clrScheme name="自定义 38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376BAB"/>
      </a:accent1>
      <a:accent2>
        <a:srgbClr val="54565C"/>
      </a:accent2>
      <a:accent3>
        <a:srgbClr val="A1A2A5"/>
      </a:accent3>
      <a:accent4>
        <a:srgbClr val="376BAB"/>
      </a:accent4>
      <a:accent5>
        <a:srgbClr val="628BDC"/>
      </a:accent5>
      <a:accent6>
        <a:srgbClr val="376BAB"/>
      </a:accent6>
      <a:hlink>
        <a:srgbClr val="85C0FB"/>
      </a:hlink>
      <a:folHlink>
        <a:srgbClr val="70A2DE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WPS 演示</Application>
  <PresentationFormat>宽屏</PresentationFormat>
  <Paragraphs>178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2_Office 主题​​</vt:lpstr>
      <vt:lpstr>程序设计综合课程设计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李文重</dc:creator>
  <cp:lastModifiedBy>轩辕鹰</cp:lastModifiedBy>
  <cp:revision>61</cp:revision>
  <dcterms:created xsi:type="dcterms:W3CDTF">2021-03-11T15:19:00Z</dcterms:created>
  <dcterms:modified xsi:type="dcterms:W3CDTF">2021-03-12T12:15:13Z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