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8" r:id="rId3"/>
    <p:sldId id="259" r:id="rId5"/>
    <p:sldId id="260" r:id="rId6"/>
    <p:sldId id="270" r:id="rId7"/>
    <p:sldId id="271" r:id="rId8"/>
    <p:sldId id="272" r:id="rId9"/>
    <p:sldId id="273" r:id="rId10"/>
    <p:sldId id="274" r:id="rId11"/>
    <p:sldId id="275" r:id="rId12"/>
    <p:sldId id="276" r:id="rId13"/>
    <p:sldId id="278" r:id="rId14"/>
    <p:sldId id="279" r:id="rId15"/>
    <p:sldId id="280" r:id="rId16"/>
    <p:sldId id="281"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a:ln>
            <a:miter lim="800000"/>
          </a:ln>
        </p:spPr>
      </p:sp>
      <p:sp>
        <p:nvSpPr>
          <p:cNvPr id="7170" name="备注占位符 2"/>
          <p:cNvSpPr>
            <a:spLocks noGrp="1" noChangeArrowheads="1"/>
          </p:cNvSpPr>
          <p:nvPr>
            <p:ph type="body" idx="4294967295"/>
          </p:nvPr>
        </p:nvSpPr>
        <p:spPr/>
        <p:txBody>
          <a:bodyPr/>
          <a:lstStyle/>
          <a:p>
            <a:pPr eaLnBrk="1" hangingPunct="1"/>
            <a:endParaRPr lang="zh-CN" altLang="en-US"/>
          </a:p>
        </p:txBody>
      </p:sp>
      <p:sp>
        <p:nvSpPr>
          <p:cNvPr id="2"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28427FD7-A8AC-4DE2-B7C9-84D663B97873}" type="slidenum">
              <a:rPr lang="zh-CN" altLang="en-US" sz="1200" noProof="1">
                <a:latin typeface="+mn-lt"/>
                <a:ea typeface="+mn-ea"/>
                <a:cs typeface="微软雅黑" panose="020B0503020204020204" charset="-122"/>
                <a:sym typeface="+mn-ea"/>
              </a:rPr>
            </a:fld>
            <a:endParaRPr lang="zh-CN" altLang="en-US" sz="1200" noProof="1">
              <a:latin typeface="+mn-lt"/>
              <a:ea typeface="+mn-ea"/>
              <a:cs typeface="微软雅黑" panose="020B0503020204020204" charset="-122"/>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a:ln>
            <a:miter lim="800000"/>
          </a:ln>
        </p:spPr>
      </p:sp>
      <p:sp>
        <p:nvSpPr>
          <p:cNvPr id="28674" name="备注占位符 2"/>
          <p:cNvSpPr>
            <a:spLocks noGrp="1" noChangeArrowheads="1"/>
          </p:cNvSpPr>
          <p:nvPr>
            <p:ph type="body" idx="4294967295"/>
          </p:nvPr>
        </p:nvSpPr>
        <p:spPr/>
        <p:txBody>
          <a:bodyPr/>
          <a:lstStyle/>
          <a:p>
            <a:pPr eaLnBrk="1" hangingPunct="1"/>
            <a:endParaRPr lang="zh-CN" altLang="en-US"/>
          </a:p>
        </p:txBody>
      </p:sp>
      <p:sp>
        <p:nvSpPr>
          <p:cNvPr id="2"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3B9B75DC-5FEC-499E-B21D-DC67E0794ED1}" type="slidenum">
              <a:rPr lang="zh-CN" altLang="en-US" sz="1200" noProof="1">
                <a:latin typeface="+mn-lt"/>
                <a:ea typeface="+mn-ea"/>
                <a:cs typeface="微软雅黑" panose="020B0503020204020204" charset="-122"/>
                <a:sym typeface="+mn-ea"/>
              </a:rPr>
            </a:fld>
            <a:endParaRPr lang="zh-CN" altLang="en-US" sz="1200" noProof="1">
              <a:latin typeface="+mn-lt"/>
              <a:ea typeface="+mn-ea"/>
              <a:cs typeface="微软雅黑" panose="020B0503020204020204"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pPr eaLnBrk="1" hangingPunct="1"/>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566DC06B-67DD-4682-997B-83C8B7D57D6E}"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等腰三角形 7"/>
          <p:cNvSpPr/>
          <p:nvPr>
            <p:custDataLst>
              <p:tags r:id="rId2"/>
            </p:custDataLst>
          </p:nvPr>
        </p:nvSpPr>
        <p:spPr>
          <a:xfrm>
            <a:off x="4449763" y="5073650"/>
            <a:ext cx="1354137"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7" name="平行四边形 7"/>
          <p:cNvSpPr/>
          <p:nvPr>
            <p:custDataLst>
              <p:tags r:id="rId3"/>
            </p:custDataLst>
          </p:nvPr>
        </p:nvSpPr>
        <p:spPr>
          <a:xfrm flipV="1">
            <a:off x="0" y="-9525"/>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9" name="任意多边形 15"/>
          <p:cNvSpPr/>
          <p:nvPr>
            <p:custDataLst>
              <p:tags r:id="rId4"/>
            </p:custDataLst>
          </p:nvPr>
        </p:nvSpPr>
        <p:spPr>
          <a:xfrm>
            <a:off x="-17463" y="-11113"/>
            <a:ext cx="7237413"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ea typeface="微软雅黑" panose="020B0503020204020204" charset="-122"/>
              <a:cs typeface="Arial" panose="020B0604020202020204" pitchFamily="34" charset="0"/>
            </a:endParaRPr>
          </a:p>
        </p:txBody>
      </p:sp>
      <p:sp>
        <p:nvSpPr>
          <p:cNvPr id="10" name="任意多边形 17"/>
          <p:cNvSpPr/>
          <p:nvPr>
            <p:custDataLst>
              <p:tags r:id="rId6"/>
            </p:custDataLst>
          </p:nvPr>
        </p:nvSpPr>
        <p:spPr>
          <a:xfrm>
            <a:off x="-42863" y="-9525"/>
            <a:ext cx="7269163"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ea typeface="微软雅黑" panose="020B0503020204020204" charset="-122"/>
              <a:cs typeface="Arial" panose="020B0604020202020204" pitchFamily="34" charset="0"/>
            </a:endParaRPr>
          </a:p>
        </p:txBody>
      </p:sp>
      <p:sp>
        <p:nvSpPr>
          <p:cNvPr id="11" name="平行四边形 10"/>
          <p:cNvSpPr/>
          <p:nvPr>
            <p:custDataLst>
              <p:tags r:id="rId7"/>
            </p:custDataLst>
          </p:nvPr>
        </p:nvSpPr>
        <p:spPr>
          <a:xfrm flipV="1">
            <a:off x="8980488" y="5002213"/>
            <a:ext cx="307340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cxnSp>
        <p:nvCxnSpPr>
          <p:cNvPr id="12" name="直接连接符 11"/>
          <p:cNvCxnSpPr/>
          <p:nvPr>
            <p:custDataLst>
              <p:tags r:id="rId8"/>
            </p:custDataLst>
          </p:nvPr>
        </p:nvCxnSpPr>
        <p:spPr>
          <a:xfrm flipH="1">
            <a:off x="8805863" y="4622800"/>
            <a:ext cx="3067050" cy="0"/>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6424972" y="740138"/>
            <a:ext cx="5539523" cy="2751522"/>
          </a:xfrm>
        </p:spPr>
        <p:txBody>
          <a:bodyPr lIns="90000" tIns="46800" rIns="90000" bIns="0" anchor="b">
            <a:normAutofit/>
          </a:bodyPr>
          <a:lstStyle>
            <a:lvl1pPr algn="r">
              <a:defRPr sz="6600" b="1">
                <a:solidFill>
                  <a:schemeClr val="tx2"/>
                </a:solidFill>
                <a:latin typeface="微软雅黑" panose="020B0503020204020204" charset="-122"/>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0"/>
            </p:custDataLst>
          </p:nvPr>
        </p:nvSpPr>
        <p:spPr>
          <a:xfrm>
            <a:off x="7475220" y="3986166"/>
            <a:ext cx="4489450" cy="523240"/>
          </a:xfrm>
        </p:spPr>
        <p:txBody>
          <a:bodyPr lIns="90000" rIns="90000"/>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3" name="日期占位符 3"/>
          <p:cNvSpPr>
            <a:spLocks noGrp="1"/>
          </p:cNvSpPr>
          <p:nvPr>
            <p:ph type="dt" sz="half" idx="15"/>
            <p:custDataLst>
              <p:tags r:id="rId11"/>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4"/>
          <p:cNvSpPr>
            <a:spLocks noGrp="1"/>
          </p:cNvSpPr>
          <p:nvPr>
            <p:ph type="ftr" sz="quarter" idx="16"/>
            <p:custDataLst>
              <p:tags r:id="rId12"/>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6" name="灯片编号占位符 5"/>
          <p:cNvSpPr>
            <a:spLocks noGrp="1"/>
          </p:cNvSpPr>
          <p:nvPr>
            <p:ph type="sldNum" sz="quarter" idx="17"/>
            <p:custDataLst>
              <p:tags r:id="rId13"/>
            </p:custDataLst>
          </p:nvPr>
        </p:nvSpPr>
        <p:spPr/>
        <p:txBody>
          <a:bodyPr/>
          <a:lstStyle>
            <a:lvl1pPr>
              <a:defRPr/>
            </a:lvl1pPr>
          </a:lstStyle>
          <a:p>
            <a:pPr>
              <a:defRPr/>
            </a:pPr>
            <a:fld id="{C290D47C-B6CE-489A-BB37-4507D98BE91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BDA2188B-CD91-443D-BF63-6B97CF8FD584}" type="slidenum">
              <a:rPr lang="zh-CN" altLang="en-US"/>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flipH="1">
            <a:off x="8194675" y="3717348"/>
            <a:ext cx="3067050" cy="0"/>
          </a:xfrm>
          <a:prstGeom prst="line">
            <a:avLst/>
          </a:prstGeom>
          <a:ln w="190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custDataLst>
              <p:tags r:id="rId3"/>
            </p:custDataLst>
          </p:nvPr>
        </p:nvSpPr>
        <p:spPr>
          <a:xfrm flipV="1">
            <a:off x="0" y="0"/>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5" name="矩形 4"/>
          <p:cNvSpPr/>
          <p:nvPr>
            <p:custDataLst>
              <p:tags r:id="rId4"/>
            </p:custDataLst>
          </p:nvPr>
        </p:nvSpPr>
        <p:spPr>
          <a:xfrm>
            <a:off x="0" y="4849813"/>
            <a:ext cx="12192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6" name="平行四边形 5"/>
          <p:cNvSpPr/>
          <p:nvPr>
            <p:custDataLst>
              <p:tags r:id="rId5"/>
            </p:custDataLst>
          </p:nvPr>
        </p:nvSpPr>
        <p:spPr>
          <a:xfrm flipV="1">
            <a:off x="8970963" y="4849813"/>
            <a:ext cx="307340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2" name="标题 1"/>
          <p:cNvSpPr>
            <a:spLocks noGrp="1"/>
          </p:cNvSpPr>
          <p:nvPr>
            <p:ph type="title" hasCustomPrompt="1"/>
            <p:custDataLst>
              <p:tags r:id="rId6"/>
            </p:custDataLst>
          </p:nvPr>
        </p:nvSpPr>
        <p:spPr>
          <a:xfrm>
            <a:off x="5840400" y="1264356"/>
            <a:ext cx="5540400" cy="2410470"/>
          </a:xfrm>
        </p:spPr>
        <p:txBody>
          <a:bodyPr lIns="90000" tIns="46800" rIns="90000" bIns="46800" anchor="b">
            <a:normAutofit/>
          </a:bodyPr>
          <a:lstStyle>
            <a:lvl1pPr marL="0" marR="0" algn="r" defTabSz="914400" rtl="0" eaLnBrk="1" fontAlgn="auto" latinLnBrk="0" hangingPunct="1">
              <a:lnSpc>
                <a:spcPct val="100000"/>
              </a:lnSpc>
              <a:buNone/>
              <a:defRPr kumimoji="0" lang="zh-CN" altLang="en-US" sz="8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7"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8"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9" name="灯片编号占位符 4"/>
          <p:cNvSpPr>
            <a:spLocks noGrp="1"/>
          </p:cNvSpPr>
          <p:nvPr>
            <p:ph type="sldNum" sz="quarter" idx="12"/>
            <p:custDataLst>
              <p:tags r:id="rId9"/>
            </p:custDataLst>
          </p:nvPr>
        </p:nvSpPr>
        <p:spPr/>
        <p:txBody>
          <a:bodyPr/>
          <a:lstStyle>
            <a:lvl1pPr>
              <a:defRPr/>
            </a:lvl1pPr>
          </a:lstStyle>
          <a:p>
            <a:pPr>
              <a:defRPr/>
            </a:pPr>
            <a:fld id="{3E1A6014-FEAE-494D-8E67-C6DFF860C1D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193D1E26-D0E6-4E08-8ADA-C375D4FBBFEF}" type="slidenum">
              <a:rPr lang="zh-CN" altLang="en-US"/>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rIns="63500"/>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3"/>
            </p:custDataLst>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sym typeface="+mn-ea"/>
              </a:rPr>
              <a:t>单击此处</a:t>
            </a:r>
            <a:r>
              <a:rPr lang="zh-CN" altLang="en-US" noProof="1"/>
              <a:t>编辑母版文本样式</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14B33050-E4A1-402F-BD5A-D5A4DA724D3E}" type="slidenum">
              <a:rPr lang="zh-CN" altLang="en-US"/>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8FE05F68-110B-4046-BEA6-C8A82509E433}" type="slidenum">
              <a:rPr lang="zh-CN" altLang="en-US"/>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a:t>
            </a:r>
            <a:r>
              <a:rPr lang="zh-CN" altLang="en-US" noProof="1">
                <a:sym typeface="+mn-ea"/>
              </a:rPr>
              <a:t>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ECF11398-F2D3-475E-874A-D993567890ED}" type="slidenum">
              <a:rPr lang="zh-CN" altLang="en-US"/>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C807B482-4CAC-4B32-A6CE-C20E977C887A}" type="slidenum">
              <a:rPr lang="zh-CN" altLang="en-US"/>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6F0F7779-20F8-409C-8CDA-A00EADA69B4B}" type="slidenum">
              <a:rPr lang="zh-CN" altLang="en-US"/>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20D2A213-88E0-4B9B-B17D-A5E13CBE128D}" type="slidenum">
              <a:rPr lang="zh-CN" altLang="en-US"/>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anchor="ct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416703D3-192B-48BE-B12D-144B43EC7A37}" type="slidenum">
              <a:rPr lang="zh-CN" altLang="en-US"/>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66744FB1-2F67-4ADA-AFAE-5FC88F594A2A}" type="slidenum">
              <a:rPr lang="zh-CN" altLang="en-US"/>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400" b="1" kern="1200" spc="200">
          <a:solidFill>
            <a:srgbClr val="262626"/>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rgbClr val="262626"/>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image" Target="../media/image8.pn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tags" Target="../tags/tag148.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image" Target="../media/image2.jpeg"/><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99.xml"/><Relationship Id="rId5" Type="http://schemas.openxmlformats.org/officeDocument/2006/relationships/image" Target="../media/image3.pn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105.xml"/><Relationship Id="rId6" Type="http://schemas.openxmlformats.org/officeDocument/2006/relationships/image" Target="../media/image4.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0.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notesSlide" Target="../notesSlides/notesSlide5.xml"/><Relationship Id="rId1" Type="http://schemas.openxmlformats.org/officeDocument/2006/relationships/tags" Target="../tags/tag10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35"/>
          <p:cNvSpPr>
            <a:spLocks noGrp="1"/>
          </p:cNvSpPr>
          <p:nvPr>
            <p:ph type="ctrTitle"/>
            <p:custDataLst>
              <p:tags r:id="rId1"/>
            </p:custDataLst>
          </p:nvPr>
        </p:nvSpPr>
        <p:spPr/>
        <p:txBody>
          <a:bodyPr/>
          <a:lstStyle/>
          <a:p>
            <a:r>
              <a:rPr lang="zh-CN" altLang="en-US">
                <a:sym typeface="+mn-ea"/>
              </a:rPr>
              <a:t>程序设计综合课程设计</a:t>
            </a:r>
            <a:endParaRPr lang="zh-CN" altLang="en-US" noProof="1"/>
          </a:p>
        </p:txBody>
      </p:sp>
      <p:sp>
        <p:nvSpPr>
          <p:cNvPr id="6146" name="副标题 7"/>
          <p:cNvSpPr>
            <a:spLocks noGrp="1"/>
          </p:cNvSpPr>
          <p:nvPr>
            <p:ph type="subTitle" idx="1"/>
            <p:custDataLst>
              <p:tags r:id="rId2"/>
            </p:custDataLst>
          </p:nvPr>
        </p:nvSpPr>
        <p:spPr>
          <a:xfrm>
            <a:off x="7475220" y="3983626"/>
            <a:ext cx="4489450" cy="523240"/>
          </a:xfrm>
        </p:spPr>
        <p:txBody>
          <a:bodyPr/>
          <a:lstStyle/>
          <a:p>
            <a:r>
              <a:rPr lang="en-US" altLang="zh-CN" noProof="1"/>
              <a:t>IS1901-</a:t>
            </a:r>
            <a:r>
              <a:rPr lang="zh-CN" altLang="en-US" noProof="1"/>
              <a:t>李文重</a:t>
            </a:r>
            <a:endParaRPr lang="zh-CN" altLang="en-US" noProof="1"/>
          </a:p>
        </p:txBody>
      </p:sp>
    </p:spTree>
    <p:custDataLst>
      <p:tags r:id="rId3"/>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3784600"/>
          </a:xfrm>
          <a:prstGeom prst="rect">
            <a:avLst/>
          </a:prstGeom>
          <a:noFill/>
        </p:spPr>
        <p:txBody>
          <a:bodyPr wrap="square" rtlCol="0">
            <a:spAutoFit/>
          </a:bodyPr>
          <a:p>
            <a:r>
              <a:rPr lang="zh-CN" altLang="en-US" sz="2400"/>
              <a:t>因为</a:t>
            </a:r>
            <a:r>
              <a:rPr lang="en-US" altLang="zh-CN" sz="2400"/>
              <a:t>C</a:t>
            </a:r>
            <a:r>
              <a:rPr lang="zh-CN" altLang="en-US" sz="2400"/>
              <a:t>太落后了，所以我选择的是</a:t>
            </a:r>
            <a:r>
              <a:rPr lang="en-US" altLang="zh-CN" sz="2400"/>
              <a:t>GTK+</a:t>
            </a:r>
            <a:r>
              <a:rPr lang="zh-CN" altLang="en-US" sz="2400"/>
              <a:t>来完成</a:t>
            </a:r>
            <a:endParaRPr lang="zh-CN" altLang="en-US" sz="2400"/>
          </a:p>
          <a:p>
            <a:endParaRPr lang="zh-CN" altLang="en-US" sz="2400"/>
          </a:p>
          <a:p>
            <a:r>
              <a:rPr lang="zh-CN" altLang="en-US" sz="2400"/>
              <a:t>首先配置环境配置了半周</a:t>
            </a:r>
            <a:r>
              <a:rPr lang="zh-CN" altLang="en-US" sz="2400"/>
              <a:t>（（（（</a:t>
            </a:r>
            <a:endParaRPr lang="zh-CN" altLang="en-US" sz="2400"/>
          </a:p>
          <a:p>
            <a:endParaRPr lang="zh-CN" altLang="en-US" sz="2400"/>
          </a:p>
          <a:p>
            <a:r>
              <a:rPr lang="zh-CN" altLang="en-US" sz="2400"/>
              <a:t>然后得益于它集成的</a:t>
            </a:r>
            <a:r>
              <a:rPr lang="en-US" altLang="zh-CN" sz="2400"/>
              <a:t>glade</a:t>
            </a:r>
            <a:r>
              <a:rPr lang="zh-CN" altLang="en-US" sz="2400"/>
              <a:t>和</a:t>
            </a:r>
            <a:r>
              <a:rPr lang="zh-CN" altLang="en-US" sz="2400">
                <a:sym typeface="+mn-ea"/>
              </a:rPr>
              <a:t>cairo，才可以方便的完成架构和绘图</a:t>
            </a:r>
            <a:endParaRPr lang="zh-CN" altLang="en-US" sz="2400">
              <a:sym typeface="+mn-ea"/>
            </a:endParaRPr>
          </a:p>
          <a:p>
            <a:endParaRPr lang="zh-CN" altLang="en-US" sz="2400">
              <a:sym typeface="+mn-ea"/>
            </a:endParaRPr>
          </a:p>
          <a:p>
            <a:r>
              <a:rPr lang="en-US" altLang="zh-CN" sz="2400">
                <a:sym typeface="+mn-ea"/>
              </a:rPr>
              <a:t>glade</a:t>
            </a:r>
            <a:r>
              <a:rPr lang="zh-CN" altLang="en-US" sz="2400">
                <a:sym typeface="+mn-ea"/>
              </a:rPr>
              <a:t>部分见文件</a:t>
            </a:r>
            <a:endParaRPr lang="zh-CN" altLang="en-US" sz="2400">
              <a:sym typeface="+mn-ea"/>
            </a:endParaRPr>
          </a:p>
          <a:p>
            <a:endParaRPr lang="zh-CN" altLang="en-US" sz="2400">
              <a:sym typeface="+mn-ea"/>
            </a:endParaRPr>
          </a:p>
          <a:p>
            <a:r>
              <a:rPr lang="zh-CN" altLang="en-US" sz="2400">
                <a:sym typeface="+mn-ea"/>
              </a:rPr>
              <a:t>这只是一个框架，决定了基本配件和包含关系，本身不带有功能的实现。</a:t>
            </a:r>
            <a:endParaRPr lang="zh-CN" altLang="en-US" sz="2400">
              <a:sym typeface="+mn-ea"/>
            </a:endParaRPr>
          </a:p>
          <a:p>
            <a:r>
              <a:rPr lang="zh-CN" altLang="en-US" sz="2400">
                <a:sym typeface="+mn-ea"/>
              </a:rPr>
              <a:t>但是之后的全部控件都可以在这个架构上</a:t>
            </a:r>
            <a:r>
              <a:rPr lang="en-US" altLang="zh-CN" sz="2400">
                <a:sym typeface="+mn-ea"/>
              </a:rPr>
              <a:t>“</a:t>
            </a:r>
            <a:r>
              <a:rPr lang="zh-CN" altLang="en-US" sz="2400">
                <a:sym typeface="+mn-ea"/>
              </a:rPr>
              <a:t>抠</a:t>
            </a:r>
            <a:r>
              <a:rPr lang="en-US" altLang="zh-CN" sz="2400">
                <a:sym typeface="+mn-ea"/>
              </a:rPr>
              <a:t>”</a:t>
            </a:r>
            <a:r>
              <a:rPr lang="zh-CN" altLang="en-US" sz="2400">
                <a:sym typeface="+mn-ea"/>
              </a:rPr>
              <a:t>下来。</a:t>
            </a:r>
            <a:endParaRPr lang="zh-CN" altLang="en-US" sz="2400">
              <a:sym typeface="+mn-ea"/>
            </a:endParaRPr>
          </a:p>
        </p:txBody>
      </p:sp>
      <p:pic>
        <p:nvPicPr>
          <p:cNvPr id="2" name="图片 1" descr="glade"/>
          <p:cNvPicPr>
            <a:picLocks noChangeAspect="1"/>
          </p:cNvPicPr>
          <p:nvPr/>
        </p:nvPicPr>
        <p:blipFill>
          <a:blip r:embed="rId4"/>
          <a:stretch>
            <a:fillRect/>
          </a:stretch>
        </p:blipFill>
        <p:spPr>
          <a:xfrm>
            <a:off x="3074670" y="3977005"/>
            <a:ext cx="2148840" cy="304800"/>
          </a:xfrm>
          <a:prstGeom prst="rect">
            <a:avLst/>
          </a:prstGeom>
        </p:spPr>
      </p:pic>
    </p:spTree>
    <p:custDataLst>
      <p:tags r:id="rId5"/>
    </p:custData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21485"/>
            <a:ext cx="10427335" cy="4892675"/>
          </a:xfrm>
          <a:prstGeom prst="rect">
            <a:avLst/>
          </a:prstGeom>
          <a:noFill/>
        </p:spPr>
        <p:txBody>
          <a:bodyPr wrap="square" rtlCol="0">
            <a:spAutoFit/>
          </a:bodyPr>
          <a:p>
            <a:r>
              <a:rPr lang="zh-CN" altLang="en-US" sz="2400"/>
              <a:t>之后就是极其复杂且多的</a:t>
            </a:r>
            <a:r>
              <a:rPr lang="zh-CN" altLang="en-US" sz="2400"/>
              <a:t>回调函数。。。。。</a:t>
            </a:r>
            <a:endParaRPr lang="zh-CN" altLang="en-US" sz="2400"/>
          </a:p>
          <a:p>
            <a:endParaRPr lang="zh-CN" altLang="en-US" sz="2400"/>
          </a:p>
          <a:p>
            <a:r>
              <a:rPr lang="zh-CN" altLang="en-US" sz="2800"/>
              <a:t>输出框问题：</a:t>
            </a:r>
            <a:endParaRPr lang="zh-CN" altLang="en-US" sz="2800"/>
          </a:p>
          <a:p>
            <a:endParaRPr lang="zh-CN" altLang="en-US" sz="2800"/>
          </a:p>
          <a:p>
            <a:r>
              <a:rPr lang="zh-CN" altLang="en-US" sz="2000"/>
              <a:t>采用缓冲区</a:t>
            </a:r>
            <a:r>
              <a:rPr lang="en-US" altLang="zh-CN" sz="2000"/>
              <a:t>+text_view</a:t>
            </a:r>
            <a:r>
              <a:rPr lang="zh-CN" altLang="en-US" sz="2000"/>
              <a:t>完成</a:t>
            </a:r>
            <a:endParaRPr lang="zh-CN" altLang="en-US" sz="2000"/>
          </a:p>
          <a:p>
            <a:r>
              <a:rPr lang="zh-CN" altLang="en-US" sz="2000"/>
              <a:t>这样就可以一次性多行的输出一个字符串，但是不能</a:t>
            </a:r>
            <a:r>
              <a:rPr lang="zh-CN" altLang="en-US" sz="2000"/>
              <a:t>太长（（（（</a:t>
            </a:r>
            <a:endParaRPr lang="zh-CN" altLang="en-US" sz="2000"/>
          </a:p>
          <a:p>
            <a:endParaRPr lang="zh-CN" altLang="en-US" sz="2000"/>
          </a:p>
          <a:p>
            <a:r>
              <a:rPr lang="zh-CN" altLang="en-US" sz="2800"/>
              <a:t>目前的问题：</a:t>
            </a:r>
            <a:endParaRPr lang="zh-CN" altLang="en-US" sz="2800"/>
          </a:p>
          <a:p>
            <a:r>
              <a:rPr lang="zh-CN" altLang="en-US" sz="2000"/>
              <a:t>关于</a:t>
            </a:r>
            <a:r>
              <a:rPr lang="en-US" altLang="zh-CN" sz="2000"/>
              <a:t>destory</a:t>
            </a:r>
            <a:r>
              <a:rPr lang="zh-CN" altLang="en-US" sz="2000"/>
              <a:t>和</a:t>
            </a:r>
            <a:r>
              <a:rPr lang="en-US" altLang="zh-CN" sz="2000"/>
              <a:t>hide</a:t>
            </a:r>
            <a:r>
              <a:rPr lang="zh-CN" altLang="en-US" sz="2000"/>
              <a:t>的问题（未解决）</a:t>
            </a:r>
            <a:endParaRPr lang="zh-CN" altLang="en-US" sz="2000"/>
          </a:p>
          <a:p>
            <a:r>
              <a:rPr lang="zh-CN" altLang="en-US" sz="2000"/>
              <a:t>控件被销毁之后不能重新获得</a:t>
            </a:r>
            <a:endParaRPr lang="zh-CN" altLang="en-US" sz="2000"/>
          </a:p>
          <a:p>
            <a:endParaRPr lang="zh-CN" altLang="en-US" sz="2000"/>
          </a:p>
          <a:p>
            <a:r>
              <a:rPr lang="zh-CN" altLang="en-US" sz="2000"/>
              <a:t>关于</a:t>
            </a:r>
            <a:r>
              <a:rPr lang="en-US" altLang="zh-CN" sz="2000"/>
              <a:t>hide</a:t>
            </a:r>
            <a:r>
              <a:rPr lang="zh-CN" altLang="en-US" sz="2000"/>
              <a:t>之后窗口重合的问题</a:t>
            </a:r>
            <a:r>
              <a:rPr lang="zh-CN" altLang="en-US" sz="2000">
                <a:sym typeface="+mn-ea"/>
              </a:rPr>
              <a:t>（未解决）</a:t>
            </a:r>
            <a:endParaRPr lang="en-US" altLang="zh-CN" sz="2000"/>
          </a:p>
          <a:p>
            <a:r>
              <a:rPr lang="zh-CN" altLang="en-US" sz="2000">
                <a:sym typeface="+mn-ea"/>
              </a:rPr>
              <a:t>控件被销毁之后不能重新获得</a:t>
            </a:r>
            <a:endParaRPr lang="zh-CN" altLang="en-US" sz="2000"/>
          </a:p>
          <a:p>
            <a:endParaRPr lang="zh-CN" altLang="en-US" sz="2000"/>
          </a:p>
        </p:txBody>
      </p:sp>
    </p:spTree>
    <p:custDataLst>
      <p:tags r:id="rId4"/>
    </p:custData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4461510"/>
          </a:xfrm>
          <a:prstGeom prst="rect">
            <a:avLst/>
          </a:prstGeom>
          <a:noFill/>
        </p:spPr>
        <p:txBody>
          <a:bodyPr wrap="square" rtlCol="0">
            <a:spAutoFit/>
          </a:bodyPr>
          <a:p>
            <a:r>
              <a:rPr lang="zh-CN" altLang="en-US" sz="2800">
                <a:sym typeface="+mn-ea"/>
              </a:rPr>
              <a:t>cairo的绘图</a:t>
            </a:r>
            <a:r>
              <a:rPr lang="en-US" altLang="zh-CN" sz="2800">
                <a:sym typeface="+mn-ea"/>
              </a:rPr>
              <a:t>:</a:t>
            </a:r>
            <a:endParaRPr lang="en-US" altLang="zh-CN" sz="2800">
              <a:sym typeface="+mn-ea"/>
            </a:endParaRPr>
          </a:p>
          <a:p>
            <a:endParaRPr lang="en-US" altLang="zh-CN" sz="2400">
              <a:sym typeface="+mn-ea"/>
            </a:endParaRPr>
          </a:p>
          <a:p>
            <a:r>
              <a:rPr lang="en-US" altLang="zh-CN" sz="2000">
                <a:sym typeface="+mn-ea"/>
              </a:rPr>
              <a:t>	</a:t>
            </a:r>
            <a:r>
              <a:rPr lang="zh-CN" altLang="en-US" sz="2000">
                <a:sym typeface="+mn-ea"/>
              </a:rPr>
              <a:t>基本只用到了点线的绘制和颜色，宽度等等的调节</a:t>
            </a:r>
            <a:endParaRPr lang="zh-CN" altLang="en-US" sz="2000">
              <a:sym typeface="+mn-ea"/>
            </a:endParaRPr>
          </a:p>
          <a:p>
            <a:endParaRPr lang="zh-CN" altLang="en-US" sz="2000">
              <a:sym typeface="+mn-ea"/>
            </a:endParaRPr>
          </a:p>
          <a:p>
            <a:r>
              <a:rPr lang="en-US" altLang="zh-CN" sz="2000">
                <a:sym typeface="+mn-ea"/>
              </a:rPr>
              <a:t>	</a:t>
            </a:r>
            <a:r>
              <a:rPr lang="zh-CN" altLang="en-US" sz="2000">
                <a:sym typeface="+mn-ea"/>
              </a:rPr>
              <a:t>首先找到一个函数可以把经纬度坐标变为像素点坐标，之后就可以绘图了。</a:t>
            </a:r>
            <a:endParaRPr lang="zh-CN" altLang="en-US" sz="2000">
              <a:sym typeface="+mn-ea"/>
            </a:endParaRPr>
          </a:p>
          <a:p>
            <a:r>
              <a:rPr lang="zh-CN" altLang="en-US" sz="2000">
                <a:sym typeface="+mn-ea"/>
              </a:rPr>
              <a:t>再要求精度不高的情况，这个函数近似成了一个线性的</a:t>
            </a:r>
            <a:r>
              <a:rPr lang="zh-CN" altLang="en-US" sz="2000">
                <a:sym typeface="+mn-ea"/>
              </a:rPr>
              <a:t>函数。</a:t>
            </a:r>
            <a:endParaRPr lang="zh-CN" altLang="en-US" sz="2000">
              <a:sym typeface="+mn-ea"/>
            </a:endParaRPr>
          </a:p>
          <a:p>
            <a:endParaRPr lang="zh-CN" altLang="en-US" sz="2000">
              <a:sym typeface="+mn-ea"/>
            </a:endParaRPr>
          </a:p>
          <a:p>
            <a:r>
              <a:rPr lang="en-US" altLang="zh-CN" sz="2000">
                <a:sym typeface="+mn-ea"/>
              </a:rPr>
              <a:t>	</a:t>
            </a:r>
            <a:r>
              <a:rPr lang="zh-CN" altLang="en-US" sz="2000">
                <a:sym typeface="+mn-ea"/>
              </a:rPr>
              <a:t>因为直接绘图产生了一些问题，我采用首先绘图之后存到文件里，之后再使用</a:t>
            </a:r>
            <a:r>
              <a:rPr lang="en-US" altLang="zh-CN" sz="2000">
                <a:sym typeface="+mn-ea"/>
              </a:rPr>
              <a:t>image</a:t>
            </a:r>
            <a:r>
              <a:rPr lang="zh-CN" altLang="en-US" sz="2000">
                <a:sym typeface="+mn-ea"/>
              </a:rPr>
              <a:t>控件加载的方法完成。（实际上这个方法是不安全的因为产生了可读的中间信息（我在考虑图片能不能加密（（（（（      ）</a:t>
            </a:r>
            <a:r>
              <a:rPr lang="zh-CN" altLang="en-US" sz="2000">
                <a:sym typeface="+mn-ea"/>
              </a:rPr>
              <a:t>）</a:t>
            </a:r>
            <a:endParaRPr lang="zh-CN" altLang="en-US" sz="2000"/>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293370" y="581025"/>
            <a:ext cx="5183188" cy="708025"/>
          </a:xfrm>
          <a:prstGeom prst="rect">
            <a:avLst/>
          </a:prstGeom>
          <a:noFill/>
        </p:spPr>
        <p:txBody>
          <a:bodyPr lIns="90000" tIns="46800" rIns="90000" bIns="46800">
            <a:normAutofit fontScale="90000"/>
          </a:bodyPr>
          <a:lstStyle/>
          <a:p>
            <a:pPr algn="ctr">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4461510"/>
          </a:xfrm>
          <a:prstGeom prst="rect">
            <a:avLst/>
          </a:prstGeom>
          <a:noFill/>
        </p:spPr>
        <p:txBody>
          <a:bodyPr wrap="square" rtlCol="0">
            <a:spAutoFit/>
          </a:bodyPr>
          <a:p>
            <a:r>
              <a:rPr lang="zh-CN" altLang="en-US" sz="2800">
                <a:sym typeface="+mn-ea"/>
              </a:rPr>
              <a:t>对于基础信息的加解密：</a:t>
            </a:r>
            <a:endParaRPr lang="zh-CN" altLang="en-US" sz="2800">
              <a:sym typeface="+mn-ea"/>
            </a:endParaRPr>
          </a:p>
          <a:p>
            <a:endParaRPr lang="zh-CN" altLang="en-US" sz="2400">
              <a:sym typeface="+mn-ea"/>
            </a:endParaRPr>
          </a:p>
          <a:p>
            <a:r>
              <a:rPr lang="zh-CN" altLang="en-US" sz="2000">
                <a:sym typeface="+mn-ea"/>
              </a:rPr>
              <a:t>考虑到编码问题和长度问题，就没有进行太过复杂的加解密。</a:t>
            </a:r>
            <a:endParaRPr lang="zh-CN" altLang="en-US" sz="2000">
              <a:sym typeface="+mn-ea"/>
            </a:endParaRPr>
          </a:p>
          <a:p>
            <a:endParaRPr lang="zh-CN" altLang="en-US" sz="2000">
              <a:sym typeface="+mn-ea"/>
            </a:endParaRPr>
          </a:p>
          <a:p>
            <a:r>
              <a:rPr lang="zh-CN" altLang="en-US" sz="2000">
                <a:sym typeface="+mn-ea"/>
              </a:rPr>
              <a:t>而且如果使用公私钥的加密的话，实际上还是等价于保护代码，因为实际上解密过程以及私钥还是写在代码里的</a:t>
            </a:r>
            <a:r>
              <a:rPr lang="zh-CN" altLang="en-US" sz="2000">
                <a:sym typeface="+mn-ea"/>
              </a:rPr>
              <a:t>。</a:t>
            </a:r>
            <a:endParaRPr lang="zh-CN" altLang="en-US" sz="2000">
              <a:sym typeface="+mn-ea"/>
            </a:endParaRPr>
          </a:p>
          <a:p>
            <a:endParaRPr lang="zh-CN" altLang="en-US" sz="2000">
              <a:sym typeface="+mn-ea"/>
            </a:endParaRPr>
          </a:p>
          <a:p>
            <a:r>
              <a:rPr lang="zh-CN" altLang="en-US" sz="2000">
                <a:sym typeface="+mn-ea"/>
              </a:rPr>
              <a:t>如果代码被获取了，那么私钥就没有意义了。</a:t>
            </a:r>
            <a:endParaRPr lang="zh-CN" altLang="en-US" sz="2000">
              <a:sym typeface="+mn-ea"/>
            </a:endParaRPr>
          </a:p>
          <a:p>
            <a:endParaRPr lang="zh-CN" altLang="en-US" sz="2000">
              <a:sym typeface="+mn-ea"/>
            </a:endParaRPr>
          </a:p>
          <a:p>
            <a:r>
              <a:rPr lang="zh-CN" altLang="en-US" sz="2000">
                <a:sym typeface="+mn-ea"/>
              </a:rPr>
              <a:t>因此我认为重点实际上是保护代码而不是保护数据。</a:t>
            </a:r>
            <a:endParaRPr lang="zh-CN" altLang="en-US" sz="2000">
              <a:sym typeface="+mn-ea"/>
            </a:endParaRPr>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293370" y="581025"/>
            <a:ext cx="5183188" cy="708025"/>
          </a:xfrm>
          <a:prstGeom prst="rect">
            <a:avLst/>
          </a:prstGeom>
          <a:noFill/>
        </p:spPr>
        <p:txBody>
          <a:bodyPr lIns="90000" tIns="46800" rIns="90000" bIns="46800">
            <a:normAutofit fontScale="90000"/>
          </a:bodyPr>
          <a:lstStyle/>
          <a:p>
            <a:pPr algn="ctr">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6369685"/>
          </a:xfrm>
          <a:prstGeom prst="rect">
            <a:avLst/>
          </a:prstGeom>
          <a:noFill/>
        </p:spPr>
        <p:txBody>
          <a:bodyPr wrap="square" rtlCol="0">
            <a:spAutoFit/>
          </a:bodyPr>
          <a:p>
            <a:r>
              <a:rPr lang="zh-CN" altLang="en-US" sz="2400">
                <a:sym typeface="+mn-ea"/>
              </a:rPr>
              <a:t>对于代码的保护：</a:t>
            </a:r>
            <a:endParaRPr lang="zh-CN" altLang="en-US" sz="2400">
              <a:sym typeface="+mn-ea"/>
            </a:endParaRPr>
          </a:p>
          <a:p>
            <a:endParaRPr lang="zh-CN" altLang="en-US" sz="2400">
              <a:sym typeface="+mn-ea"/>
            </a:endParaRPr>
          </a:p>
          <a:p>
            <a:r>
              <a:rPr lang="zh-CN" altLang="en-US" sz="2400">
                <a:sym typeface="+mn-ea"/>
              </a:rPr>
              <a:t>因此考虑通过将</a:t>
            </a:r>
            <a:r>
              <a:rPr lang="en-US" altLang="zh-CN" sz="2400">
                <a:sym typeface="+mn-ea"/>
              </a:rPr>
              <a:t>.c</a:t>
            </a:r>
            <a:r>
              <a:rPr lang="zh-CN" altLang="en-US" sz="2400">
                <a:sym typeface="+mn-ea"/>
              </a:rPr>
              <a:t>预处理为</a:t>
            </a:r>
            <a:r>
              <a:rPr lang="en-US" altLang="zh-CN" sz="2400">
                <a:sym typeface="+mn-ea"/>
              </a:rPr>
              <a:t>.lib</a:t>
            </a:r>
            <a:r>
              <a:rPr lang="zh-CN" altLang="en-US" sz="2400">
                <a:sym typeface="+mn-ea"/>
              </a:rPr>
              <a:t>来，和在代码里混淆</a:t>
            </a:r>
            <a:r>
              <a:rPr lang="zh-CN" altLang="en-US" sz="2400">
                <a:sym typeface="+mn-ea"/>
              </a:rPr>
              <a:t>完成</a:t>
            </a:r>
            <a:endParaRPr lang="zh-CN" altLang="en-US" sz="2400">
              <a:sym typeface="+mn-ea"/>
            </a:endParaRPr>
          </a:p>
          <a:p>
            <a:endParaRPr lang="zh-CN" altLang="en-US" sz="2400">
              <a:sym typeface="+mn-ea"/>
            </a:endParaRPr>
          </a:p>
          <a:p>
            <a:r>
              <a:rPr lang="zh-CN" altLang="en-US" sz="2400">
                <a:sym typeface="+mn-ea"/>
              </a:rPr>
              <a:t>因为所有函数的实现都在</a:t>
            </a:r>
            <a:r>
              <a:rPr lang="en-US" altLang="zh-CN" sz="2400">
                <a:sym typeface="+mn-ea"/>
              </a:rPr>
              <a:t>.c</a:t>
            </a:r>
            <a:r>
              <a:rPr lang="zh-CN" altLang="en-US" sz="2400">
                <a:sym typeface="+mn-ea"/>
              </a:rPr>
              <a:t>里面，因此预处理</a:t>
            </a:r>
            <a:r>
              <a:rPr lang="en-US" altLang="zh-CN" sz="2400">
                <a:sym typeface="+mn-ea"/>
              </a:rPr>
              <a:t>.c</a:t>
            </a:r>
            <a:r>
              <a:rPr lang="zh-CN" altLang="en-US" sz="2400">
                <a:sym typeface="+mn-ea"/>
              </a:rPr>
              <a:t>为</a:t>
            </a:r>
            <a:r>
              <a:rPr lang="en-US" altLang="zh-CN" sz="2400">
                <a:sym typeface="+mn-ea"/>
              </a:rPr>
              <a:t>.lib</a:t>
            </a:r>
            <a:r>
              <a:rPr lang="zh-CN" altLang="en-US" sz="2400">
                <a:sym typeface="+mn-ea"/>
              </a:rPr>
              <a:t>可以有效地保护函数的实现</a:t>
            </a:r>
            <a:r>
              <a:rPr lang="zh-CN" altLang="en-US" sz="2400">
                <a:sym typeface="+mn-ea"/>
              </a:rPr>
              <a:t>。</a:t>
            </a:r>
            <a:endParaRPr lang="zh-CN" altLang="en-US" sz="2400">
              <a:sym typeface="+mn-ea"/>
            </a:endParaRPr>
          </a:p>
          <a:p>
            <a:endParaRPr lang="zh-CN" altLang="en-US" sz="2400">
              <a:sym typeface="+mn-ea"/>
            </a:endParaRPr>
          </a:p>
          <a:p>
            <a:r>
              <a:rPr lang="zh-CN" altLang="en-US" sz="2400">
                <a:sym typeface="+mn-ea"/>
              </a:rPr>
              <a:t>而仅仅有定义的</a:t>
            </a:r>
            <a:r>
              <a:rPr lang="en-US" altLang="zh-CN" sz="2400">
                <a:sym typeface="+mn-ea"/>
              </a:rPr>
              <a:t>.h</a:t>
            </a:r>
            <a:r>
              <a:rPr lang="zh-CN" altLang="en-US" sz="2400">
                <a:sym typeface="+mn-ea"/>
              </a:rPr>
              <a:t>即使暴露也不会造成隐患。</a:t>
            </a:r>
            <a:endParaRPr lang="zh-CN" altLang="en-US" sz="2400">
              <a:sym typeface="+mn-ea"/>
            </a:endParaRPr>
          </a:p>
          <a:p>
            <a:endParaRPr lang="zh-CN" altLang="en-US" sz="2400">
              <a:sym typeface="+mn-ea"/>
            </a:endParaRPr>
          </a:p>
          <a:p>
            <a:r>
              <a:rPr lang="zh-CN" altLang="en-US" sz="2400">
                <a:sym typeface="+mn-ea"/>
              </a:rPr>
              <a:t>但是因为这个代码实际上比较简单，而且</a:t>
            </a:r>
            <a:r>
              <a:rPr lang="en-US" altLang="zh-CN" sz="2400">
                <a:sym typeface="+mn-ea"/>
              </a:rPr>
              <a:t>C</a:t>
            </a:r>
            <a:r>
              <a:rPr lang="zh-CN" altLang="en-US" sz="2400">
                <a:sym typeface="+mn-ea"/>
              </a:rPr>
              <a:t>本身就很接近汇编，因此反汇编是很难防范的。如果仅仅是简单的混淆，可能不能取得理想的成果。</a:t>
            </a:r>
            <a:endParaRPr lang="zh-CN" altLang="en-US" sz="2400">
              <a:sym typeface="+mn-ea"/>
            </a:endParaRPr>
          </a:p>
          <a:p>
            <a:endParaRPr lang="zh-CN" altLang="en-US" sz="2400">
              <a:sym typeface="+mn-ea"/>
            </a:endParaRPr>
          </a:p>
          <a:p>
            <a:r>
              <a:rPr lang="zh-CN" altLang="en-US" sz="2400">
                <a:sym typeface="+mn-ea"/>
              </a:rPr>
              <a:t>目前没有其他思路了（</a:t>
            </a:r>
            <a:endParaRPr lang="zh-CN" altLang="en-US" sz="2400">
              <a:sym typeface="+mn-ea"/>
            </a:endParaRPr>
          </a:p>
          <a:p>
            <a:endParaRPr lang="zh-CN" altLang="en-US" sz="2400">
              <a:sym typeface="+mn-ea"/>
            </a:endParaRPr>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
          <p:cNvSpPr>
            <a:spLocks noGrp="1" noChangeArrowheads="1"/>
          </p:cNvSpPr>
          <p:nvPr>
            <p:ph type="title"/>
            <p:custDataLst>
              <p:tags r:id="rId1"/>
            </p:custDataLst>
          </p:nvPr>
        </p:nvSpPr>
        <p:spPr/>
        <p:txBody>
          <a:bodyPr>
            <a:normAutofit fontScale="90000"/>
          </a:bodyPr>
          <a:lstStyle/>
          <a:p>
            <a:r>
              <a:rPr lang="en-US" altLang="zh-CN"/>
              <a:t>TAHANK YOU</a:t>
            </a:r>
            <a:endParaRPr lang="en-US" altLang="zh-CN"/>
          </a:p>
        </p:txBody>
      </p:sp>
    </p:spTree>
    <p:custDataLst>
      <p:tags r:id="rId2"/>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50" y="7938"/>
            <a:ext cx="12193588"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custDataLst>
              <p:tags r:id="rId3"/>
            </p:custDataLst>
          </p:nvPr>
        </p:nvSpPr>
        <p:spPr>
          <a:xfrm>
            <a:off x="-12700" y="-9525"/>
            <a:ext cx="12204700" cy="3429000"/>
          </a:xfrm>
          <a:prstGeom prst="rect">
            <a:avLst/>
          </a:prstGeom>
          <a:solidFill>
            <a:schemeClr val="tx1">
              <a:lumMod val="75000"/>
              <a:lumOff val="2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1" name="文本框 20"/>
          <p:cNvSpPr txBox="1"/>
          <p:nvPr>
            <p:custDataLst>
              <p:tags r:id="rId4"/>
            </p:custDataLst>
          </p:nvPr>
        </p:nvSpPr>
        <p:spPr>
          <a:xfrm>
            <a:off x="3690938" y="989013"/>
            <a:ext cx="4810125" cy="830262"/>
          </a:xfrm>
          <a:prstGeom prst="rect">
            <a:avLst/>
          </a:prstGeom>
          <a:noFill/>
        </p:spPr>
        <p:txBody>
          <a:bodyPr anchor="b">
            <a:normAutofit fontScale="97500"/>
          </a:bodyPr>
          <a:lstStyle/>
          <a:p>
            <a:pPr algn="dist" fontAlgn="auto">
              <a:buFontTx/>
              <a:buNone/>
              <a:defRPr/>
            </a:pPr>
            <a:r>
              <a:rPr lang="zh-CN" altLang="en-US" sz="4800" b="1" noProof="1">
                <a:solidFill>
                  <a:schemeClr val="bg1"/>
                </a:solidFill>
                <a:latin typeface="微软雅黑" panose="020B0503020204020204" charset="-122"/>
                <a:cs typeface="微软雅黑" panose="020B0503020204020204" charset="-122"/>
                <a:sym typeface="+mn-ea"/>
              </a:rPr>
              <a:t>目录</a:t>
            </a:r>
            <a:endParaRPr lang="zh-CN" altLang="en-US" sz="4800" b="1" noProof="1">
              <a:solidFill>
                <a:schemeClr val="bg1"/>
              </a:solidFill>
              <a:latin typeface="微软雅黑" panose="020B0503020204020204" charset="-122"/>
              <a:cs typeface="微软雅黑" panose="020B0503020204020204" charset="-122"/>
              <a:sym typeface="+mn-ea"/>
            </a:endParaRPr>
          </a:p>
        </p:txBody>
      </p:sp>
      <p:sp>
        <p:nvSpPr>
          <p:cNvPr id="8197" name="文本框 8"/>
          <p:cNvSpPr txBox="1">
            <a:spLocks noChangeArrowheads="1"/>
          </p:cNvSpPr>
          <p:nvPr>
            <p:custDataLst>
              <p:tags r:id="rId5"/>
            </p:custDataLst>
          </p:nvPr>
        </p:nvSpPr>
        <p:spPr bwMode="auto">
          <a:xfrm>
            <a:off x="977900" y="4167188"/>
            <a:ext cx="2305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数据存储和组织</a:t>
            </a: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结构</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198" name="文本框 9"/>
          <p:cNvSpPr txBox="1">
            <a:spLocks noChangeArrowheads="1"/>
          </p:cNvSpPr>
          <p:nvPr>
            <p:custDataLst>
              <p:tags r:id="rId6"/>
            </p:custDataLst>
          </p:nvPr>
        </p:nvSpPr>
        <p:spPr bwMode="auto">
          <a:xfrm>
            <a:off x="977900" y="4837113"/>
            <a:ext cx="23050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信息的读取，存储和维护</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8" name="矩形: 圆角 7"/>
          <p:cNvSpPr/>
          <p:nvPr>
            <p:custDataLst>
              <p:tags r:id="rId7"/>
            </p:custDataLst>
          </p:nvPr>
        </p:nvSpPr>
        <p:spPr>
          <a:xfrm rot="2700000">
            <a:off x="1589088"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199" name="文本框 16"/>
          <p:cNvSpPr txBox="1">
            <a:spLocks noChangeArrowheads="1"/>
          </p:cNvSpPr>
          <p:nvPr>
            <p:custDataLst>
              <p:tags r:id="rId8"/>
            </p:custDataLst>
          </p:nvPr>
        </p:nvSpPr>
        <p:spPr bwMode="auto">
          <a:xfrm>
            <a:off x="1603375" y="3071813"/>
            <a:ext cx="1054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01</a:t>
            </a:r>
            <a:endParaRPr lang="en-US" altLang="zh-CN" sz="4000" b="1">
              <a:solidFill>
                <a:schemeClr val="bg1"/>
              </a:solidFill>
              <a:latin typeface="微软雅黑" panose="020B0503020204020204" charset="-122"/>
              <a:cs typeface="微软雅黑" panose="020B0503020204020204" charset="-122"/>
            </a:endParaRPr>
          </a:p>
        </p:txBody>
      </p:sp>
      <p:sp>
        <p:nvSpPr>
          <p:cNvPr id="8201" name="文本框 10"/>
          <p:cNvSpPr txBox="1">
            <a:spLocks noChangeArrowheads="1"/>
          </p:cNvSpPr>
          <p:nvPr>
            <p:custDataLst>
              <p:tags r:id="rId9"/>
            </p:custDataLst>
          </p:nvPr>
        </p:nvSpPr>
        <p:spPr bwMode="auto">
          <a:xfrm>
            <a:off x="3584575" y="4167188"/>
            <a:ext cx="2305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02" name="文本框 13"/>
          <p:cNvSpPr txBox="1">
            <a:spLocks noChangeArrowheads="1"/>
          </p:cNvSpPr>
          <p:nvPr>
            <p:custDataLst>
              <p:tags r:id="rId10"/>
            </p:custDataLst>
          </p:nvPr>
        </p:nvSpPr>
        <p:spPr bwMode="auto">
          <a:xfrm>
            <a:off x="3584575" y="4837113"/>
            <a:ext cx="23050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遍历时的算法</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多次</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spfa</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寻找最短路</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记录和</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输出方案</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5" name="矩形: 圆角 4"/>
          <p:cNvSpPr/>
          <p:nvPr>
            <p:custDataLst>
              <p:tags r:id="rId11"/>
            </p:custDataLst>
          </p:nvPr>
        </p:nvSpPr>
        <p:spPr>
          <a:xfrm rot="2700000">
            <a:off x="4195763"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03" name="文本框 17"/>
          <p:cNvSpPr txBox="1">
            <a:spLocks noChangeArrowheads="1"/>
          </p:cNvSpPr>
          <p:nvPr>
            <p:custDataLst>
              <p:tags r:id="rId12"/>
            </p:custDataLst>
          </p:nvPr>
        </p:nvSpPr>
        <p:spPr bwMode="auto">
          <a:xfrm>
            <a:off x="4210050" y="3071813"/>
            <a:ext cx="1054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02</a:t>
            </a:r>
            <a:endParaRPr lang="en-US" altLang="zh-CN" sz="4000" b="1">
              <a:solidFill>
                <a:schemeClr val="bg1"/>
              </a:solidFill>
              <a:latin typeface="微软雅黑" panose="020B0503020204020204" charset="-122"/>
              <a:cs typeface="微软雅黑" panose="020B0503020204020204" charset="-122"/>
            </a:endParaRPr>
          </a:p>
        </p:txBody>
      </p:sp>
      <p:sp>
        <p:nvSpPr>
          <p:cNvPr id="8205" name="文本框 11"/>
          <p:cNvSpPr txBox="1">
            <a:spLocks noChangeArrowheads="1"/>
          </p:cNvSpPr>
          <p:nvPr>
            <p:custDataLst>
              <p:tags r:id="rId13"/>
            </p:custDataLst>
          </p:nvPr>
        </p:nvSpPr>
        <p:spPr bwMode="auto">
          <a:xfrm>
            <a:off x="6208713" y="4167188"/>
            <a:ext cx="23066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en-US" altLang="zh-CN" sz="2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06" name="文本框 14"/>
          <p:cNvSpPr txBox="1">
            <a:spLocks noChangeArrowheads="1"/>
          </p:cNvSpPr>
          <p:nvPr>
            <p:custDataLst>
              <p:tags r:id="rId14"/>
            </p:custDataLst>
          </p:nvPr>
        </p:nvSpPr>
        <p:spPr bwMode="auto">
          <a:xfrm>
            <a:off x="6208713" y="4837113"/>
            <a:ext cx="230663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en-US" altLang="zh-CN" sz="1400">
                <a:solidFill>
                  <a:schemeClr val="tx1">
                    <a:lumMod val="50000"/>
                    <a:lumOff val="50000"/>
                  </a:schemeClr>
                </a:solidFill>
                <a:latin typeface="微软雅黑" panose="020B0503020204020204" charset="-122"/>
                <a:cs typeface="微软雅黑" panose="020B0503020204020204" charset="-122"/>
                <a:sym typeface="+mn-ea"/>
              </a:rPr>
              <a:t>glade</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制造的框架</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回调函数</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基于</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cairo</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的绘图</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6" name="矩形: 圆角 5"/>
          <p:cNvSpPr/>
          <p:nvPr>
            <p:custDataLst>
              <p:tags r:id="rId15"/>
            </p:custDataLst>
          </p:nvPr>
        </p:nvSpPr>
        <p:spPr>
          <a:xfrm rot="2700000">
            <a:off x="6820694" y="2883694"/>
            <a:ext cx="1082675" cy="108426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07" name="文本框 18"/>
          <p:cNvSpPr txBox="1">
            <a:spLocks noChangeArrowheads="1"/>
          </p:cNvSpPr>
          <p:nvPr>
            <p:custDataLst>
              <p:tags r:id="rId16"/>
            </p:custDataLst>
          </p:nvPr>
        </p:nvSpPr>
        <p:spPr bwMode="auto">
          <a:xfrm>
            <a:off x="6834188" y="3071813"/>
            <a:ext cx="1055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03</a:t>
            </a:r>
            <a:endParaRPr lang="en-US" altLang="zh-CN" sz="4000" b="1">
              <a:solidFill>
                <a:schemeClr val="bg1"/>
              </a:solidFill>
              <a:latin typeface="微软雅黑" panose="020B0503020204020204" charset="-122"/>
              <a:cs typeface="微软雅黑" panose="020B0503020204020204" charset="-122"/>
            </a:endParaRPr>
          </a:p>
        </p:txBody>
      </p:sp>
      <p:sp>
        <p:nvSpPr>
          <p:cNvPr id="8209" name="文本框 12"/>
          <p:cNvSpPr txBox="1">
            <a:spLocks noChangeArrowheads="1"/>
          </p:cNvSpPr>
          <p:nvPr>
            <p:custDataLst>
              <p:tags r:id="rId17"/>
            </p:custDataLst>
          </p:nvPr>
        </p:nvSpPr>
        <p:spPr bwMode="auto">
          <a:xfrm>
            <a:off x="8794750" y="4189413"/>
            <a:ext cx="23066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10" name="文本框 15"/>
          <p:cNvSpPr txBox="1">
            <a:spLocks noChangeArrowheads="1"/>
          </p:cNvSpPr>
          <p:nvPr>
            <p:custDataLst>
              <p:tags r:id="rId18"/>
            </p:custDataLst>
          </p:nvPr>
        </p:nvSpPr>
        <p:spPr bwMode="auto">
          <a:xfrm>
            <a:off x="8794750" y="4837112"/>
            <a:ext cx="23066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对于数据文件的加密</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将</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.c</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文件做成</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.lib</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文件来保护算法</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9" name="矩形: 圆角 6"/>
          <p:cNvSpPr/>
          <p:nvPr>
            <p:custDataLst>
              <p:tags r:id="rId19"/>
            </p:custDataLst>
          </p:nvPr>
        </p:nvSpPr>
        <p:spPr>
          <a:xfrm rot="2700000">
            <a:off x="9405938"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11" name="文本框 19"/>
          <p:cNvSpPr txBox="1">
            <a:spLocks noChangeArrowheads="1"/>
          </p:cNvSpPr>
          <p:nvPr>
            <p:custDataLst>
              <p:tags r:id="rId20"/>
            </p:custDataLst>
          </p:nvPr>
        </p:nvSpPr>
        <p:spPr bwMode="auto">
          <a:xfrm>
            <a:off x="9420225" y="3073400"/>
            <a:ext cx="1055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04</a:t>
            </a:r>
            <a:endParaRPr lang="en-US" altLang="zh-CN" sz="4000" b="1">
              <a:solidFill>
                <a:schemeClr val="bg1"/>
              </a:solidFill>
              <a:latin typeface="微软雅黑" panose="020B0503020204020204" charset="-122"/>
              <a:cs typeface="微软雅黑" panose="020B0503020204020204" charset="-122"/>
            </a:endParaRPr>
          </a:p>
        </p:txBody>
      </p:sp>
    </p:spTree>
    <p:custDataLst>
      <p:tags r:id="rId2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38176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数据文件存储结构：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.txt </a:t>
            </a: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文本存储信息，而其中的信息进行了加密，需要程序进行解密才能够使用</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分别有：</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加密</a:t>
            </a: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存储站点信息，经纬度信息，线路信息</a:t>
            </a: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格式不甚统</a:t>
            </a: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一</a:t>
            </a: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descr="数据文件"/>
          <p:cNvPicPr>
            <a:picLocks noChangeAspect="1"/>
          </p:cNvPicPr>
          <p:nvPr/>
        </p:nvPicPr>
        <p:blipFill>
          <a:blip r:embed="rId5"/>
          <a:stretch>
            <a:fillRect/>
          </a:stretch>
        </p:blipFill>
        <p:spPr>
          <a:xfrm>
            <a:off x="1082040" y="3597910"/>
            <a:ext cx="7791450" cy="876300"/>
          </a:xfrm>
          <a:prstGeom prst="rect">
            <a:avLst/>
          </a:prstGeom>
        </p:spPr>
      </p:pic>
    </p:spTree>
    <p:custDataLst>
      <p:tags r:id="rId6"/>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38176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程序中</a:t>
            </a: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使用结构体存储信息，有这些（作用见变量名</a:t>
            </a: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图片 2" descr="结构体"/>
          <p:cNvPicPr>
            <a:picLocks noChangeAspect="1"/>
          </p:cNvPicPr>
          <p:nvPr>
            <p:custDataLst>
              <p:tags r:id="rId5"/>
            </p:custDataLst>
          </p:nvPr>
        </p:nvPicPr>
        <p:blipFill>
          <a:blip r:embed="rId6"/>
          <a:stretch>
            <a:fillRect/>
          </a:stretch>
        </p:blipFill>
        <p:spPr>
          <a:xfrm>
            <a:off x="1007110" y="2429510"/>
            <a:ext cx="10058400" cy="4271010"/>
          </a:xfrm>
          <a:prstGeom prst="rect">
            <a:avLst/>
          </a:prstGeom>
        </p:spPr>
      </p:pic>
      <p:sp>
        <p:nvSpPr>
          <p:cNvPr id="4" name="矩形 3"/>
          <p:cNvSpPr/>
          <p:nvPr/>
        </p:nvSpPr>
        <p:spPr>
          <a:xfrm>
            <a:off x="1035050" y="5636260"/>
            <a:ext cx="8293100" cy="9563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871470" y="2852420"/>
            <a:ext cx="3655060" cy="1873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44145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程序中</a:t>
            </a: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还有一些主要是专用的信息，储存在变量里面，（循环变量额外定义真是毒瘤</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descr="answer变量"/>
          <p:cNvPicPr>
            <a:picLocks noChangeAspect="1"/>
          </p:cNvPicPr>
          <p:nvPr/>
        </p:nvPicPr>
        <p:blipFill>
          <a:blip r:embed="rId5"/>
          <a:stretch>
            <a:fillRect/>
          </a:stretch>
        </p:blipFill>
        <p:spPr>
          <a:xfrm>
            <a:off x="1005840" y="5005705"/>
            <a:ext cx="10058400" cy="652145"/>
          </a:xfrm>
          <a:prstGeom prst="rect">
            <a:avLst/>
          </a:prstGeom>
        </p:spPr>
      </p:pic>
      <p:pic>
        <p:nvPicPr>
          <p:cNvPr id="4" name="图片 3" descr="database变量"/>
          <p:cNvPicPr>
            <a:picLocks noChangeAspect="1"/>
          </p:cNvPicPr>
          <p:nvPr/>
        </p:nvPicPr>
        <p:blipFill>
          <a:blip r:embed="rId6"/>
          <a:stretch>
            <a:fillRect/>
          </a:stretch>
        </p:blipFill>
        <p:spPr>
          <a:xfrm>
            <a:off x="922655" y="5713095"/>
            <a:ext cx="10058400" cy="794385"/>
          </a:xfrm>
          <a:prstGeom prst="rect">
            <a:avLst/>
          </a:prstGeom>
        </p:spPr>
      </p:pic>
      <p:pic>
        <p:nvPicPr>
          <p:cNvPr id="5" name="图片 4" descr="gui 变量"/>
          <p:cNvPicPr>
            <a:picLocks noChangeAspect="1"/>
          </p:cNvPicPr>
          <p:nvPr/>
        </p:nvPicPr>
        <p:blipFill>
          <a:blip r:embed="rId7"/>
          <a:stretch>
            <a:fillRect/>
          </a:stretch>
        </p:blipFill>
        <p:spPr>
          <a:xfrm>
            <a:off x="1139190" y="2672080"/>
            <a:ext cx="9296400" cy="2333625"/>
          </a:xfrm>
          <a:prstGeom prst="rect">
            <a:avLst/>
          </a:prstGeom>
        </p:spPr>
      </p:pic>
      <p:sp>
        <p:nvSpPr>
          <p:cNvPr id="9" name="矩形 8"/>
          <p:cNvSpPr/>
          <p:nvPr/>
        </p:nvSpPr>
        <p:spPr>
          <a:xfrm>
            <a:off x="1180465" y="5781675"/>
            <a:ext cx="7703185" cy="1879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197610" y="4423410"/>
            <a:ext cx="2536190" cy="2228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23925" y="5952490"/>
            <a:ext cx="10146030" cy="4692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265045" y="3458210"/>
            <a:ext cx="2894965" cy="2393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22325" y="1971675"/>
            <a:ext cx="9351645" cy="3784600"/>
          </a:xfrm>
          <a:prstGeom prst="rect">
            <a:avLst/>
          </a:prstGeom>
          <a:noFill/>
        </p:spPr>
        <p:txBody>
          <a:bodyPr wrap="square" rtlCol="0">
            <a:spAutoFit/>
          </a:bodyPr>
          <a:p>
            <a:endParaRPr lang="zh-CN" altLang="en-US" sz="2000"/>
          </a:p>
          <a:p>
            <a:r>
              <a:rPr lang="zh-CN" altLang="en-US" sz="2000"/>
              <a:t>基于</a:t>
            </a:r>
            <a:r>
              <a:rPr lang="en-US" altLang="zh-CN" sz="2000"/>
              <a:t>Cost_of_scheme</a:t>
            </a:r>
            <a:r>
              <a:rPr lang="zh-CN" altLang="en-US" sz="2000"/>
              <a:t>结构体的状态存储</a:t>
            </a:r>
            <a:endParaRPr lang="zh-CN" altLang="en-US" sz="2000"/>
          </a:p>
          <a:p>
            <a:endParaRPr lang="zh-CN" altLang="en-US" sz="2000"/>
          </a:p>
          <a:p>
            <a:r>
              <a:rPr lang="zh-CN" altLang="en-US" sz="2000"/>
              <a:t>字符串的编码问题（</a:t>
            </a:r>
            <a:r>
              <a:rPr lang="en-US" altLang="zh-CN" sz="2000"/>
              <a:t>ANSI</a:t>
            </a:r>
            <a:r>
              <a:rPr lang="zh-CN" altLang="en-US" sz="2000"/>
              <a:t>，</a:t>
            </a:r>
            <a:r>
              <a:rPr lang="en-US" altLang="zh-CN" sz="2000"/>
              <a:t>utf-8</a:t>
            </a:r>
            <a:r>
              <a:rPr lang="zh-CN" altLang="en-US" sz="2000"/>
              <a:t>）</a:t>
            </a:r>
            <a:endParaRPr lang="zh-CN" altLang="en-US" sz="2000"/>
          </a:p>
          <a:p>
            <a:endParaRPr lang="zh-CN" altLang="en-US" sz="2000"/>
          </a:p>
          <a:p>
            <a:r>
              <a:rPr lang="zh-CN" altLang="en-US" sz="2000"/>
              <a:t>拥挤度的数据存储（时间</a:t>
            </a:r>
            <a:r>
              <a:rPr lang="en-US" altLang="zh-CN" sz="2000"/>
              <a:t>X</a:t>
            </a:r>
            <a:r>
              <a:rPr lang="zh-CN" altLang="en-US" sz="2000"/>
              <a:t>线路）</a:t>
            </a:r>
            <a:endParaRPr lang="zh-CN" altLang="en-US" sz="2000"/>
          </a:p>
          <a:p>
            <a:endParaRPr lang="zh-CN" altLang="en-US" sz="2000"/>
          </a:p>
          <a:p>
            <a:r>
              <a:rPr lang="en-US" altLang="zh-CN" sz="2000"/>
              <a:t>avoid_status</a:t>
            </a:r>
            <a:r>
              <a:rPr lang="zh-CN" altLang="en-US" sz="2000"/>
              <a:t>（重新赋权寻找较优的次短路）</a:t>
            </a:r>
            <a:endParaRPr lang="zh-CN" altLang="en-US" sz="2000"/>
          </a:p>
          <a:p>
            <a:endParaRPr lang="zh-CN" altLang="en-US" sz="2000"/>
          </a:p>
          <a:p>
            <a:r>
              <a:rPr lang="zh-CN" altLang="en-US" sz="2000"/>
              <a:t>答案的存储问题（指向前一状态的指针）</a:t>
            </a:r>
            <a:endParaRPr lang="zh-CN" altLang="en-US" sz="2000"/>
          </a:p>
          <a:p>
            <a:endParaRPr lang="zh-CN" altLang="en-US" sz="2000"/>
          </a:p>
          <a:p>
            <a:r>
              <a:rPr lang="zh-CN" altLang="en-US" sz="2000"/>
              <a:t>对车站名的排序和快速（二分）查找（</a:t>
            </a:r>
            <a:endParaRPr lang="zh-CN" altLang="en-US" sz="2000"/>
          </a:p>
        </p:txBody>
      </p:sp>
      <p:sp>
        <p:nvSpPr>
          <p:cNvPr id="4" name="文本框 3"/>
          <p:cNvSpPr txBox="1"/>
          <p:nvPr/>
        </p:nvSpPr>
        <p:spPr>
          <a:xfrm>
            <a:off x="648335" y="1401445"/>
            <a:ext cx="5557520" cy="521970"/>
          </a:xfrm>
          <a:prstGeom prst="rect">
            <a:avLst/>
          </a:prstGeom>
          <a:noFill/>
        </p:spPr>
        <p:txBody>
          <a:bodyPr wrap="square" rtlCol="0">
            <a:spAutoFit/>
          </a:bodyPr>
          <a:p>
            <a:r>
              <a:rPr lang="en-US" altLang="zh-CN" sz="2800"/>
              <a:t> </a:t>
            </a:r>
            <a:r>
              <a:rPr lang="zh-CN" altLang="en-US" sz="2800"/>
              <a:t>主要的几个问题：</a:t>
            </a:r>
            <a:endParaRPr lang="zh-CN" altLang="en-US" sz="2800"/>
          </a:p>
        </p:txBody>
      </p:sp>
    </p:spTree>
    <p:custDataLst>
      <p:tags r:id="rId4"/>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6123940"/>
          </a:xfrm>
          <a:prstGeom prst="rect">
            <a:avLst/>
          </a:prstGeom>
          <a:noFill/>
        </p:spPr>
        <p:txBody>
          <a:bodyPr wrap="square" rtlCol="0">
            <a:spAutoFit/>
          </a:bodyPr>
          <a:p>
            <a:r>
              <a:rPr lang="zh-CN" altLang="en-US" sz="2800"/>
              <a:t>遍历的实现：</a:t>
            </a:r>
            <a:endParaRPr lang="zh-CN" altLang="en-US" sz="2800"/>
          </a:p>
          <a:p>
            <a:endParaRPr lang="zh-CN" altLang="en-US" sz="2800"/>
          </a:p>
          <a:p>
            <a:r>
              <a:rPr lang="zh-CN" altLang="en-US" sz="2400"/>
              <a:t>首先应该找到目前的全部可行的线路</a:t>
            </a:r>
            <a:endParaRPr lang="zh-CN" altLang="en-US" sz="2400"/>
          </a:p>
          <a:p>
            <a:r>
              <a:rPr lang="zh-CN" altLang="en-US" sz="2400"/>
              <a:t>可以通过枚举当前点的</a:t>
            </a:r>
            <a:r>
              <a:rPr lang="zh-CN" altLang="en-US" sz="2400"/>
              <a:t>所有出边实现，存在line_in_this_station里面，因为存在负号线所以加上偏移Bidirectional_line_offset。</a:t>
            </a:r>
            <a:endParaRPr lang="zh-CN" altLang="en-US" sz="2400"/>
          </a:p>
          <a:p>
            <a:r>
              <a:rPr lang="zh-CN" altLang="en-US" sz="2400"/>
              <a:t>之后通过</a:t>
            </a:r>
            <a:r>
              <a:rPr lang="en-US" altLang="zh-CN" sz="2400"/>
              <a:t>GUI/</a:t>
            </a:r>
            <a:r>
              <a:rPr lang="zh-CN" altLang="en-US" sz="2400"/>
              <a:t>命令行</a:t>
            </a:r>
            <a:r>
              <a:rPr lang="zh-CN" altLang="en-US" sz="2400"/>
              <a:t>找到选择的路线，之后通过转移函数 找到之后的状态</a:t>
            </a:r>
            <a:r>
              <a:rPr lang="zh-CN" altLang="en-US" sz="2400"/>
              <a:t>。</a:t>
            </a:r>
            <a:endParaRPr lang="zh-CN" altLang="en-US" sz="2400"/>
          </a:p>
          <a:p>
            <a:r>
              <a:rPr lang="zh-CN" altLang="en-US" sz="2400"/>
              <a:t>注意此时基本都是默认状态</a:t>
            </a:r>
            <a:endParaRPr lang="zh-CN" altLang="en-US" sz="2400"/>
          </a:p>
          <a:p>
            <a:r>
              <a:rPr lang="zh-CN" altLang="en-US" sz="2400"/>
              <a:t>之后更新状态。同时更新存储的路线，并且绘图到文件</a:t>
            </a:r>
            <a:r>
              <a:rPr lang="zh-CN" altLang="en-US" sz="2400"/>
              <a:t>，然后</a:t>
            </a:r>
            <a:r>
              <a:rPr lang="zh-CN" altLang="en-US" sz="2400"/>
              <a:t>输出图片到</a:t>
            </a:r>
            <a:r>
              <a:rPr lang="en-US" altLang="zh-CN" sz="2400"/>
              <a:t>GUI</a:t>
            </a:r>
            <a:r>
              <a:rPr lang="zh-CN" altLang="en-US" sz="2400"/>
              <a:t>里面</a:t>
            </a:r>
            <a:endParaRPr lang="zh-CN" altLang="en-US" sz="2400"/>
          </a:p>
          <a:p>
            <a:endParaRPr lang="zh-CN" altLang="en-US" sz="2400"/>
          </a:p>
          <a:p>
            <a:r>
              <a:rPr lang="en-US" altLang="zh-CN" sz="2400"/>
              <a:t>										loop</a:t>
            </a:r>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4030980"/>
          </a:xfrm>
          <a:prstGeom prst="rect">
            <a:avLst/>
          </a:prstGeom>
          <a:noFill/>
        </p:spPr>
        <p:txBody>
          <a:bodyPr wrap="square" rtlCol="0">
            <a:spAutoFit/>
          </a:bodyPr>
          <a:p>
            <a:r>
              <a:rPr lang="zh-CN" altLang="en-US" sz="2800"/>
              <a:t>最短路的寻找：</a:t>
            </a:r>
            <a:endParaRPr lang="zh-CN" altLang="en-US" sz="2800"/>
          </a:p>
          <a:p>
            <a:r>
              <a:rPr lang="en-US" altLang="zh-CN" sz="2400"/>
              <a:t>1. </a:t>
            </a:r>
            <a:r>
              <a:rPr lang="zh-CN" altLang="en-US" sz="2400"/>
              <a:t>状态的转移</a:t>
            </a:r>
            <a:endParaRPr lang="zh-CN" altLang="en-US" sz="2400"/>
          </a:p>
          <a:p>
            <a:r>
              <a:rPr lang="en-US" altLang="zh-CN" sz="2000"/>
              <a:t>	</a:t>
            </a:r>
            <a:r>
              <a:rPr lang="zh-CN" altLang="en-US" sz="2000"/>
              <a:t>状态的转移通过</a:t>
            </a:r>
            <a:r>
              <a:rPr lang="en-US" altLang="zh-CN" sz="2000"/>
              <a:t>nowwa_scheme</a:t>
            </a:r>
            <a:r>
              <a:rPr lang="zh-CN" altLang="en-US" sz="2000"/>
              <a:t>（当前状态）和</a:t>
            </a:r>
            <a:r>
              <a:rPr lang="en-US" altLang="zh-CN" sz="2000"/>
              <a:t>typ</a:t>
            </a:r>
            <a:r>
              <a:rPr lang="zh-CN" altLang="en-US" sz="2000"/>
              <a:t>以及要走的边共同决定。因为我的最短路算法集成了四种情况，为了降低一点维护难度，就单独拆除一个函数处理拥挤系数。返回之后，再处理状态转移。</a:t>
            </a:r>
            <a:endParaRPr lang="zh-CN" altLang="en-US" sz="2000"/>
          </a:p>
          <a:p>
            <a:r>
              <a:rPr lang="en-US" altLang="zh-CN" sz="2000"/>
              <a:t>	</a:t>
            </a:r>
            <a:r>
              <a:rPr lang="zh-CN" altLang="en-US" sz="2000"/>
              <a:t>但是转移的时候，因为集成的太多，所以处理边界之类的就比较麻烦。</a:t>
            </a:r>
            <a:endParaRPr lang="zh-CN" altLang="en-US" sz="2000"/>
          </a:p>
          <a:p>
            <a:r>
              <a:rPr lang="en-US" altLang="zh-CN" sz="2000"/>
              <a:t>	</a:t>
            </a:r>
            <a:r>
              <a:rPr lang="zh-CN" altLang="en-US" sz="2000"/>
              <a:t>而最短路算法，我写了个</a:t>
            </a:r>
            <a:r>
              <a:rPr lang="en-US" altLang="zh-CN" sz="2000"/>
              <a:t>spfa</a:t>
            </a:r>
            <a:r>
              <a:rPr lang="zh-CN" altLang="en-US" sz="2000"/>
              <a:t>，考虑到要输出多种方案，因此就需要修补一下，然后我采用了使用一个规避系数，来避免找到重复的边，而结果也不会太坏。</a:t>
            </a:r>
            <a:endParaRPr lang="zh-CN" altLang="en-US" sz="2000"/>
          </a:p>
          <a:p>
            <a:r>
              <a:rPr lang="en-US" altLang="zh-CN" sz="2000"/>
              <a:t>	</a:t>
            </a:r>
            <a:r>
              <a:rPr lang="zh-CN" altLang="en-US" sz="2000"/>
              <a:t>这里实际上是一个寻找次短路的神秘算法（正确性换复杂度</a:t>
            </a:r>
            <a:endParaRPr lang="zh-CN" altLang="en-US" sz="2000"/>
          </a:p>
          <a:p>
            <a:r>
              <a:rPr lang="en-US" altLang="zh-CN" sz="2400"/>
              <a:t>2. spfa </a:t>
            </a:r>
            <a:endParaRPr lang="en-US" altLang="zh-CN" sz="2400"/>
          </a:p>
          <a:p>
            <a:r>
              <a:rPr lang="en-US" altLang="zh-CN" sz="2000"/>
              <a:t>	</a:t>
            </a:r>
            <a:r>
              <a:rPr lang="zh-CN" altLang="en-US" sz="2000"/>
              <a:t>处理了状态的转移，现在重要的就是如何设计</a:t>
            </a:r>
            <a:r>
              <a:rPr lang="en-US" altLang="zh-CN" sz="2000"/>
              <a:t>dp</a:t>
            </a:r>
            <a:r>
              <a:rPr lang="zh-CN" altLang="en-US" sz="2000"/>
              <a:t>状态，考虑到实际上现在所处的车次也会影响后续的转移，因此状态是 车站数</a:t>
            </a:r>
            <a:r>
              <a:rPr lang="en-US" altLang="zh-CN" sz="2000"/>
              <a:t>*</a:t>
            </a:r>
            <a:r>
              <a:rPr lang="zh-CN" altLang="en-US" sz="2000"/>
              <a:t>（线路数</a:t>
            </a:r>
            <a:r>
              <a:rPr lang="en-US" altLang="zh-CN" sz="2000"/>
              <a:t>*2</a:t>
            </a:r>
            <a:r>
              <a:rPr lang="zh-CN" altLang="en-US" sz="2000"/>
              <a:t>）的</a:t>
            </a:r>
            <a:endParaRPr lang="zh-CN" altLang="en-US" sz="2000"/>
          </a:p>
        </p:txBody>
      </p:sp>
    </p:spTree>
    <p:custDataLst>
      <p:tags r:id="rId4"/>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4523105"/>
          </a:xfrm>
          <a:prstGeom prst="rect">
            <a:avLst/>
          </a:prstGeom>
          <a:noFill/>
        </p:spPr>
        <p:txBody>
          <a:bodyPr wrap="square" rtlCol="0">
            <a:spAutoFit/>
          </a:bodyPr>
          <a:p>
            <a:r>
              <a:rPr lang="en-US" altLang="zh-CN" sz="2000"/>
              <a:t>	</a:t>
            </a:r>
            <a:r>
              <a:rPr lang="zh-CN" altLang="en-US" sz="2000"/>
              <a:t>完成搜索过程之后，因为使用了向前一个状态的指针，就可以方便的找到路径。找到路径之后，就可以遍历一遍，同时给这些状态加上avoid_index。</a:t>
            </a:r>
            <a:endParaRPr lang="zh-CN" altLang="en-US" sz="2000"/>
          </a:p>
          <a:p>
            <a:r>
              <a:rPr lang="en-US" altLang="zh-CN" sz="2000"/>
              <a:t>	</a:t>
            </a:r>
            <a:r>
              <a:rPr lang="zh-CN" altLang="en-US" sz="2000"/>
              <a:t>跑三次之后，就得到三条路。</a:t>
            </a:r>
            <a:endParaRPr lang="zh-CN" altLang="en-US" sz="2000"/>
          </a:p>
          <a:p>
            <a:r>
              <a:rPr lang="zh-CN" altLang="en-US" sz="2400"/>
              <a:t>判重和输出：</a:t>
            </a:r>
            <a:endParaRPr lang="zh-CN" altLang="en-US" sz="2400"/>
          </a:p>
          <a:p>
            <a:endParaRPr lang="zh-CN" altLang="en-US" sz="2400"/>
          </a:p>
          <a:p>
            <a:r>
              <a:rPr lang="en-US" altLang="zh-CN" sz="2000"/>
              <a:t>	</a:t>
            </a:r>
            <a:r>
              <a:rPr lang="zh-CN" altLang="en-US" sz="2000"/>
              <a:t>此时注意到在极端情况下路线可能重复。因此需要去重 </a:t>
            </a:r>
            <a:endParaRPr lang="zh-CN" altLang="en-US" sz="2000"/>
          </a:p>
          <a:p>
            <a:r>
              <a:rPr lang="en-US" altLang="zh-CN" sz="2000"/>
              <a:t>	</a:t>
            </a:r>
            <a:r>
              <a:rPr lang="zh-CN" altLang="en-US" sz="2000"/>
              <a:t>这里我使用了一个模糊算法，只要一系列特征值（</a:t>
            </a:r>
            <a:r>
              <a:rPr lang="en-US" altLang="zh-CN" sz="2000"/>
              <a:t>distance</a:t>
            </a:r>
            <a:r>
              <a:rPr lang="zh-CN" altLang="en-US" sz="2000"/>
              <a:t>，</a:t>
            </a:r>
            <a:r>
              <a:rPr lang="en-US" altLang="zh-CN" sz="2000"/>
              <a:t>maincost</a:t>
            </a:r>
            <a:r>
              <a:rPr lang="zh-CN" altLang="en-US" sz="2000"/>
              <a:t>，</a:t>
            </a:r>
            <a:r>
              <a:rPr lang="en-US" altLang="zh-CN" sz="2000"/>
              <a:t>timecost</a:t>
            </a:r>
            <a:r>
              <a:rPr lang="zh-CN" altLang="en-US" sz="2000"/>
              <a:t>，</a:t>
            </a:r>
            <a:r>
              <a:rPr lang="en-US" altLang="zh-CN" sz="2000"/>
              <a:t>number_of_station......</a:t>
            </a:r>
            <a:r>
              <a:rPr lang="zh-CN" altLang="en-US" sz="2000"/>
              <a:t>）相同或近似于相同，我就认为两条路径是本质上重复的。</a:t>
            </a:r>
            <a:endParaRPr lang="zh-CN" altLang="en-US" sz="2000"/>
          </a:p>
          <a:p>
            <a:r>
              <a:rPr lang="en-US" altLang="zh-CN" sz="2000"/>
              <a:t>	</a:t>
            </a:r>
            <a:r>
              <a:rPr lang="zh-CN" altLang="en-US" sz="2000"/>
              <a:t>之后对于三条（或者更少）路线</a:t>
            </a:r>
            <a:r>
              <a:rPr lang="zh-CN" altLang="en-US" sz="2000"/>
              <a:t>排序输出。</a:t>
            </a:r>
            <a:endParaRPr lang="zh-CN" altLang="en-US" sz="2000"/>
          </a:p>
          <a:p>
            <a:r>
              <a:rPr lang="en-US" altLang="zh-CN" sz="2000"/>
              <a:t>	</a:t>
            </a:r>
            <a:r>
              <a:rPr lang="zh-CN" altLang="en-US" sz="2000"/>
              <a:t>输出的时候，考虑到没有文本框显示太多信息回到导致难以清晰抓到重点，不能显示太多信息。所以详细信息输出到命令行里面，而文本框只输出换乘信</a:t>
            </a:r>
            <a:r>
              <a:rPr lang="zh-CN" altLang="en-US" sz="2000"/>
              <a:t>息</a:t>
            </a:r>
            <a:endParaRPr lang="zh-CN" altLang="en-US" sz="2000"/>
          </a:p>
          <a:p>
            <a:r>
              <a:rPr lang="en-US" altLang="zh-CN" sz="2000"/>
              <a:t>	</a:t>
            </a:r>
            <a:r>
              <a:rPr lang="zh-CN" altLang="en-US" sz="2000"/>
              <a:t>输出的时候，实际上就是找到一个字符串，然后输出这个字符串。因此就出现了一些极其不美观而且效率不高的生成输出字符串的过程。</a:t>
            </a:r>
            <a:endParaRPr lang="zh-CN" altLang="en-US" sz="2000"/>
          </a:p>
          <a:p>
            <a:r>
              <a:rPr lang="en-US" altLang="zh-CN" sz="2000"/>
              <a:t>	</a:t>
            </a:r>
            <a:endParaRPr lang="en-US" altLang="zh-CN" sz="2000"/>
          </a:p>
        </p:txBody>
      </p:sp>
    </p:spTree>
    <p:custDataLst>
      <p:tags r:id="rId4"/>
    </p:custDataLst>
  </p:cSld>
  <p:clrMapOvr>
    <a:masterClrMapping/>
  </p:clrMapOvr>
  <p:transition spd="slow"/>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0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04.xml><?xml version="1.0" encoding="utf-8"?>
<p:tagLst xmlns:p="http://schemas.openxmlformats.org/presentationml/2006/main">
  <p:tag name="KSO_WM_UNIT_PLACING_PICTURE_USER_VIEWPORT" val="{&quot;height&quot;:6726,&quot;width&quot;:15840}"/>
</p:tagLst>
</file>

<file path=ppt/tags/tag105.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0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0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1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4.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1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8.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26.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3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4.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3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8.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42.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4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46.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ags/tag147.xml><?xml version="1.0" encoding="utf-8"?>
<p:tagLst xmlns:p="http://schemas.openxmlformats.org/presentationml/2006/main">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196577_12*a*1"/>
  <p:tag name="KSO_WM_TEMPLATE_CATEGORY" val="custom"/>
  <p:tag name="KSO_WM_TEMPLATE_INDEX" val="20196577"/>
  <p:tag name="KSO_WM_UNIT_LAYERLEVEL" val="1"/>
  <p:tag name="KSO_WM_TAG_VERSION" val="1.0"/>
  <p:tag name="KSO_WM_BEAUTIFY_FLAG" val="#wm#"/>
  <p:tag name="KSO_WM_UNIT_PRESET_TEXT" val="TAHANK YOU"/>
</p:tagLst>
</file>

<file path=ppt/tags/tag148.xml><?xml version="1.0" encoding="utf-8"?>
<p:tagLst xmlns:p="http://schemas.openxmlformats.org/presentationml/2006/main">
  <p:tag name="KSO_WM_SLIDE_ID" val="custom20196577_12"/>
  <p:tag name="KSO_WM_TEMPLATE_SUBCATEGORY" val="0"/>
  <p:tag name="KSO_WM_SLIDE_TYPE" val="endPage"/>
  <p:tag name="KSO_WM_SLIDE_SUBTYPE" val="pureTxt"/>
  <p:tag name="KSO_WM_SLIDE_ITEM_CNT" val="0"/>
  <p:tag name="KSO_WM_SLIDE_INDEX" val="12"/>
  <p:tag name="KSO_WM_TAG_VERSION" val="1.0"/>
  <p:tag name="KSO_WM_BEAUTIFY_FLAG" val="#wm#"/>
  <p:tag name="KSO_WM_TEMPLATE_CATEGORY" val="custom"/>
  <p:tag name="KSO_WM_TEMPLATE_INDEX" val="20196577"/>
  <p:tag name="KSO_WM_SLIDE_LAYOUT" val="a"/>
  <p:tag name="KSO_WM_SLIDE_LAYOUT_CN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COMBINE_RELATE_SLIDE_ID" val="background20177529_1"/>
  <p:tag name="KSO_WM_TEMPLATE_THUMBS_INDEX" val="1、12"/>
  <p:tag name="KSO_WM_TEMPLATE_SUBCATEGORY" val="0"/>
  <p:tag name="KSO_WM_TAG_VERSION" val="1.0"/>
  <p:tag name="KSO_WM_BEAUTIFY_FLAG" val="#wm#"/>
  <p:tag name="KSO_WM_TEMPLATE_CATEGORY" val="custom"/>
  <p:tag name="KSO_WM_TEMPLATE_INDEX" val="20196577"/>
</p:tagLst>
</file>

<file path=ppt/tags/tag72.xml><?xml version="1.0" encoding="utf-8"?>
<p:tagLst xmlns:p="http://schemas.openxmlformats.org/presentationml/2006/main">
  <p:tag name="KSO_WM_UNIT_TEXT_FILL_FORE_SCHEMECOLOR_INDEX" val="16"/>
  <p:tag name="KSO_WM_UNIT_TEXT_FILL_TYPE" val="1"/>
  <p:tag name="KSO_WM_UNIT_USESOURCEFORMAT_APPLY" val="1"/>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6577_1*a*1"/>
  <p:tag name="KSO_WM_TEMPLATE_CATEGORY" val="custom"/>
  <p:tag name="KSO_WM_TEMPLATE_INDEX" val="20196577"/>
  <p:tag name="KSO_WM_UNIT_LAYERLEVEL" val="1"/>
  <p:tag name="KSO_WM_TAG_VERSION" val="1.0"/>
  <p:tag name="KSO_WM_BEAUTIFY_FLAG" val="#wm#"/>
  <p:tag name="KSO_WM_UNIT_PRESET_TEXT" val="个人述职报告通用"/>
</p:tagLst>
</file>

<file path=ppt/tags/tag7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b"/>
  <p:tag name="KSO_WM_UNIT_INDEX" val="1"/>
  <p:tag name="KSO_WM_UNIT_ID" val="custom20196577_1*b*1"/>
  <p:tag name="KSO_WM_TEMPLATE_CATEGORY" val="custom"/>
  <p:tag name="KSO_WM_TEMPLATE_INDEX" val="20196577"/>
  <p:tag name="KSO_WM_UNIT_LAYERLEVEL" val="1"/>
  <p:tag name="KSO_WM_TAG_VERSION" val="1.0"/>
  <p:tag name="KSO_WM_BEAUTIFY_FLAG" val="#wm#"/>
  <p:tag name="KSO_WM_UNIT_PRESET_TEXT" val="单击此处添加副标题"/>
</p:tagLst>
</file>

<file path=ppt/tags/tag74.xml><?xml version="1.0" encoding="utf-8"?>
<p:tagLst xmlns:p="http://schemas.openxmlformats.org/presentationml/2006/main">
  <p:tag name="KSO_WM_COMBINE_RELATE_SLIDE_ID" val="background20177529_1"/>
  <p:tag name="KSO_WM_TEMPLATE_THUMBS_INDEX" val="1、12"/>
  <p:tag name="KSO_WM_SLIDE_ID" val="custom20196577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6577"/>
  <p:tag name="KSO_WM_SLIDE_LAYOUT" val="a_b"/>
  <p:tag name="KSO_WM_SLIDE_LAYOUT_CNT" val="1_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196577_2*i*1"/>
  <p:tag name="KSO_WM_TEMPLATE_CATEGORY" val="custom"/>
  <p:tag name="KSO_WM_TEMPLATE_INDEX" val="20196577"/>
  <p:tag name="KSO_WM_UNIT_LAYERLEVEL" val="1"/>
  <p:tag name="KSO_WM_TAG_VERSION" val="1.0"/>
  <p:tag name="KSO_WM_BEAUTIFY_FLAG" val="#wm#"/>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6"/>
  <p:tag name="KSO_WM_UNIT_ID" val="custom20196577_2*i*6"/>
  <p:tag name="KSO_WM_TEMPLATE_CATEGORY" val="custom"/>
  <p:tag name="KSO_WM_TEMPLATE_INDEX" val="20196577"/>
  <p:tag name="KSO_WM_UNIT_LAYERLEVEL" val="1"/>
  <p:tag name="KSO_WM_TAG_VERSION" val="1.0"/>
  <p:tag name="KSO_WM_BEAUTIFY_FLAG" val="#wm#"/>
  <p:tag name="KSO_WM_UNIT_FILL_FORE_SCHEMECOLOR_INDEX" val="13"/>
  <p:tag name="KSO_WM_UNIT_FILL_TYPE" val="1"/>
  <p:tag name="KSO_WM_UNIT_USESOURCEFORMAT_APPLY" val="1"/>
</p:tagLst>
</file>

<file path=ppt/tags/tag77.xml><?xml version="1.0" encoding="utf-8"?>
<p:tagLst xmlns:p="http://schemas.openxmlformats.org/presentationml/2006/main">
  <p:tag name="KSO_WM_UNIT_ISCONTENTSTITLE" val="1"/>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96577_2*a*1"/>
  <p:tag name="KSO_WM_TEMPLATE_CATEGORY" val="custom"/>
  <p:tag name="KSO_WM_TEMPLATE_INDEX" val="20196577"/>
  <p:tag name="KSO_WM_UNIT_LAYERLEVEL" val="1"/>
  <p:tag name="KSO_WM_TAG_VERSION" val="1.0"/>
  <p:tag name="KSO_WM_BEAUTIFY_FLAG" val="#wm#"/>
  <p:tag name="KSO_WM_UNIT_PRESET_TEXT" val="目录"/>
  <p:tag name="KSO_WM_UNIT_TEXT_FILL_FORE_SCHEMECOLOR_INDEX" val="14"/>
  <p:tag name="KSO_WM_UNIT_TEXT_FILL_TYPE" val="1"/>
  <p:tag name="KSO_WM_UNIT_USESOURCEFORMAT_APPLY" val="1"/>
</p:tagLst>
</file>

<file path=ppt/tags/tag7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96577_2*m_h_a*1_1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79.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96577_2*m_h_f*1_1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96577_2*m_h_i*1_1_2"/>
  <p:tag name="KSO_WM_TEMPLATE_CATEGORY" val="custom"/>
  <p:tag name="KSO_WM_TEMPLATE_INDEX" val="20196577"/>
  <p:tag name="KSO_WM_UNIT_LAYERLEVEL" val="1_1_1"/>
  <p:tag name="KSO_WM_TAG_VERSION" val="1.0"/>
  <p:tag name="KSO_WM_BEAUTIFY_FLAG" val="#wm#"/>
</p:tagLst>
</file>

<file path=ppt/tags/tag81.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96577_2*m_h_i*1_1_1"/>
  <p:tag name="KSO_WM_TEMPLATE_CATEGORY" val="custom"/>
  <p:tag name="KSO_WM_TEMPLATE_INDEX" val="20196577"/>
  <p:tag name="KSO_WM_UNIT_LAYERLEVEL" val="1_1_1"/>
  <p:tag name="KSO_WM_TAG_VERSION" val="1.0"/>
  <p:tag name="KSO_WM_BEAUTIFY_FLAG" val="#wm#"/>
</p:tagLst>
</file>

<file path=ppt/tags/tag82.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96577_2*m_h_a*1_2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83.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96577_2*m_h_f*1_2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4.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96577_2*m_h_i*1_2_2"/>
  <p:tag name="KSO_WM_TEMPLATE_CATEGORY" val="custom"/>
  <p:tag name="KSO_WM_TEMPLATE_INDEX" val="20196577"/>
  <p:tag name="KSO_WM_UNIT_LAYERLEVEL" val="1_1_1"/>
  <p:tag name="KSO_WM_TAG_VERSION" val="1.0"/>
  <p:tag name="KSO_WM_BEAUTIFY_FLAG" val="#wm#"/>
</p:tagLst>
</file>

<file path=ppt/tags/tag85.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96577_2*m_h_i*1_2_1"/>
  <p:tag name="KSO_WM_TEMPLATE_CATEGORY" val="custom"/>
  <p:tag name="KSO_WM_TEMPLATE_INDEX" val="20196577"/>
  <p:tag name="KSO_WM_UNIT_LAYERLEVEL" val="1_1_1"/>
  <p:tag name="KSO_WM_TAG_VERSION" val="1.0"/>
  <p:tag name="KSO_WM_BEAUTIFY_FLAG" val="#wm#"/>
</p:tagLst>
</file>

<file path=ppt/tags/tag86.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96577_2*m_h_a*1_3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87.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96577_2*m_h_f*1_3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8.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96577_2*m_h_i*1_3_2"/>
  <p:tag name="KSO_WM_TEMPLATE_CATEGORY" val="custom"/>
  <p:tag name="KSO_WM_TEMPLATE_INDEX" val="20196577"/>
  <p:tag name="KSO_WM_UNIT_LAYERLEVEL" val="1_1_1"/>
  <p:tag name="KSO_WM_TAG_VERSION" val="1.0"/>
  <p:tag name="KSO_WM_BEAUTIFY_FLAG" val="#wm#"/>
</p:tagLst>
</file>

<file path=ppt/tags/tag89.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96577_2*m_h_i*1_3_1"/>
  <p:tag name="KSO_WM_TEMPLATE_CATEGORY" val="custom"/>
  <p:tag name="KSO_WM_TEMPLATE_INDEX" val="20196577"/>
  <p:tag name="KSO_WM_UNIT_LAYERLEVEL" val="1_1_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96577_2*m_h_a*1_4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91.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96577_2*m_h_f*1_4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92.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96577_2*m_h_i*1_4_2"/>
  <p:tag name="KSO_WM_TEMPLATE_CATEGORY" val="custom"/>
  <p:tag name="KSO_WM_TEMPLATE_INDEX" val="20196577"/>
  <p:tag name="KSO_WM_UNIT_LAYERLEVEL" val="1_1_1"/>
  <p:tag name="KSO_WM_TAG_VERSION" val="1.0"/>
  <p:tag name="KSO_WM_BEAUTIFY_FLAG" val="#wm#"/>
</p:tagLst>
</file>

<file path=ppt/tags/tag93.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96577_2*m_h_i*1_4_1"/>
  <p:tag name="KSO_WM_TEMPLATE_CATEGORY" val="custom"/>
  <p:tag name="KSO_WM_TEMPLATE_INDEX" val="20196577"/>
  <p:tag name="KSO_WM_UNIT_LAYERLEVEL" val="1_1_1"/>
  <p:tag name="KSO_WM_TAG_VERSION" val="1.0"/>
  <p:tag name="KSO_WM_BEAUTIFY_FLAG" val="#wm#"/>
</p:tagLst>
</file>

<file path=ppt/tags/tag94.xml><?xml version="1.0" encoding="utf-8"?>
<p:tagLst xmlns:p="http://schemas.openxmlformats.org/presentationml/2006/main">
  <p:tag name="KSO_WM_SLIDE_ID" val="custom20196577_2"/>
  <p:tag name="KSO_WM_TEMPLATE_SUBCATEGORY" val="0"/>
  <p:tag name="KSO_WM_SLIDE_TYPE" val="contents"/>
  <p:tag name="KSO_WM_SLIDE_SUBTYPE" val="diag"/>
  <p:tag name="KSO_WM_SLIDE_ITEM_CNT" val="4"/>
  <p:tag name="KSO_WM_SLIDE_INDEX" val="2"/>
  <p:tag name="KSO_WM_DIAGRAM_GROUP_CODE" val="m1-1"/>
  <p:tag name="KSO_WM_SLIDE_DIAGTYPE" val="m"/>
  <p:tag name="KSO_WM_TAG_VERSION" val="1.0"/>
  <p:tag name="KSO_WM_BEAUTIFY_FLAG" val="#wm#"/>
  <p:tag name="KSO_WM_TEMPLATE_CATEGORY" val="custom"/>
  <p:tag name="KSO_WM_TEMPLATE_INDEX" val="20196577"/>
  <p:tag name="KSO_WM_SLIDE_LAYOUT" val="a_m"/>
  <p:tag name="KSO_WM_SLIDE_LAYOUT_CNT" val="1_1"/>
</p:tagLst>
</file>

<file path=ppt/tags/tag95.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9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99.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Lst>
</file>

<file path=ppt/theme/theme1.xml><?xml version="1.0" encoding="utf-8"?>
<a:theme xmlns:a="http://schemas.openxmlformats.org/drawingml/2006/main" name="2_Office 主题​​">
  <a:themeElements>
    <a:clrScheme name="自定义 38">
      <a:dk1>
        <a:srgbClr val="000000"/>
      </a:dk1>
      <a:lt1>
        <a:srgbClr val="FFFFFF"/>
      </a:lt1>
      <a:dk2>
        <a:srgbClr val="323F4F"/>
      </a:dk2>
      <a:lt2>
        <a:srgbClr val="E7E6E6"/>
      </a:lt2>
      <a:accent1>
        <a:srgbClr val="376BAB"/>
      </a:accent1>
      <a:accent2>
        <a:srgbClr val="54565C"/>
      </a:accent2>
      <a:accent3>
        <a:srgbClr val="A1A2A5"/>
      </a:accent3>
      <a:accent4>
        <a:srgbClr val="376BAB"/>
      </a:accent4>
      <a:accent5>
        <a:srgbClr val="628BDC"/>
      </a:accent5>
      <a:accent6>
        <a:srgbClr val="376BAB"/>
      </a:accent6>
      <a:hlink>
        <a:srgbClr val="85C0FB"/>
      </a:hlink>
      <a:folHlink>
        <a:srgbClr val="70A2DE"/>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2171</Words>
  <Application>WPS 演示</Application>
  <PresentationFormat>宽屏</PresentationFormat>
  <Paragraphs>199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2_Office 主题​​</vt:lpstr>
      <vt:lpstr>程序设计综合课程设计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李文重</dc:creator>
  <cp:lastModifiedBy>轩辕鹰</cp:lastModifiedBy>
  <cp:revision>91</cp:revision>
  <dcterms:created xsi:type="dcterms:W3CDTF">2021-03-11T15:19:00Z</dcterms:created>
  <dcterms:modified xsi:type="dcterms:W3CDTF">2021-03-12T12:53:01Z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