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6E515-16B9-49D4-8E46-F85A5C9A30CE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C98004B-1B6B-41A5-A890-2094FF768166}">
      <dgm:prSet phldrT="[Texte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600" dirty="0" smtClean="0"/>
            <a:t>Etape 1: Création du MCD, Planning, Maquette du projet sous HTML</a:t>
          </a:r>
          <a:endParaRPr lang="fr-FR" sz="1600" dirty="0"/>
        </a:p>
      </dgm:t>
    </dgm:pt>
    <dgm:pt modelId="{C7825986-C762-4D10-9B8A-514BE72797D7}" type="parTrans" cxnId="{20192C9C-E3D0-45A5-ABB2-EDC4001972FD}">
      <dgm:prSet/>
      <dgm:spPr/>
      <dgm:t>
        <a:bodyPr/>
        <a:lstStyle/>
        <a:p>
          <a:endParaRPr lang="fr-FR"/>
        </a:p>
      </dgm:t>
    </dgm:pt>
    <dgm:pt modelId="{293FC9C3-4024-48FF-8268-29ED68598A80}" type="sibTrans" cxnId="{20192C9C-E3D0-45A5-ABB2-EDC4001972FD}">
      <dgm:prSet/>
      <dgm:spPr/>
      <dgm:t>
        <a:bodyPr/>
        <a:lstStyle/>
        <a:p>
          <a:endParaRPr lang="fr-FR"/>
        </a:p>
      </dgm:t>
    </dgm:pt>
    <dgm:pt modelId="{321545E8-5F92-4E8C-8776-396B0C953036}">
      <dgm:prSet phldrT="[Texte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600" dirty="0" smtClean="0"/>
            <a:t>Etape 2: Test MCD dans SQL pour vérifier qu’il est fonctionnel et optimisé pour l’administration de données + Codage Maquette sous HTML/CSS/JS</a:t>
          </a:r>
          <a:endParaRPr lang="fr-FR" sz="1600" dirty="0"/>
        </a:p>
      </dgm:t>
    </dgm:pt>
    <dgm:pt modelId="{D8E83DB9-6010-466D-A8F0-86D1EA64FBCE}" type="parTrans" cxnId="{F9805F54-F88B-42C3-A10A-4A8388D27714}">
      <dgm:prSet/>
      <dgm:spPr/>
      <dgm:t>
        <a:bodyPr/>
        <a:lstStyle/>
        <a:p>
          <a:endParaRPr lang="fr-FR"/>
        </a:p>
      </dgm:t>
    </dgm:pt>
    <dgm:pt modelId="{3DD9945F-5B22-404D-A966-73460DE1E4C7}" type="sibTrans" cxnId="{F9805F54-F88B-42C3-A10A-4A8388D27714}">
      <dgm:prSet/>
      <dgm:spPr/>
      <dgm:t>
        <a:bodyPr/>
        <a:lstStyle/>
        <a:p>
          <a:endParaRPr lang="fr-FR"/>
        </a:p>
      </dgm:t>
    </dgm:pt>
    <dgm:pt modelId="{5D8813FF-A1C9-4895-A5A9-29B3DC075A96}">
      <dgm:prSet phldrT="[Texte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600" dirty="0" smtClean="0"/>
            <a:t>Etape 3: Test du projet (fonctionnalités), correction de bugs, Optimisations, rajout fonctionnalités si possible.</a:t>
          </a:r>
          <a:endParaRPr lang="fr-FR" sz="1600" dirty="0"/>
        </a:p>
      </dgm:t>
    </dgm:pt>
    <dgm:pt modelId="{9AA1FC70-7B7D-48A8-A69B-BCD4E4695FA2}" type="parTrans" cxnId="{293C1860-8483-4AE8-A624-625160C2281D}">
      <dgm:prSet/>
      <dgm:spPr/>
      <dgm:t>
        <a:bodyPr/>
        <a:lstStyle/>
        <a:p>
          <a:endParaRPr lang="fr-FR"/>
        </a:p>
      </dgm:t>
    </dgm:pt>
    <dgm:pt modelId="{B63F7A92-824B-4A9C-AEED-E4163407E227}" type="sibTrans" cxnId="{293C1860-8483-4AE8-A624-625160C2281D}">
      <dgm:prSet/>
      <dgm:spPr/>
      <dgm:t>
        <a:bodyPr/>
        <a:lstStyle/>
        <a:p>
          <a:endParaRPr lang="fr-FR"/>
        </a:p>
      </dgm:t>
    </dgm:pt>
    <dgm:pt modelId="{91468C87-47A9-4C74-AF1C-BF5C1C9FAC87}" type="pres">
      <dgm:prSet presAssocID="{3276E515-16B9-49D4-8E46-F85A5C9A30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199D0049-711A-41E9-9B63-826AEBED1720}" type="pres">
      <dgm:prSet presAssocID="{3276E515-16B9-49D4-8E46-F85A5C9A30CE}" presName="Name1" presStyleCnt="0"/>
      <dgm:spPr/>
    </dgm:pt>
    <dgm:pt modelId="{903BC7C9-0E9E-421C-B2C7-191AC08B8EF9}" type="pres">
      <dgm:prSet presAssocID="{3276E515-16B9-49D4-8E46-F85A5C9A30CE}" presName="cycle" presStyleCnt="0"/>
      <dgm:spPr/>
    </dgm:pt>
    <dgm:pt modelId="{01427D64-870B-437D-9DF2-634F4469AC87}" type="pres">
      <dgm:prSet presAssocID="{3276E515-16B9-49D4-8E46-F85A5C9A30CE}" presName="srcNode" presStyleLbl="node1" presStyleIdx="0" presStyleCnt="3"/>
      <dgm:spPr/>
    </dgm:pt>
    <dgm:pt modelId="{0A37A696-626E-45AF-B160-16AFB8399F6B}" type="pres">
      <dgm:prSet presAssocID="{3276E515-16B9-49D4-8E46-F85A5C9A30CE}" presName="conn" presStyleLbl="parChTrans1D2" presStyleIdx="0" presStyleCnt="1"/>
      <dgm:spPr/>
      <dgm:t>
        <a:bodyPr/>
        <a:lstStyle/>
        <a:p>
          <a:endParaRPr lang="fr-FR"/>
        </a:p>
      </dgm:t>
    </dgm:pt>
    <dgm:pt modelId="{555CBD7C-FDC3-47DC-9AEE-DFE674388C38}" type="pres">
      <dgm:prSet presAssocID="{3276E515-16B9-49D4-8E46-F85A5C9A30CE}" presName="extraNode" presStyleLbl="node1" presStyleIdx="0" presStyleCnt="3"/>
      <dgm:spPr/>
    </dgm:pt>
    <dgm:pt modelId="{821BB0EB-F4B9-415D-BDA5-C03AB1CC84F4}" type="pres">
      <dgm:prSet presAssocID="{3276E515-16B9-49D4-8E46-F85A5C9A30CE}" presName="dstNode" presStyleLbl="node1" presStyleIdx="0" presStyleCnt="3"/>
      <dgm:spPr/>
    </dgm:pt>
    <dgm:pt modelId="{C68B100C-88E3-46EC-8A90-1C03FD2F7367}" type="pres">
      <dgm:prSet presAssocID="{7C98004B-1B6B-41A5-A890-2094FF768166}" presName="text_1" presStyleLbl="node1" presStyleIdx="0" presStyleCnt="3" custLinFactNeighborX="66" custLinFactNeighborY="-219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B1C471-469B-4CF6-B0B5-4A7DE7805F68}" type="pres">
      <dgm:prSet presAssocID="{7C98004B-1B6B-41A5-A890-2094FF768166}" presName="accent_1" presStyleCnt="0"/>
      <dgm:spPr/>
    </dgm:pt>
    <dgm:pt modelId="{6359926F-7893-4923-BA83-893FA8E7777D}" type="pres">
      <dgm:prSet presAssocID="{7C98004B-1B6B-41A5-A890-2094FF768166}" presName="accentRepeatNode" presStyleLbl="solidFgAcc1" presStyleIdx="0" presStyleCnt="3" custLinFactNeighborX="-16162" custLinFactNeighborY="4753"/>
      <dgm:spPr/>
    </dgm:pt>
    <dgm:pt modelId="{662EFB67-C9E5-4362-BC81-0D90CB7CCB27}" type="pres">
      <dgm:prSet presAssocID="{321545E8-5F92-4E8C-8776-396B0C95303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0696EB-F100-41AB-B68B-464028581671}" type="pres">
      <dgm:prSet presAssocID="{321545E8-5F92-4E8C-8776-396B0C953036}" presName="accent_2" presStyleCnt="0"/>
      <dgm:spPr/>
    </dgm:pt>
    <dgm:pt modelId="{25B71B53-E530-46B0-A789-E2093C0B5DCA}" type="pres">
      <dgm:prSet presAssocID="{321545E8-5F92-4E8C-8776-396B0C953036}" presName="accentRepeatNode" presStyleLbl="solidFgAcc1" presStyleIdx="1" presStyleCnt="3"/>
      <dgm:spPr/>
    </dgm:pt>
    <dgm:pt modelId="{907916B0-6BF1-46FC-B187-B475522A3B90}" type="pres">
      <dgm:prSet presAssocID="{5D8813FF-A1C9-4895-A5A9-29B3DC075A96}" presName="text_3" presStyleLbl="node1" presStyleIdx="2" presStyleCnt="3" custLinFactNeighborX="-108" custLinFactNeighborY="-357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B2247D-12DC-48F8-B56C-09C0BCE26701}" type="pres">
      <dgm:prSet presAssocID="{5D8813FF-A1C9-4895-A5A9-29B3DC075A96}" presName="accent_3" presStyleCnt="0"/>
      <dgm:spPr/>
    </dgm:pt>
    <dgm:pt modelId="{595AD295-51FA-49ED-84EB-835AEAEF73B6}" type="pres">
      <dgm:prSet presAssocID="{5D8813FF-A1C9-4895-A5A9-29B3DC075A96}" presName="accentRepeatNode" presStyleLbl="solidFgAcc1" presStyleIdx="2" presStyleCnt="3"/>
      <dgm:spPr/>
    </dgm:pt>
  </dgm:ptLst>
  <dgm:cxnLst>
    <dgm:cxn modelId="{293C1860-8483-4AE8-A624-625160C2281D}" srcId="{3276E515-16B9-49D4-8E46-F85A5C9A30CE}" destId="{5D8813FF-A1C9-4895-A5A9-29B3DC075A96}" srcOrd="2" destOrd="0" parTransId="{9AA1FC70-7B7D-48A8-A69B-BCD4E4695FA2}" sibTransId="{B63F7A92-824B-4A9C-AEED-E4163407E227}"/>
    <dgm:cxn modelId="{F9805F54-F88B-42C3-A10A-4A8388D27714}" srcId="{3276E515-16B9-49D4-8E46-F85A5C9A30CE}" destId="{321545E8-5F92-4E8C-8776-396B0C953036}" srcOrd="1" destOrd="0" parTransId="{D8E83DB9-6010-466D-A8F0-86D1EA64FBCE}" sibTransId="{3DD9945F-5B22-404D-A966-73460DE1E4C7}"/>
    <dgm:cxn modelId="{886E8CD3-E7C2-4166-A451-8FC701908F92}" type="presOf" srcId="{7C98004B-1B6B-41A5-A890-2094FF768166}" destId="{C68B100C-88E3-46EC-8A90-1C03FD2F7367}" srcOrd="0" destOrd="0" presId="urn:microsoft.com/office/officeart/2008/layout/VerticalCurvedList"/>
    <dgm:cxn modelId="{AF968DF8-C556-4CEE-8365-BDFF4CE616E4}" type="presOf" srcId="{293FC9C3-4024-48FF-8268-29ED68598A80}" destId="{0A37A696-626E-45AF-B160-16AFB8399F6B}" srcOrd="0" destOrd="0" presId="urn:microsoft.com/office/officeart/2008/layout/VerticalCurvedList"/>
    <dgm:cxn modelId="{B21D2987-9A28-4A3D-9F2E-016C80FBAAA1}" type="presOf" srcId="{5D8813FF-A1C9-4895-A5A9-29B3DC075A96}" destId="{907916B0-6BF1-46FC-B187-B475522A3B90}" srcOrd="0" destOrd="0" presId="urn:microsoft.com/office/officeart/2008/layout/VerticalCurvedList"/>
    <dgm:cxn modelId="{3802575F-1478-4ED8-8754-AEFDA8CE94F1}" type="presOf" srcId="{321545E8-5F92-4E8C-8776-396B0C953036}" destId="{662EFB67-C9E5-4362-BC81-0D90CB7CCB27}" srcOrd="0" destOrd="0" presId="urn:microsoft.com/office/officeart/2008/layout/VerticalCurvedList"/>
    <dgm:cxn modelId="{47AFE33D-FC7A-42E4-A6B7-461F7F8548D2}" type="presOf" srcId="{3276E515-16B9-49D4-8E46-F85A5C9A30CE}" destId="{91468C87-47A9-4C74-AF1C-BF5C1C9FAC87}" srcOrd="0" destOrd="0" presId="urn:microsoft.com/office/officeart/2008/layout/VerticalCurvedList"/>
    <dgm:cxn modelId="{20192C9C-E3D0-45A5-ABB2-EDC4001972FD}" srcId="{3276E515-16B9-49D4-8E46-F85A5C9A30CE}" destId="{7C98004B-1B6B-41A5-A890-2094FF768166}" srcOrd="0" destOrd="0" parTransId="{C7825986-C762-4D10-9B8A-514BE72797D7}" sibTransId="{293FC9C3-4024-48FF-8268-29ED68598A80}"/>
    <dgm:cxn modelId="{B190DC43-C089-475B-AA6C-126563876FC9}" type="presParOf" srcId="{91468C87-47A9-4C74-AF1C-BF5C1C9FAC87}" destId="{199D0049-711A-41E9-9B63-826AEBED1720}" srcOrd="0" destOrd="0" presId="urn:microsoft.com/office/officeart/2008/layout/VerticalCurvedList"/>
    <dgm:cxn modelId="{83C87973-8A90-44FA-8228-DF1253B39CBD}" type="presParOf" srcId="{199D0049-711A-41E9-9B63-826AEBED1720}" destId="{903BC7C9-0E9E-421C-B2C7-191AC08B8EF9}" srcOrd="0" destOrd="0" presId="urn:microsoft.com/office/officeart/2008/layout/VerticalCurvedList"/>
    <dgm:cxn modelId="{CAD71E76-58EC-48C5-B235-21FD35060F30}" type="presParOf" srcId="{903BC7C9-0E9E-421C-B2C7-191AC08B8EF9}" destId="{01427D64-870B-437D-9DF2-634F4469AC87}" srcOrd="0" destOrd="0" presId="urn:microsoft.com/office/officeart/2008/layout/VerticalCurvedList"/>
    <dgm:cxn modelId="{A46DF69A-DDCD-4043-94E3-3F2807773C2B}" type="presParOf" srcId="{903BC7C9-0E9E-421C-B2C7-191AC08B8EF9}" destId="{0A37A696-626E-45AF-B160-16AFB8399F6B}" srcOrd="1" destOrd="0" presId="urn:microsoft.com/office/officeart/2008/layout/VerticalCurvedList"/>
    <dgm:cxn modelId="{93D65B89-BC39-4FDC-B488-00B456752D01}" type="presParOf" srcId="{903BC7C9-0E9E-421C-B2C7-191AC08B8EF9}" destId="{555CBD7C-FDC3-47DC-9AEE-DFE674388C38}" srcOrd="2" destOrd="0" presId="urn:microsoft.com/office/officeart/2008/layout/VerticalCurvedList"/>
    <dgm:cxn modelId="{37F9CC09-6CC4-4085-95B2-1607EA82FC7E}" type="presParOf" srcId="{903BC7C9-0E9E-421C-B2C7-191AC08B8EF9}" destId="{821BB0EB-F4B9-415D-BDA5-C03AB1CC84F4}" srcOrd="3" destOrd="0" presId="urn:microsoft.com/office/officeart/2008/layout/VerticalCurvedList"/>
    <dgm:cxn modelId="{368852FF-EF2E-4BBC-B6D8-DE6E89FCCAFC}" type="presParOf" srcId="{199D0049-711A-41E9-9B63-826AEBED1720}" destId="{C68B100C-88E3-46EC-8A90-1C03FD2F7367}" srcOrd="1" destOrd="0" presId="urn:microsoft.com/office/officeart/2008/layout/VerticalCurvedList"/>
    <dgm:cxn modelId="{F40D8BEC-563E-4373-8F3A-68DD10F47731}" type="presParOf" srcId="{199D0049-711A-41E9-9B63-826AEBED1720}" destId="{78B1C471-469B-4CF6-B0B5-4A7DE7805F68}" srcOrd="2" destOrd="0" presId="urn:microsoft.com/office/officeart/2008/layout/VerticalCurvedList"/>
    <dgm:cxn modelId="{8BA8D43E-15D5-4A45-8565-CF0E66C0A088}" type="presParOf" srcId="{78B1C471-469B-4CF6-B0B5-4A7DE7805F68}" destId="{6359926F-7893-4923-BA83-893FA8E7777D}" srcOrd="0" destOrd="0" presId="urn:microsoft.com/office/officeart/2008/layout/VerticalCurvedList"/>
    <dgm:cxn modelId="{E9739F2B-6612-48D7-92C2-49CDF2681C21}" type="presParOf" srcId="{199D0049-711A-41E9-9B63-826AEBED1720}" destId="{662EFB67-C9E5-4362-BC81-0D90CB7CCB27}" srcOrd="3" destOrd="0" presId="urn:microsoft.com/office/officeart/2008/layout/VerticalCurvedList"/>
    <dgm:cxn modelId="{30FFF9A5-D824-4E4A-8362-0B50F9EB7A6B}" type="presParOf" srcId="{199D0049-711A-41E9-9B63-826AEBED1720}" destId="{C60696EB-F100-41AB-B68B-464028581671}" srcOrd="4" destOrd="0" presId="urn:microsoft.com/office/officeart/2008/layout/VerticalCurvedList"/>
    <dgm:cxn modelId="{44A93610-CA47-43EB-BC67-BF8E4B2D4CF5}" type="presParOf" srcId="{C60696EB-F100-41AB-B68B-464028581671}" destId="{25B71B53-E530-46B0-A789-E2093C0B5DCA}" srcOrd="0" destOrd="0" presId="urn:microsoft.com/office/officeart/2008/layout/VerticalCurvedList"/>
    <dgm:cxn modelId="{16B494B5-0302-4262-85C8-653D68012330}" type="presParOf" srcId="{199D0049-711A-41E9-9B63-826AEBED1720}" destId="{907916B0-6BF1-46FC-B187-B475522A3B90}" srcOrd="5" destOrd="0" presId="urn:microsoft.com/office/officeart/2008/layout/VerticalCurvedList"/>
    <dgm:cxn modelId="{2F92E84A-6F0C-44A6-9B45-DBCE0772C404}" type="presParOf" srcId="{199D0049-711A-41E9-9B63-826AEBED1720}" destId="{5FB2247D-12DC-48F8-B56C-09C0BCE26701}" srcOrd="6" destOrd="0" presId="urn:microsoft.com/office/officeart/2008/layout/VerticalCurvedList"/>
    <dgm:cxn modelId="{E59431BC-F53F-4B24-A7CA-299FF1CC26CC}" type="presParOf" srcId="{5FB2247D-12DC-48F8-B56C-09C0BCE26701}" destId="{595AD295-51FA-49ED-84EB-835AEAEF73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A7F7D-FE69-4CAB-97E7-F0767B79C1C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900CD38-DA07-4A47-AFB9-9A2240433410}">
      <dgm:prSet phldrT="[Texte]" custT="1"/>
      <dgm:spPr>
        <a:solidFill>
          <a:srgbClr val="00B0F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400" dirty="0" smtClean="0"/>
            <a:t>CREATION MCD, MLD, TEST SQL AVEC BDD FICTIVES, STRUCTURE HTML.</a:t>
          </a:r>
        </a:p>
        <a:p>
          <a:r>
            <a:rPr lang="fr-FR" sz="1400" dirty="0" smtClean="0"/>
            <a:t>10H </a:t>
          </a:r>
          <a:endParaRPr lang="fr-FR" sz="1400" dirty="0"/>
        </a:p>
      </dgm:t>
    </dgm:pt>
    <dgm:pt modelId="{4D75E7A8-B3E3-408D-A196-62FB67362B96}" type="parTrans" cxnId="{F074E138-B55B-456A-A039-5E157C626C4E}">
      <dgm:prSet/>
      <dgm:spPr/>
      <dgm:t>
        <a:bodyPr/>
        <a:lstStyle/>
        <a:p>
          <a:endParaRPr lang="fr-FR"/>
        </a:p>
      </dgm:t>
    </dgm:pt>
    <dgm:pt modelId="{55BA9C96-1C27-47E6-AC05-DBE0103267EC}" type="sibTrans" cxnId="{F074E138-B55B-456A-A039-5E157C626C4E}">
      <dgm:prSet/>
      <dgm:spPr/>
      <dgm:t>
        <a:bodyPr/>
        <a:lstStyle/>
        <a:p>
          <a:endParaRPr lang="fr-FR"/>
        </a:p>
      </dgm:t>
    </dgm:pt>
    <dgm:pt modelId="{28A92151-8D61-49A1-B778-5247D286914E}">
      <dgm:prSet phldrT="[Texte]" custT="1"/>
      <dgm:spPr>
        <a:solidFill>
          <a:srgbClr val="00B0F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400" dirty="0" smtClean="0"/>
            <a:t>INTERFACE GRAPHIQUE AVEC CSS ET JAVASCRIPT.</a:t>
          </a:r>
        </a:p>
        <a:p>
          <a:r>
            <a:rPr lang="fr-FR" sz="1400" dirty="0" smtClean="0"/>
            <a:t>10H</a:t>
          </a:r>
        </a:p>
      </dgm:t>
    </dgm:pt>
    <dgm:pt modelId="{39BEC0BA-FC3F-45B4-9B4B-CE288482C460}" type="parTrans" cxnId="{CD20E03C-8814-40D5-A6DB-8FEAEF752802}">
      <dgm:prSet/>
      <dgm:spPr/>
      <dgm:t>
        <a:bodyPr/>
        <a:lstStyle/>
        <a:p>
          <a:endParaRPr lang="fr-FR"/>
        </a:p>
      </dgm:t>
    </dgm:pt>
    <dgm:pt modelId="{8D99D980-9AD2-4BCA-84D2-C8066609868F}" type="sibTrans" cxnId="{CD20E03C-8814-40D5-A6DB-8FEAEF752802}">
      <dgm:prSet/>
      <dgm:spPr/>
      <dgm:t>
        <a:bodyPr/>
        <a:lstStyle/>
        <a:p>
          <a:endParaRPr lang="fr-FR"/>
        </a:p>
      </dgm:t>
    </dgm:pt>
    <dgm:pt modelId="{471A305A-CC22-4A62-BD48-BAED5F0E9978}">
      <dgm:prSet phldrT="[Texte]" custT="1"/>
      <dgm:spPr>
        <a:solidFill>
          <a:srgbClr val="00B0F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400" dirty="0" smtClean="0"/>
            <a:t>TEST APPLICATION, CORRECTION DES BUGS, OPTIMISATION DE L’INTERFACE</a:t>
          </a:r>
        </a:p>
        <a:p>
          <a:r>
            <a:rPr lang="fr-FR" sz="1400" dirty="0" smtClean="0"/>
            <a:t>15H</a:t>
          </a:r>
          <a:endParaRPr lang="fr-FR" sz="1400" dirty="0"/>
        </a:p>
      </dgm:t>
    </dgm:pt>
    <dgm:pt modelId="{24F830AA-15B3-49FE-A6F0-D58D6D4F6F05}" type="parTrans" cxnId="{089D684E-73F2-4291-B0AE-06D97130446E}">
      <dgm:prSet/>
      <dgm:spPr/>
      <dgm:t>
        <a:bodyPr/>
        <a:lstStyle/>
        <a:p>
          <a:endParaRPr lang="fr-FR"/>
        </a:p>
      </dgm:t>
    </dgm:pt>
    <dgm:pt modelId="{5C15E6E7-ADB0-4B87-AC5D-708DFDB09F7B}" type="sibTrans" cxnId="{089D684E-73F2-4291-B0AE-06D97130446E}">
      <dgm:prSet/>
      <dgm:spPr/>
      <dgm:t>
        <a:bodyPr/>
        <a:lstStyle/>
        <a:p>
          <a:endParaRPr lang="fr-FR"/>
        </a:p>
      </dgm:t>
    </dgm:pt>
    <dgm:pt modelId="{3F86F3E5-2B06-4B73-AFFD-D25170DA97D8}">
      <dgm:prSet phldrT="[Texte]" custT="1"/>
      <dgm:spPr>
        <a:solidFill>
          <a:srgbClr val="00B0F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400" dirty="0" smtClean="0"/>
            <a:t>RAJOUT FONCTIONNALITES, FEEDBACK DU PROJET, MISE EN ROUTE DE L’APPLICATION</a:t>
          </a:r>
        </a:p>
        <a:p>
          <a:r>
            <a:rPr lang="fr-FR" sz="1400" dirty="0" smtClean="0"/>
            <a:t>5H.</a:t>
          </a:r>
          <a:endParaRPr lang="fr-FR" sz="1400" dirty="0"/>
        </a:p>
      </dgm:t>
    </dgm:pt>
    <dgm:pt modelId="{4CB59A9A-CEDF-4D70-BA4B-F012DB24830B}" type="parTrans" cxnId="{5F82CC74-9AF3-4191-A697-AA073865D38C}">
      <dgm:prSet/>
      <dgm:spPr/>
      <dgm:t>
        <a:bodyPr/>
        <a:lstStyle/>
        <a:p>
          <a:endParaRPr lang="fr-FR"/>
        </a:p>
      </dgm:t>
    </dgm:pt>
    <dgm:pt modelId="{49D6921B-52E4-4A04-AA5F-A4132AA4411C}" type="sibTrans" cxnId="{5F82CC74-9AF3-4191-A697-AA073865D38C}">
      <dgm:prSet/>
      <dgm:spPr/>
      <dgm:t>
        <a:bodyPr/>
        <a:lstStyle/>
        <a:p>
          <a:endParaRPr lang="fr-FR"/>
        </a:p>
      </dgm:t>
    </dgm:pt>
    <dgm:pt modelId="{7C76941E-2A44-4751-A2FD-93171F7F2435}" type="pres">
      <dgm:prSet presAssocID="{57DA7F7D-FE69-4CAB-97E7-F0767B79C1C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873CAF0-462D-43F3-9795-06A11F7D33ED}" type="pres">
      <dgm:prSet presAssocID="{57DA7F7D-FE69-4CAB-97E7-F0767B79C1C6}" presName="cycle" presStyleCnt="0"/>
      <dgm:spPr/>
    </dgm:pt>
    <dgm:pt modelId="{F9DAEFA1-8130-4906-9848-F16CB4AF6484}" type="pres">
      <dgm:prSet presAssocID="{7900CD38-DA07-4A47-AFB9-9A2240433410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88C0175-B379-4BA5-8C39-AF489528577F}" type="pres">
      <dgm:prSet presAssocID="{55BA9C96-1C27-47E6-AC05-DBE0103267EC}" presName="sibTransFirstNode" presStyleLbl="bgShp" presStyleIdx="0" presStyleCnt="1"/>
      <dgm:spPr/>
      <dgm:t>
        <a:bodyPr/>
        <a:lstStyle/>
        <a:p>
          <a:endParaRPr lang="fr-FR"/>
        </a:p>
      </dgm:t>
    </dgm:pt>
    <dgm:pt modelId="{BE562343-7FBE-4D7B-B61B-EC9C658F9D84}" type="pres">
      <dgm:prSet presAssocID="{28A92151-8D61-49A1-B778-5247D286914E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6F9DC1-8768-4794-887B-77EEAB8C80C2}" type="pres">
      <dgm:prSet presAssocID="{471A305A-CC22-4A62-BD48-BAED5F0E9978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99C115-0584-4126-A9BB-AE9428CD240B}" type="pres">
      <dgm:prSet presAssocID="{3F86F3E5-2B06-4B73-AFFD-D25170DA97D8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89D684E-73F2-4291-B0AE-06D97130446E}" srcId="{57DA7F7D-FE69-4CAB-97E7-F0767B79C1C6}" destId="{471A305A-CC22-4A62-BD48-BAED5F0E9978}" srcOrd="2" destOrd="0" parTransId="{24F830AA-15B3-49FE-A6F0-D58D6D4F6F05}" sibTransId="{5C15E6E7-ADB0-4B87-AC5D-708DFDB09F7B}"/>
    <dgm:cxn modelId="{AF14D926-9E76-45B3-895A-F51DE0C98E6F}" type="presOf" srcId="{7900CD38-DA07-4A47-AFB9-9A2240433410}" destId="{F9DAEFA1-8130-4906-9848-F16CB4AF6484}" srcOrd="0" destOrd="0" presId="urn:microsoft.com/office/officeart/2005/8/layout/cycle3"/>
    <dgm:cxn modelId="{83013C0C-882B-42FD-9526-11CA242FB1FA}" type="presOf" srcId="{3F86F3E5-2B06-4B73-AFFD-D25170DA97D8}" destId="{2099C115-0584-4126-A9BB-AE9428CD240B}" srcOrd="0" destOrd="0" presId="urn:microsoft.com/office/officeart/2005/8/layout/cycle3"/>
    <dgm:cxn modelId="{5F82CC74-9AF3-4191-A697-AA073865D38C}" srcId="{57DA7F7D-FE69-4CAB-97E7-F0767B79C1C6}" destId="{3F86F3E5-2B06-4B73-AFFD-D25170DA97D8}" srcOrd="3" destOrd="0" parTransId="{4CB59A9A-CEDF-4D70-BA4B-F012DB24830B}" sibTransId="{49D6921B-52E4-4A04-AA5F-A4132AA4411C}"/>
    <dgm:cxn modelId="{705706A1-C46C-48E5-85D6-521883AB63AF}" type="presOf" srcId="{55BA9C96-1C27-47E6-AC05-DBE0103267EC}" destId="{688C0175-B379-4BA5-8C39-AF489528577F}" srcOrd="0" destOrd="0" presId="urn:microsoft.com/office/officeart/2005/8/layout/cycle3"/>
    <dgm:cxn modelId="{7C53848C-4706-407E-BCD8-5B6AF1709F65}" type="presOf" srcId="{57DA7F7D-FE69-4CAB-97E7-F0767B79C1C6}" destId="{7C76941E-2A44-4751-A2FD-93171F7F2435}" srcOrd="0" destOrd="0" presId="urn:microsoft.com/office/officeart/2005/8/layout/cycle3"/>
    <dgm:cxn modelId="{33235A34-564F-4F4A-A126-1F6309C7EFB2}" type="presOf" srcId="{471A305A-CC22-4A62-BD48-BAED5F0E9978}" destId="{C36F9DC1-8768-4794-887B-77EEAB8C80C2}" srcOrd="0" destOrd="0" presId="urn:microsoft.com/office/officeart/2005/8/layout/cycle3"/>
    <dgm:cxn modelId="{CD20E03C-8814-40D5-A6DB-8FEAEF752802}" srcId="{57DA7F7D-FE69-4CAB-97E7-F0767B79C1C6}" destId="{28A92151-8D61-49A1-B778-5247D286914E}" srcOrd="1" destOrd="0" parTransId="{39BEC0BA-FC3F-45B4-9B4B-CE288482C460}" sibTransId="{8D99D980-9AD2-4BCA-84D2-C8066609868F}"/>
    <dgm:cxn modelId="{3C0614BC-9418-432C-AC95-572655A0B822}" type="presOf" srcId="{28A92151-8D61-49A1-B778-5247D286914E}" destId="{BE562343-7FBE-4D7B-B61B-EC9C658F9D84}" srcOrd="0" destOrd="0" presId="urn:microsoft.com/office/officeart/2005/8/layout/cycle3"/>
    <dgm:cxn modelId="{F074E138-B55B-456A-A039-5E157C626C4E}" srcId="{57DA7F7D-FE69-4CAB-97E7-F0767B79C1C6}" destId="{7900CD38-DA07-4A47-AFB9-9A2240433410}" srcOrd="0" destOrd="0" parTransId="{4D75E7A8-B3E3-408D-A196-62FB67362B96}" sibTransId="{55BA9C96-1C27-47E6-AC05-DBE0103267EC}"/>
    <dgm:cxn modelId="{8D41FB62-FC0B-459B-8EED-BA7562ABE21F}" type="presParOf" srcId="{7C76941E-2A44-4751-A2FD-93171F7F2435}" destId="{F873CAF0-462D-43F3-9795-06A11F7D33ED}" srcOrd="0" destOrd="0" presId="urn:microsoft.com/office/officeart/2005/8/layout/cycle3"/>
    <dgm:cxn modelId="{2810C8A4-DE48-4507-95BB-F730D01050D4}" type="presParOf" srcId="{F873CAF0-462D-43F3-9795-06A11F7D33ED}" destId="{F9DAEFA1-8130-4906-9848-F16CB4AF6484}" srcOrd="0" destOrd="0" presId="urn:microsoft.com/office/officeart/2005/8/layout/cycle3"/>
    <dgm:cxn modelId="{487F7634-C5C6-4D63-85CA-76AD294488ED}" type="presParOf" srcId="{F873CAF0-462D-43F3-9795-06A11F7D33ED}" destId="{688C0175-B379-4BA5-8C39-AF489528577F}" srcOrd="1" destOrd="0" presId="urn:microsoft.com/office/officeart/2005/8/layout/cycle3"/>
    <dgm:cxn modelId="{46F01E8C-7732-41DE-AE38-F0E3751DA543}" type="presParOf" srcId="{F873CAF0-462D-43F3-9795-06A11F7D33ED}" destId="{BE562343-7FBE-4D7B-B61B-EC9C658F9D84}" srcOrd="2" destOrd="0" presId="urn:microsoft.com/office/officeart/2005/8/layout/cycle3"/>
    <dgm:cxn modelId="{361ECF16-DD5A-4715-AD50-46FC41D70FE5}" type="presParOf" srcId="{F873CAF0-462D-43F3-9795-06A11F7D33ED}" destId="{C36F9DC1-8768-4794-887B-77EEAB8C80C2}" srcOrd="3" destOrd="0" presId="urn:microsoft.com/office/officeart/2005/8/layout/cycle3"/>
    <dgm:cxn modelId="{E2D82568-9EA9-45C8-9FE4-BB2372BFCEBB}" type="presParOf" srcId="{F873CAF0-462D-43F3-9795-06A11F7D33ED}" destId="{2099C115-0584-4126-A9BB-AE9428CD240B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7A696-626E-45AF-B160-16AFB8399F6B}">
      <dsp:nvSpPr>
        <dsp:cNvPr id="0" name=""/>
        <dsp:cNvSpPr/>
      </dsp:nvSpPr>
      <dsp:spPr>
        <a:xfrm>
          <a:off x="-5076119" y="-777651"/>
          <a:ext cx="6045140" cy="6045140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B100C-88E3-46EC-8A90-1C03FD2F7367}">
      <dsp:nvSpPr>
        <dsp:cNvPr id="0" name=""/>
        <dsp:cNvSpPr/>
      </dsp:nvSpPr>
      <dsp:spPr>
        <a:xfrm>
          <a:off x="628138" y="429300"/>
          <a:ext cx="7427109" cy="89796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276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Etape 1: Création du MCD, Planning, Maquette du projet sous HTML</a:t>
          </a:r>
          <a:endParaRPr lang="fr-FR" sz="1600" kern="1200" dirty="0"/>
        </a:p>
      </dsp:txBody>
      <dsp:txXfrm>
        <a:off x="628138" y="429300"/>
        <a:ext cx="7427109" cy="897967"/>
      </dsp:txXfrm>
    </dsp:sp>
    <dsp:sp modelId="{6359926F-7893-4923-BA83-893FA8E7777D}">
      <dsp:nvSpPr>
        <dsp:cNvPr id="0" name=""/>
        <dsp:cNvSpPr/>
      </dsp:nvSpPr>
      <dsp:spPr>
        <a:xfrm>
          <a:off x="0" y="390088"/>
          <a:ext cx="1122459" cy="112245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EFB67-C9E5-4362-BC81-0D90CB7CCB27}">
      <dsp:nvSpPr>
        <dsp:cNvPr id="0" name=""/>
        <dsp:cNvSpPr/>
      </dsp:nvSpPr>
      <dsp:spPr>
        <a:xfrm>
          <a:off x="949648" y="1795934"/>
          <a:ext cx="7100698" cy="89796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276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Etape 2: Test MCD dans SQL pour vérifier qu’il est fonctionnel et optimisé pour l’administration de données + Codage Maquette sous HTML/CSS/JS</a:t>
          </a:r>
          <a:endParaRPr lang="fr-FR" sz="1600" kern="1200" dirty="0"/>
        </a:p>
      </dsp:txBody>
      <dsp:txXfrm>
        <a:off x="949648" y="1795934"/>
        <a:ext cx="7100698" cy="897967"/>
      </dsp:txXfrm>
    </dsp:sp>
    <dsp:sp modelId="{25B71B53-E530-46B0-A789-E2093C0B5DCA}">
      <dsp:nvSpPr>
        <dsp:cNvPr id="0" name=""/>
        <dsp:cNvSpPr/>
      </dsp:nvSpPr>
      <dsp:spPr>
        <a:xfrm>
          <a:off x="388418" y="1683688"/>
          <a:ext cx="1122459" cy="112245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916B0-6BF1-46FC-B187-B475522A3B90}">
      <dsp:nvSpPr>
        <dsp:cNvPr id="0" name=""/>
        <dsp:cNvSpPr/>
      </dsp:nvSpPr>
      <dsp:spPr>
        <a:xfrm>
          <a:off x="615215" y="3110819"/>
          <a:ext cx="7427109" cy="89796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276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Etape 3: Test du projet (fonctionnalités), correction de bugs, Optimisations, rajout fonctionnalités si possible.</a:t>
          </a:r>
          <a:endParaRPr lang="fr-FR" sz="1600" kern="1200" dirty="0"/>
        </a:p>
      </dsp:txBody>
      <dsp:txXfrm>
        <a:off x="615215" y="3110819"/>
        <a:ext cx="7427109" cy="897967"/>
      </dsp:txXfrm>
    </dsp:sp>
    <dsp:sp modelId="{595AD295-51FA-49ED-84EB-835AEAEF73B6}">
      <dsp:nvSpPr>
        <dsp:cNvPr id="0" name=""/>
        <dsp:cNvSpPr/>
      </dsp:nvSpPr>
      <dsp:spPr>
        <a:xfrm>
          <a:off x="62007" y="3030639"/>
          <a:ext cx="1122459" cy="112245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C0175-B379-4BA5-8C39-AF489528577F}">
      <dsp:nvSpPr>
        <dsp:cNvPr id="0" name=""/>
        <dsp:cNvSpPr/>
      </dsp:nvSpPr>
      <dsp:spPr>
        <a:xfrm>
          <a:off x="2449428" y="-130048"/>
          <a:ext cx="4840789" cy="4840789"/>
        </a:xfrm>
        <a:prstGeom prst="circularArrow">
          <a:avLst>
            <a:gd name="adj1" fmla="val 4668"/>
            <a:gd name="adj2" fmla="val 272909"/>
            <a:gd name="adj3" fmla="val 12835773"/>
            <a:gd name="adj4" fmla="val 18027879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AEFA1-8130-4906-9848-F16CB4AF6484}">
      <dsp:nvSpPr>
        <dsp:cNvPr id="0" name=""/>
        <dsp:cNvSpPr/>
      </dsp:nvSpPr>
      <dsp:spPr>
        <a:xfrm>
          <a:off x="3260023" y="512"/>
          <a:ext cx="3219600" cy="1609800"/>
        </a:xfrm>
        <a:prstGeom prst="roundRect">
          <a:avLst/>
        </a:prstGeom>
        <a:solidFill>
          <a:srgbClr val="00B0F0"/>
        </a:solidFill>
        <a:ln w="1587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CREATION MCD, MLD, TEST SQL AVEC BDD FICTIVES, STRUCTURE HTML.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10H </a:t>
          </a:r>
          <a:endParaRPr lang="fr-FR" sz="1400" kern="1200" dirty="0"/>
        </a:p>
      </dsp:txBody>
      <dsp:txXfrm>
        <a:off x="3338607" y="79096"/>
        <a:ext cx="3062432" cy="1452632"/>
      </dsp:txXfrm>
    </dsp:sp>
    <dsp:sp modelId="{BE562343-7FBE-4D7B-B61B-EC9C658F9D84}">
      <dsp:nvSpPr>
        <dsp:cNvPr id="0" name=""/>
        <dsp:cNvSpPr/>
      </dsp:nvSpPr>
      <dsp:spPr>
        <a:xfrm>
          <a:off x="4998188" y="1738677"/>
          <a:ext cx="3219600" cy="1609800"/>
        </a:xfrm>
        <a:prstGeom prst="roundRect">
          <a:avLst/>
        </a:prstGeom>
        <a:solidFill>
          <a:srgbClr val="00B0F0"/>
        </a:solidFill>
        <a:ln w="1587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INTERFACE GRAPHIQUE AVEC CSS ET JAVASCRIPT.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10H</a:t>
          </a:r>
        </a:p>
      </dsp:txBody>
      <dsp:txXfrm>
        <a:off x="5076772" y="1817261"/>
        <a:ext cx="3062432" cy="1452632"/>
      </dsp:txXfrm>
    </dsp:sp>
    <dsp:sp modelId="{C36F9DC1-8768-4794-887B-77EEAB8C80C2}">
      <dsp:nvSpPr>
        <dsp:cNvPr id="0" name=""/>
        <dsp:cNvSpPr/>
      </dsp:nvSpPr>
      <dsp:spPr>
        <a:xfrm>
          <a:off x="3260023" y="3476842"/>
          <a:ext cx="3219600" cy="1609800"/>
        </a:xfrm>
        <a:prstGeom prst="roundRect">
          <a:avLst/>
        </a:prstGeom>
        <a:solidFill>
          <a:srgbClr val="00B0F0"/>
        </a:solidFill>
        <a:ln w="1587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TEST APPLICATION, CORRECTION DES BUGS, OPTIMISATION DE L’INTERFACE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15H</a:t>
          </a:r>
          <a:endParaRPr lang="fr-FR" sz="1400" kern="1200" dirty="0"/>
        </a:p>
      </dsp:txBody>
      <dsp:txXfrm>
        <a:off x="3338607" y="3555426"/>
        <a:ext cx="3062432" cy="1452632"/>
      </dsp:txXfrm>
    </dsp:sp>
    <dsp:sp modelId="{2099C115-0584-4126-A9BB-AE9428CD240B}">
      <dsp:nvSpPr>
        <dsp:cNvPr id="0" name=""/>
        <dsp:cNvSpPr/>
      </dsp:nvSpPr>
      <dsp:spPr>
        <a:xfrm>
          <a:off x="1521858" y="1738677"/>
          <a:ext cx="3219600" cy="1609800"/>
        </a:xfrm>
        <a:prstGeom prst="roundRect">
          <a:avLst/>
        </a:prstGeom>
        <a:solidFill>
          <a:srgbClr val="00B0F0"/>
        </a:solidFill>
        <a:ln w="1587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RAJOUT FONCTIONNALITES, FEEDBACK DU PROJET, MISE EN ROUTE DE L’APPLICATION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5H.</a:t>
          </a:r>
          <a:endParaRPr lang="fr-FR" sz="1400" kern="1200" dirty="0"/>
        </a:p>
      </dsp:txBody>
      <dsp:txXfrm>
        <a:off x="1600442" y="1817261"/>
        <a:ext cx="3062432" cy="1452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3797" y="257579"/>
            <a:ext cx="9800823" cy="837125"/>
          </a:xfr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smtClean="0"/>
              <a:t>NIKO </a:t>
            </a:r>
            <a:r>
              <a:rPr lang="fr-FR" dirty="0" err="1" smtClean="0"/>
              <a:t>NIKO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797" y="1764406"/>
            <a:ext cx="9800823" cy="4778062"/>
          </a:xfr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LA SATISFACTION EQUIPE</a:t>
            </a:r>
          </a:p>
          <a:p>
            <a:r>
              <a:rPr lang="fr-FR" dirty="0" smtClean="0"/>
              <a:t>Niko </a:t>
            </a:r>
            <a:r>
              <a:rPr lang="fr-FR" dirty="0" err="1" smtClean="0"/>
              <a:t>niko</a:t>
            </a:r>
            <a:r>
              <a:rPr lang="fr-FR" dirty="0" smtClean="0"/>
              <a:t> veut dire sourire en japonais (on l'utilise aussi pour désigner des émoticons)</a:t>
            </a:r>
          </a:p>
          <a:p>
            <a:r>
              <a:rPr lang="fr-FR" dirty="0" smtClean="0"/>
              <a:t> </a:t>
            </a:r>
          </a:p>
          <a:p>
            <a:r>
              <a:rPr lang="fr-FR" dirty="0" smtClean="0"/>
              <a:t>Le Niko </a:t>
            </a:r>
            <a:r>
              <a:rPr lang="fr-FR" dirty="0" err="1" smtClean="0"/>
              <a:t>Niko</a:t>
            </a:r>
            <a:r>
              <a:rPr lang="fr-FR" dirty="0" smtClean="0"/>
              <a:t> est un système de mesure qui permet de suivre la motivation et le bien être d'une équipe.  C'est un indicateur de satisfaction.</a:t>
            </a:r>
          </a:p>
          <a:p>
            <a:r>
              <a:rPr lang="fr-FR" dirty="0" smtClean="0"/>
              <a:t> </a:t>
            </a:r>
          </a:p>
          <a:p>
            <a:r>
              <a:rPr lang="fr-FR" dirty="0" smtClean="0"/>
              <a:t>Nous souhaitons nous doter d'un outil permettant au niveau de notre agence / verticale / équipes projets… de suivre la satisfaction et le bien être des équipes projet.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95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8462"/>
          </a:xfr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fr-FR" dirty="0" smtClean="0"/>
              <a:t>EN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42220"/>
          </a:xfr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L’objectif est d’avoir une application fonctionnelle pour le client avec les exigences obligatoires opérationnelles.</a:t>
            </a:r>
          </a:p>
          <a:p>
            <a:r>
              <a:rPr lang="fr-FR" dirty="0" smtClean="0"/>
              <a:t>On test la viabilité du projet via le MCD et sur SQL pour la l’administration et gestion de la BDD</a:t>
            </a:r>
          </a:p>
          <a:p>
            <a:r>
              <a:rPr lang="fr-FR" dirty="0" smtClean="0"/>
              <a:t>On crée la structure sur HTML puis l’interface graphique via CSS et JS</a:t>
            </a:r>
          </a:p>
          <a:p>
            <a:r>
              <a:rPr lang="fr-FR" dirty="0" smtClean="0"/>
              <a:t>On test l’application, corrigeons les bugs et optimisons l’interface pour le confort de l’utilisateur et également de l’administrateur.</a:t>
            </a:r>
          </a:p>
          <a:p>
            <a:r>
              <a:rPr lang="fr-FR" dirty="0" smtClean="0"/>
              <a:t>Nous avons la possibilité de rajouter des fonctionnalités non obligatoires et facultatives en fin de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6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36606" y="270788"/>
            <a:ext cx="9905998" cy="901189"/>
          </a:xfr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smtClean="0"/>
              <a:t>LES GRANDS PRINCIPES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141412" y="1803042"/>
            <a:ext cx="9905999" cy="4765183"/>
          </a:xfr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lnSpcReduction="10000"/>
          </a:bodyPr>
          <a:lstStyle/>
          <a:p>
            <a:r>
              <a:rPr lang="fr-FR" sz="2800" u="sng" dirty="0" smtClean="0"/>
              <a:t>Saisie quotidienne </a:t>
            </a:r>
            <a:r>
              <a:rPr lang="fr-FR" sz="1600" dirty="0" smtClean="0"/>
              <a:t>: Chaque </a:t>
            </a:r>
            <a:r>
              <a:rPr lang="fr-FR" sz="1600" dirty="0"/>
              <a:t>jour chaque membre d'une équipe va indiquer sur un calendrier son niveau de satisfaction.</a:t>
            </a:r>
          </a:p>
          <a:p>
            <a:r>
              <a:rPr lang="fr-FR" sz="1600" dirty="0"/>
              <a:t>De façon pratique, cela se traduit par le choix d’un indicateur à 3 choix (journée exceptionnelle / journée normale / journée décevante) dont la forme est libre, pastille, émoticône</a:t>
            </a:r>
            <a:r>
              <a:rPr lang="fr-FR" sz="1600" dirty="0" smtClean="0"/>
              <a:t>…</a:t>
            </a:r>
          </a:p>
          <a:p>
            <a:r>
              <a:rPr lang="fr-FR" sz="2800" u="sng" dirty="0" smtClean="0"/>
              <a:t>Anonyme</a:t>
            </a:r>
            <a:r>
              <a:rPr lang="fr-FR" sz="1600" dirty="0" smtClean="0"/>
              <a:t> : </a:t>
            </a:r>
            <a:r>
              <a:rPr lang="fr-FR" sz="1600" dirty="0"/>
              <a:t>La saisie doit pouvoir être réalisée de façon anonyme, de sorte à limiter les risques d'autocensure</a:t>
            </a:r>
            <a:r>
              <a:rPr lang="fr-FR" sz="1600" dirty="0" smtClean="0"/>
              <a:t>…</a:t>
            </a:r>
          </a:p>
          <a:p>
            <a:r>
              <a:rPr lang="fr-FR" sz="2800" u="sng" dirty="0" smtClean="0"/>
              <a:t>Le résultat doit être visible pour tous </a:t>
            </a:r>
            <a:r>
              <a:rPr lang="fr-FR" sz="1600" dirty="0" smtClean="0"/>
              <a:t>: </a:t>
            </a:r>
            <a:r>
              <a:rPr lang="fr-FR" sz="1600" dirty="0"/>
              <a:t>Dans le cadre d'équipes Agile, c'est l'équipe qui suit et interprète lors des rétros par exemple, l'indicateur du Niko </a:t>
            </a:r>
            <a:r>
              <a:rPr lang="fr-FR" sz="1600" dirty="0" err="1"/>
              <a:t>Niko</a:t>
            </a:r>
            <a:r>
              <a:rPr lang="fr-FR" sz="1600" dirty="0"/>
              <a:t>.</a:t>
            </a:r>
          </a:p>
          <a:p>
            <a:r>
              <a:rPr lang="fr-FR" sz="1600" dirty="0"/>
              <a:t>Dans un cas comme dans l'autre, le suivi de cet indicateur peut/doit donner lieu à des actions visant à améliorer les difficultés qui peuvent être remontées.</a:t>
            </a:r>
          </a:p>
          <a:p>
            <a:r>
              <a:rPr lang="fr-FR" sz="1600" dirty="0"/>
              <a:t>Prioritairement c'est un indicateur pour l'équipe, toutefois, il est intéressant que cet indicateur soit visible de tous.</a:t>
            </a:r>
          </a:p>
          <a:p>
            <a:endParaRPr lang="fr-FR" sz="1600" dirty="0"/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547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5583"/>
          </a:xfr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fr-FR" dirty="0" smtClean="0"/>
              <a:t>La BASE DE DONNEES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191531"/>
            <a:ext cx="9905999" cy="4486164"/>
          </a:xfrm>
          <a:solidFill>
            <a:srgbClr val="00B0F0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40000" lnSpcReduction="20000"/>
          </a:bodyPr>
          <a:lstStyle/>
          <a:p>
            <a:r>
              <a:rPr lang="fr-FR" sz="5600" dirty="0"/>
              <a:t>Comme une partie des informations doit être </a:t>
            </a:r>
            <a:r>
              <a:rPr lang="fr-FR" sz="5600" dirty="0" err="1" smtClean="0"/>
              <a:t>historisée</a:t>
            </a:r>
            <a:r>
              <a:rPr lang="fr-FR" sz="5600" dirty="0" smtClean="0"/>
              <a:t>, </a:t>
            </a:r>
            <a:r>
              <a:rPr lang="fr-FR" sz="5600" dirty="0"/>
              <a:t>il sera à prévoir la mise en place d’une base de données devant contenir à minima les informations suivantes :</a:t>
            </a:r>
          </a:p>
          <a:p>
            <a:r>
              <a:rPr lang="fr-FR" sz="5600" dirty="0"/>
              <a:t>Nom de l’utilisateur </a:t>
            </a:r>
            <a:r>
              <a:rPr lang="fr-FR" sz="5600" dirty="0" smtClean="0"/>
              <a:t>/ Prénom</a:t>
            </a:r>
            <a:endParaRPr lang="fr-FR" sz="5600" dirty="0"/>
          </a:p>
          <a:p>
            <a:r>
              <a:rPr lang="fr-FR" sz="5600" dirty="0"/>
              <a:t>Matricule CGI </a:t>
            </a:r>
            <a:r>
              <a:rPr lang="fr-FR" sz="5600" dirty="0" smtClean="0"/>
              <a:t>/ Equipe</a:t>
            </a:r>
            <a:endParaRPr lang="fr-FR" sz="5600" dirty="0"/>
          </a:p>
          <a:p>
            <a:r>
              <a:rPr lang="fr-FR" sz="5600" dirty="0" smtClean="0"/>
              <a:t>Verticale /Agence</a:t>
            </a:r>
            <a:endParaRPr lang="fr-FR" sz="5600" dirty="0"/>
          </a:p>
          <a:p>
            <a:r>
              <a:rPr lang="fr-FR" sz="5600" dirty="0"/>
              <a:t>Date de </a:t>
            </a:r>
            <a:r>
              <a:rPr lang="fr-FR" sz="5600" dirty="0" smtClean="0"/>
              <a:t>saisie /Date </a:t>
            </a:r>
            <a:r>
              <a:rPr lang="fr-FR" sz="5600" dirty="0"/>
              <a:t>de modification</a:t>
            </a:r>
          </a:p>
          <a:p>
            <a:r>
              <a:rPr lang="fr-FR" sz="5600" dirty="0" smtClean="0"/>
              <a:t>Satisfaction /Rôles</a:t>
            </a:r>
            <a:endParaRPr lang="fr-FR" sz="5600" dirty="0"/>
          </a:p>
          <a:p>
            <a:r>
              <a:rPr lang="fr-FR" sz="5600" dirty="0"/>
              <a:t>Cette liste est non-exhaustive et devra être complétée en fonction des besoins liés aux cas d’usage qui seront définis pour l’application.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630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68614"/>
          </a:xfr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fr-FR" dirty="0" smtClean="0"/>
              <a:t>LES EXIGENCES CLIENTS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146455"/>
            <a:ext cx="9905999" cy="4608513"/>
          </a:xfr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2500" lnSpcReduction="20000"/>
          </a:bodyPr>
          <a:lstStyle/>
          <a:p>
            <a:r>
              <a:rPr lang="fr-FR" sz="2200" dirty="0" smtClean="0"/>
              <a:t>Les exigences du client ont été priorisées afin de mettre en place rapidement une application fonctionnelle pour les utilisateurs</a:t>
            </a:r>
          </a:p>
          <a:p>
            <a:endParaRPr lang="fr-FR" sz="2200" dirty="0" smtClean="0"/>
          </a:p>
          <a:p>
            <a:r>
              <a:rPr lang="fr-FR" sz="2200" dirty="0" smtClean="0"/>
              <a:t>Sous forme de tableau, les exigences sont dans la colonne Priorité</a:t>
            </a:r>
          </a:p>
          <a:p>
            <a:endParaRPr lang="fr-FR" sz="2200" dirty="0" smtClean="0"/>
          </a:p>
          <a:p>
            <a:r>
              <a:rPr lang="fr-FR" sz="2200" dirty="0" smtClean="0"/>
              <a:t>+++ Exigence obligatoire pour que  l’application soit fonctionnelle</a:t>
            </a:r>
          </a:p>
          <a:p>
            <a:endParaRPr lang="fr-FR" sz="2200" dirty="0" smtClean="0"/>
          </a:p>
          <a:p>
            <a:r>
              <a:rPr lang="fr-FR" sz="2200" dirty="0" smtClean="0"/>
              <a:t>++ Exigence non obligatoire mais utiles pour la gestion des données de l’application</a:t>
            </a:r>
          </a:p>
          <a:p>
            <a:pPr marL="0" indent="0">
              <a:buNone/>
            </a:pPr>
            <a:endParaRPr lang="fr-FR" sz="2200" dirty="0" smtClean="0"/>
          </a:p>
          <a:p>
            <a:r>
              <a:rPr lang="fr-FR" sz="2200" dirty="0" smtClean="0"/>
              <a:t>+ Exigence « facultative », à implémenter en dernier.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9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0864" y="90153"/>
            <a:ext cx="9306058" cy="965916"/>
          </a:xfr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fr-FR" dirty="0" smtClean="0"/>
              <a:t>Les exigences obligatoires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732" y="1313615"/>
            <a:ext cx="8626140" cy="554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142000"/>
            <a:ext cx="9905998" cy="1094372"/>
          </a:xfr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fr-FR" dirty="0" smtClean="0"/>
              <a:t>Les Exigences non obligatoires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73" y="1576687"/>
            <a:ext cx="8706614" cy="4733961"/>
          </a:xfrm>
        </p:spPr>
      </p:pic>
    </p:spTree>
    <p:extLst>
      <p:ext uri="{BB962C8B-B14F-4D97-AF65-F5344CB8AC3E}">
        <p14:creationId xmlns:p14="http://schemas.microsoft.com/office/powerpoint/2010/main" val="150426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7099"/>
          </a:xfr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fr-FR" dirty="0" smtClean="0"/>
              <a:t>Les exigences «  FACULTATIVES»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49" y="2006936"/>
            <a:ext cx="9086525" cy="412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0870" y="471964"/>
            <a:ext cx="9905998" cy="1029978"/>
          </a:xfr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fr-FR" dirty="0" smtClean="0"/>
              <a:t>LES ETAPES DU PROJET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875565242"/>
              </p:ext>
            </p:extLst>
          </p:nvPr>
        </p:nvGraphicFramePr>
        <p:xfrm>
          <a:off x="2047740" y="1648496"/>
          <a:ext cx="8112259" cy="448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47" y="1893762"/>
            <a:ext cx="1347453" cy="134745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06" y="4627054"/>
            <a:ext cx="1321694" cy="132169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78" y="3241215"/>
            <a:ext cx="1360080" cy="13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8454" y="348062"/>
            <a:ext cx="9905998" cy="914068"/>
          </a:xfr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fr-FR" dirty="0" smtClean="0"/>
              <a:t>LE CYCLE DU PROJET</a:t>
            </a:r>
            <a:endParaRPr lang="fr-FR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4256194783"/>
              </p:ext>
            </p:extLst>
          </p:nvPr>
        </p:nvGraphicFramePr>
        <p:xfrm>
          <a:off x="988454" y="1571222"/>
          <a:ext cx="9739647" cy="5087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9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108</TotalTime>
  <Words>476</Words>
  <Application>Microsoft Office PowerPoint</Application>
  <PresentationFormat>Grand écran</PresentationFormat>
  <Paragraphs>55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Tw Cen MT</vt:lpstr>
      <vt:lpstr>Arial</vt:lpstr>
      <vt:lpstr>Trebuchet MS</vt:lpstr>
      <vt:lpstr>Circuit</vt:lpstr>
      <vt:lpstr>NIKO NIKO</vt:lpstr>
      <vt:lpstr>LES GRANDS PRINCIPES</vt:lpstr>
      <vt:lpstr>La BASE DE DONNEES</vt:lpstr>
      <vt:lpstr>LES EXIGENCES CLIENTS</vt:lpstr>
      <vt:lpstr>Les exigences obligatoires</vt:lpstr>
      <vt:lpstr>Les Exigences non obligatoires</vt:lpstr>
      <vt:lpstr>Les exigences «  FACULTATIVES»</vt:lpstr>
      <vt:lpstr>LES ETAPES DU PROJET</vt:lpstr>
      <vt:lpstr>LE CYCLE DU PROJET</vt:lpstr>
      <vt:lpstr>EN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NIKO NIKO</dc:title>
  <dc:creator>Paul Lagues</dc:creator>
  <cp:lastModifiedBy>Paul Lagues</cp:lastModifiedBy>
  <cp:revision>16</cp:revision>
  <dcterms:created xsi:type="dcterms:W3CDTF">2017-11-22T10:52:21Z</dcterms:created>
  <dcterms:modified xsi:type="dcterms:W3CDTF">2017-11-22T14:49:50Z</dcterms:modified>
</cp:coreProperties>
</file>