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84545"/>
    <a:srgbClr val="327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9.png"/><Relationship Id="rId18" Type="http://schemas.openxmlformats.org/officeDocument/2006/relationships/image" Target="../media/image34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35.png"/><Relationship Id="rId7" Type="http://schemas.openxmlformats.org/officeDocument/2006/relationships/image" Target="../media/image5.svg"/><Relationship Id="rId12" Type="http://schemas.openxmlformats.org/officeDocument/2006/relationships/image" Target="../media/image33.jpeg"/><Relationship Id="rId17" Type="http://schemas.openxmlformats.org/officeDocument/2006/relationships/image" Target="../media/image15.png"/><Relationship Id="rId25" Type="http://schemas.openxmlformats.org/officeDocument/2006/relationships/image" Target="../media/image38.png"/><Relationship Id="rId2" Type="http://schemas.openxmlformats.org/officeDocument/2006/relationships/image" Target="../media/image17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24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14" Type="http://schemas.openxmlformats.org/officeDocument/2006/relationships/image" Target="../media/image12.png"/><Relationship Id="rId22" Type="http://schemas.openxmlformats.org/officeDocument/2006/relationships/image" Target="../media/image36.sv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Arrow: Right 1066">
            <a:extLst>
              <a:ext uri="{FF2B5EF4-FFF2-40B4-BE49-F238E27FC236}">
                <a16:creationId xmlns:a16="http://schemas.microsoft.com/office/drawing/2014/main" id="{1456FD31-5908-7D78-DF98-D907EDC5E793}"/>
              </a:ext>
            </a:extLst>
          </p:cNvPr>
          <p:cNvSpPr/>
          <p:nvPr/>
        </p:nvSpPr>
        <p:spPr>
          <a:xfrm>
            <a:off x="2660073" y="3125095"/>
            <a:ext cx="6383977" cy="640080"/>
          </a:xfrm>
          <a:prstGeom prst="rightArrow">
            <a:avLst>
              <a:gd name="adj1" fmla="val 58357"/>
              <a:gd name="adj2" fmla="val 13247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130C8-7096-50CC-0B3A-513D45F7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01" y="2849921"/>
            <a:ext cx="1165534" cy="1158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C8308F-CD68-1616-C553-EAF0945C4ECE}"/>
              </a:ext>
            </a:extLst>
          </p:cNvPr>
          <p:cNvSpPr txBox="1"/>
          <p:nvPr/>
        </p:nvSpPr>
        <p:spPr>
          <a:xfrm>
            <a:off x="306780" y="1834258"/>
            <a:ext cx="2802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Run ElectricEye with Docker, or anywhere Python is installed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2BC807D-7274-7E76-E5BE-764C86041526}"/>
              </a:ext>
            </a:extLst>
          </p:cNvPr>
          <p:cNvGrpSpPr/>
          <p:nvPr/>
        </p:nvGrpSpPr>
        <p:grpSpPr>
          <a:xfrm>
            <a:off x="3147951" y="143303"/>
            <a:ext cx="5896099" cy="2442689"/>
            <a:chOff x="2534003" y="83923"/>
            <a:chExt cx="5896099" cy="24426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230109-21F3-6BF1-72E6-DFFD9BDB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1096" y="1795092"/>
              <a:ext cx="731520" cy="731520"/>
            </a:xfrm>
            <a:prstGeom prst="rect">
              <a:avLst/>
            </a:prstGeom>
          </p:spPr>
        </p:pic>
        <p:pic>
          <p:nvPicPr>
            <p:cNvPr id="3" name="Picture 4" descr="Google-Cloud-Platform-GCP-logo - Databerry">
              <a:extLst>
                <a:ext uri="{FF2B5EF4-FFF2-40B4-BE49-F238E27FC236}">
                  <a16:creationId xmlns:a16="http://schemas.microsoft.com/office/drawing/2014/main" id="{DE7ECD12-082D-62A1-9C8D-D6321707F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561" y="179509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5AE5CC8-067E-2309-035D-5F2B1F64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611096" y="826349"/>
              <a:ext cx="731520" cy="731520"/>
            </a:xfrm>
            <a:prstGeom prst="rect">
              <a:avLst/>
            </a:prstGeom>
          </p:spPr>
        </p:pic>
        <p:pic>
          <p:nvPicPr>
            <p:cNvPr id="5" name="Picture 4" descr="Oracle Cloud Infrastructure - YouTube">
              <a:extLst>
                <a:ext uri="{FF2B5EF4-FFF2-40B4-BE49-F238E27FC236}">
                  <a16:creationId xmlns:a16="http://schemas.microsoft.com/office/drawing/2014/main" id="{50C23BAC-CCC7-B20C-543B-2B74A4568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561" y="82634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Microsoft 365 (@Microsoft365) / Twitter">
              <a:extLst>
                <a:ext uri="{FF2B5EF4-FFF2-40B4-BE49-F238E27FC236}">
                  <a16:creationId xmlns:a16="http://schemas.microsoft.com/office/drawing/2014/main" id="{54164DC5-160E-B921-58C8-96D7A1702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491" y="179509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D6493549-1FDC-33CD-8BCF-BE722485F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026" y="82634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D8B1C1-7F99-AB2B-7ACD-75BE195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18026" y="1795092"/>
              <a:ext cx="731520" cy="73152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BE4094B-D5DF-C8DC-4450-5B771619D05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21491" y="826349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F1FB01-47DB-0CC4-96B1-7733AC721BE9}"/>
                </a:ext>
              </a:extLst>
            </p:cNvPr>
            <p:cNvSpPr txBox="1"/>
            <p:nvPr/>
          </p:nvSpPr>
          <p:spPr>
            <a:xfrm>
              <a:off x="2534003" y="83923"/>
              <a:ext cx="589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/>
                  </a:solidFill>
                  <a:latin typeface="Lato" panose="020F0502020204030203" pitchFamily="34" charset="0"/>
                </a:rPr>
                <a:t>Evaluate security &amp; performance configurations of popular Public Clouds &amp; SaaS platforms</a:t>
              </a: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896AE7EC-E1A9-E076-67B1-B7519FA08632}"/>
              </a:ext>
            </a:extLst>
          </p:cNvPr>
          <p:cNvGrpSpPr/>
          <p:nvPr/>
        </p:nvGrpSpPr>
        <p:grpSpPr>
          <a:xfrm>
            <a:off x="3147951" y="4292339"/>
            <a:ext cx="5896099" cy="2423714"/>
            <a:chOff x="2534003" y="4351719"/>
            <a:chExt cx="5896099" cy="2423714"/>
          </a:xfrm>
        </p:grpSpPr>
        <p:pic>
          <p:nvPicPr>
            <p:cNvPr id="13" name="Picture 16" descr="ALMOST GONE: Save 90% on Shodan.io! Only $5 Lifetime! - LowEndBox">
              <a:extLst>
                <a:ext uri="{FF2B5EF4-FFF2-40B4-BE49-F238E27FC236}">
                  <a16:creationId xmlns:a16="http://schemas.microsoft.com/office/drawing/2014/main" id="{ABD83BB6-F0FA-7EF8-6532-C4C18945F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561" y="4351719"/>
              <a:ext cx="731520" cy="7315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VirusTotal (@virustotal) / Twitter">
              <a:extLst>
                <a:ext uri="{FF2B5EF4-FFF2-40B4-BE49-F238E27FC236}">
                  <a16:creationId xmlns:a16="http://schemas.microsoft.com/office/drawing/2014/main" id="{60A6B123-6F9D-88D8-15BB-3D1CEC2C3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491" y="435171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51F4659-B705-A4FF-D3F5-4634353DF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16293" y="5296558"/>
              <a:ext cx="731520" cy="73152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B6B144-99E0-ED7F-2154-243022D61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18026" y="4351719"/>
              <a:ext cx="731520" cy="731520"/>
            </a:xfrm>
            <a:prstGeom prst="rect">
              <a:avLst/>
            </a:prstGeom>
          </p:spPr>
        </p:pic>
        <p:pic>
          <p:nvPicPr>
            <p:cNvPr id="17" name="Picture 4" descr="Yelp.com · GitHub">
              <a:extLst>
                <a:ext uri="{FF2B5EF4-FFF2-40B4-BE49-F238E27FC236}">
                  <a16:creationId xmlns:a16="http://schemas.microsoft.com/office/drawing/2014/main" id="{FE1B5009-C7B8-4227-B722-59CD9EEA0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096" y="435171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FC6E6E-3329-FE10-644C-47F6A705DC71}"/>
                </a:ext>
              </a:extLst>
            </p:cNvPr>
            <p:cNvSpPr txBox="1"/>
            <p:nvPr/>
          </p:nvSpPr>
          <p:spPr>
            <a:xfrm>
              <a:off x="2534003" y="6067547"/>
              <a:ext cx="589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/>
                  </a:solidFill>
                  <a:latin typeface="Lato" panose="020F0502020204030203" pitchFamily="34" charset="0"/>
                </a:rPr>
                <a:t>Enrich specialized “attack surface” checks courtesy of secrets management &amp; OSINT tooling</a:t>
              </a:r>
            </a:p>
          </p:txBody>
        </p:sp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C635E10F-D7A4-BF0F-4C35-F4B52BE9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001" y="4414164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19">
            <a:extLst>
              <a:ext uri="{FF2B5EF4-FFF2-40B4-BE49-F238E27FC236}">
                <a16:creationId xmlns:a16="http://schemas.microsoft.com/office/drawing/2014/main" id="{CFBDE5BC-0745-6DCD-EB16-7D77B7E1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19" y="2673892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8">
            <a:extLst>
              <a:ext uri="{FF2B5EF4-FFF2-40B4-BE49-F238E27FC236}">
                <a16:creationId xmlns:a16="http://schemas.microsoft.com/office/drawing/2014/main" id="{E0C4EDAA-5A06-4232-A3FB-E56D6E2A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963" y="3544028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0" descr="Media Kit | Slack">
            <a:extLst>
              <a:ext uri="{FF2B5EF4-FFF2-40B4-BE49-F238E27FC236}">
                <a16:creationId xmlns:a16="http://schemas.microsoft.com/office/drawing/2014/main" id="{7E18ABAF-B63C-24CD-559A-005B3AFB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963" y="267389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26">
            <a:extLst>
              <a:ext uri="{FF2B5EF4-FFF2-40B4-BE49-F238E27FC236}">
                <a16:creationId xmlns:a16="http://schemas.microsoft.com/office/drawing/2014/main" id="{79A413F3-4B6B-1CCC-3C3A-4BA264DC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77" y="441271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A874C6A1-54DD-9D3D-6E84-9419C051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39" y="2673892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025">
            <a:extLst>
              <a:ext uri="{FF2B5EF4-FFF2-40B4-BE49-F238E27FC236}">
                <a16:creationId xmlns:a16="http://schemas.microsoft.com/office/drawing/2014/main" id="{83FCB945-E236-DCA8-94C1-089200DECD8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03115" y="3544028"/>
            <a:ext cx="640080" cy="640080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AD214C87-533A-5783-A98C-773DE10E183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3115" y="1803756"/>
            <a:ext cx="640080" cy="640080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BDC00322-7320-9DD7-E304-83F3040247A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79039" y="1803756"/>
            <a:ext cx="640080" cy="640080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B2464BB3-F468-4BE3-1A8C-0C5CA7ED0B7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279039" y="3544028"/>
            <a:ext cx="640080" cy="640080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505E52E-0CFC-8B75-6B79-2F171BF43FF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454963" y="1802873"/>
            <a:ext cx="640080" cy="640080"/>
          </a:xfrm>
          <a:prstGeom prst="rect">
            <a:avLst/>
          </a:prstGeom>
        </p:spPr>
      </p:pic>
      <p:sp>
        <p:nvSpPr>
          <p:cNvPr id="1060" name="TextBox 1059">
            <a:extLst>
              <a:ext uri="{FF2B5EF4-FFF2-40B4-BE49-F238E27FC236}">
                <a16:creationId xmlns:a16="http://schemas.microsoft.com/office/drawing/2014/main" id="{2AB198DE-1E49-56A5-748C-C249113ECE9F}"/>
              </a:ext>
            </a:extLst>
          </p:cNvPr>
          <p:cNvSpPr txBox="1"/>
          <p:nvPr/>
        </p:nvSpPr>
        <p:spPr>
          <a:xfrm>
            <a:off x="9120502" y="745829"/>
            <a:ext cx="2957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Output to common formats, databases &amp; AWS cloud services</a:t>
            </a:r>
          </a:p>
        </p:txBody>
      </p:sp>
      <p:pic>
        <p:nvPicPr>
          <p:cNvPr id="1064" name="Graphic 1063" descr="Back with solid fill">
            <a:extLst>
              <a:ext uri="{FF2B5EF4-FFF2-40B4-BE49-F238E27FC236}">
                <a16:creationId xmlns:a16="http://schemas.microsoft.com/office/drawing/2014/main" id="{0A100E73-ECAE-65C0-FE4D-D8E23DB8DBA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7200000">
            <a:off x="5712031" y="2638760"/>
            <a:ext cx="914400" cy="914400"/>
          </a:xfrm>
          <a:prstGeom prst="rect">
            <a:avLst/>
          </a:prstGeom>
        </p:spPr>
      </p:pic>
      <p:pic>
        <p:nvPicPr>
          <p:cNvPr id="1066" name="Graphic 1065" descr="Back with solid fill">
            <a:extLst>
              <a:ext uri="{FF2B5EF4-FFF2-40B4-BE49-F238E27FC236}">
                <a16:creationId xmlns:a16="http://schemas.microsoft.com/office/drawing/2014/main" id="{7A9BEF96-242C-C692-3566-66A859C3CE6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3600000">
            <a:off x="5712031" y="33371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6FB3DF-0F4F-C145-DE8A-750D6F89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482548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9A1EB590-C394-91F6-527B-EF5CAAF20ACF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5068779" y="1218771"/>
            <a:ext cx="514095" cy="1540348"/>
          </a:xfrm>
          <a:prstGeom prst="bentConnector3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6795E403-EF4C-FC42-C59D-A0F2EF834002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E281A-FCD0-B948-0916-CB28050B4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33" y="573740"/>
            <a:ext cx="1165534" cy="11581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F97B3F-82F9-77F7-5F60-1648A54366D3}"/>
              </a:ext>
            </a:extLst>
          </p:cNvPr>
          <p:cNvSpPr/>
          <p:nvPr/>
        </p:nvSpPr>
        <p:spPr>
          <a:xfrm>
            <a:off x="4018442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25692B-70D0-F823-3D7C-8B1169DB9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7" y="2228844"/>
            <a:ext cx="731520" cy="731520"/>
          </a:xfrm>
          <a:prstGeom prst="rect">
            <a:avLst/>
          </a:prstGeom>
        </p:spPr>
      </p:pic>
      <p:pic>
        <p:nvPicPr>
          <p:cNvPr id="33" name="Picture 4" descr="Google-Cloud-Platform-GCP-logo - Databerry">
            <a:extLst>
              <a:ext uri="{FF2B5EF4-FFF2-40B4-BE49-F238E27FC236}">
                <a16:creationId xmlns:a16="http://schemas.microsoft.com/office/drawing/2014/main" id="{57259873-45A6-3880-40F0-A990FE6E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71" y="116553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475B9AD-B6B5-B008-70F0-5B04766473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5077" y="1165536"/>
            <a:ext cx="731520" cy="731520"/>
          </a:xfrm>
          <a:prstGeom prst="rect">
            <a:avLst/>
          </a:prstGeom>
        </p:spPr>
      </p:pic>
      <p:pic>
        <p:nvPicPr>
          <p:cNvPr id="48" name="Picture 4" descr="Oracle Cloud Infrastructure - YouTube">
            <a:extLst>
              <a:ext uri="{FF2B5EF4-FFF2-40B4-BE49-F238E27FC236}">
                <a16:creationId xmlns:a16="http://schemas.microsoft.com/office/drawing/2014/main" id="{CD954503-7D94-AC77-DF1A-67B05EC0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65" y="116553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Alibaba Cloud (@alibaba_cloud) / Twitter">
            <a:extLst>
              <a:ext uri="{FF2B5EF4-FFF2-40B4-BE49-F238E27FC236}">
                <a16:creationId xmlns:a16="http://schemas.microsoft.com/office/drawing/2014/main" id="{3FD8E1A6-E926-7D42-9F21-08E1E541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13" y="222884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" descr="Microsoft 365 (@Microsoft365) / Twitter">
            <a:extLst>
              <a:ext uri="{FF2B5EF4-FFF2-40B4-BE49-F238E27FC236}">
                <a16:creationId xmlns:a16="http://schemas.microsoft.com/office/drawing/2014/main" id="{C0848C12-29F2-DE6D-B11F-7A850839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04" y="414895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0">
            <a:extLst>
              <a:ext uri="{FF2B5EF4-FFF2-40B4-BE49-F238E27FC236}">
                <a16:creationId xmlns:a16="http://schemas.microsoft.com/office/drawing/2014/main" id="{2D551EF3-FF47-0A98-A7E8-4A047FA4E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7" y="414895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860F17F4-9905-9ED8-E12C-4C79E98C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7" y="520806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B91AD20E-A2B6-32C3-08EC-08EA70C387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2731" y="4148956"/>
            <a:ext cx="731520" cy="731520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0188206-9C13-B071-4752-6A3A6FE8E095}"/>
              </a:ext>
            </a:extLst>
          </p:cNvPr>
          <p:cNvSpPr/>
          <p:nvPr/>
        </p:nvSpPr>
        <p:spPr>
          <a:xfrm>
            <a:off x="271985" y="414990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SECURITY POSTURE MANAGEMENT (CSPM)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9394133F-076A-A8D4-455E-15762C60C706}"/>
              </a:ext>
            </a:extLst>
          </p:cNvPr>
          <p:cNvSpPr/>
          <p:nvPr/>
        </p:nvSpPr>
        <p:spPr>
          <a:xfrm>
            <a:off x="271985" y="339841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SAAS SECURITY POSTURE MANAGEMENT (SSPM)</a:t>
            </a:r>
          </a:p>
        </p:txBody>
      </p:sp>
      <p:pic>
        <p:nvPicPr>
          <p:cNvPr id="1049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68DFCE5D-D718-C8B1-20A5-36D1E19E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81" y="4808348"/>
            <a:ext cx="731520" cy="7315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VirusTotal (@virustotal) / Twitter">
            <a:extLst>
              <a:ext uri="{FF2B5EF4-FFF2-40B4-BE49-F238E27FC236}">
                <a16:creationId xmlns:a16="http://schemas.microsoft.com/office/drawing/2014/main" id="{1661D906-55E5-83FC-5E97-E1901990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76" y="481384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99A5A297-7691-2EBB-F6B7-B16B5E890B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9228" y="4808348"/>
            <a:ext cx="731520" cy="731520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C67A29A5-6817-F7E8-4C00-D0EEB739F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93081" y="5737504"/>
            <a:ext cx="731520" cy="73152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B81A2968-9020-7C8B-E333-A8DFFE9296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5375" y="5737504"/>
            <a:ext cx="731520" cy="731520"/>
          </a:xfrm>
          <a:prstGeom prst="rect">
            <a:avLst/>
          </a:prstGeom>
        </p:spPr>
      </p:pic>
      <p:pic>
        <p:nvPicPr>
          <p:cNvPr id="1067" name="Picture 4" descr="Yelp.com · GitHub">
            <a:extLst>
              <a:ext uri="{FF2B5EF4-FFF2-40B4-BE49-F238E27FC236}">
                <a16:creationId xmlns:a16="http://schemas.microsoft.com/office/drawing/2014/main" id="{EEBDD657-E3B2-348D-7D7B-DAF52DE0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28" y="573750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4AF9474C-74C0-C323-8CA5-D1489AF97DD5}"/>
              </a:ext>
            </a:extLst>
          </p:cNvPr>
          <p:cNvSpPr/>
          <p:nvPr/>
        </p:nvSpPr>
        <p:spPr>
          <a:xfrm>
            <a:off x="5557779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AD2CA21-DBE4-CA10-EA22-09A54BB5AEE7}"/>
              </a:ext>
            </a:extLst>
          </p:cNvPr>
          <p:cNvSpPr/>
          <p:nvPr/>
        </p:nvSpPr>
        <p:spPr>
          <a:xfrm>
            <a:off x="7099137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506A0691-5C5D-F806-8102-A8631CCD88F4}"/>
              </a:ext>
            </a:extLst>
          </p:cNvPr>
          <p:cNvSpPr/>
          <p:nvPr/>
        </p:nvSpPr>
        <p:spPr>
          <a:xfrm>
            <a:off x="4693081" y="4032653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ATTACK SURFACE MONITORING (ASM)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E6EEC2A-8486-FFA1-EDEC-0B38CA403601}"/>
              </a:ext>
            </a:extLst>
          </p:cNvPr>
          <p:cNvSpPr/>
          <p:nvPr/>
        </p:nvSpPr>
        <p:spPr>
          <a:xfrm rot="2524373">
            <a:off x="6645264" y="589260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77" name="Graphic 19">
            <a:extLst>
              <a:ext uri="{FF2B5EF4-FFF2-40B4-BE49-F238E27FC236}">
                <a16:creationId xmlns:a16="http://schemas.microsoft.com/office/drawing/2014/main" id="{5BA7F5A5-FB14-1EBF-CB14-A9F49A0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232552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TextBox 12">
            <a:extLst>
              <a:ext uri="{FF2B5EF4-FFF2-40B4-BE49-F238E27FC236}">
                <a16:creationId xmlns:a16="http://schemas.microsoft.com/office/drawing/2014/main" id="{4E30D0B5-FE25-BB5E-1900-8A149039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880" y="2977526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1079" name="Graphic 16">
            <a:extLst>
              <a:ext uri="{FF2B5EF4-FFF2-40B4-BE49-F238E27FC236}">
                <a16:creationId xmlns:a16="http://schemas.microsoft.com/office/drawing/2014/main" id="{FC25D7A9-7915-D2EB-1A22-21A36C31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174174" y="117837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0" name="TextBox 33">
            <a:extLst>
              <a:ext uri="{FF2B5EF4-FFF2-40B4-BE49-F238E27FC236}">
                <a16:creationId xmlns:a16="http://schemas.microsoft.com/office/drawing/2014/main" id="{342427F9-7920-9B06-DBDB-4E8CF579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7" y="1818764"/>
            <a:ext cx="126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JSON, CSV, HTML</a:t>
            </a:r>
          </a:p>
        </p:txBody>
      </p:sp>
      <p:pic>
        <p:nvPicPr>
          <p:cNvPr id="1081" name="Graphic 18">
            <a:extLst>
              <a:ext uri="{FF2B5EF4-FFF2-40B4-BE49-F238E27FC236}">
                <a16:creationId xmlns:a16="http://schemas.microsoft.com/office/drawing/2014/main" id="{4DAADDC8-5695-3A72-C906-F388688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232552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TextBox 11">
            <a:extLst>
              <a:ext uri="{FF2B5EF4-FFF2-40B4-BE49-F238E27FC236}">
                <a16:creationId xmlns:a16="http://schemas.microsoft.com/office/drawing/2014/main" id="{3926D9F0-FC22-D28B-B316-0FB55186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756" y="2977526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1083" name="TextBox 11">
            <a:extLst>
              <a:ext uri="{FF2B5EF4-FFF2-40B4-BE49-F238E27FC236}">
                <a16:creationId xmlns:a16="http://schemas.microsoft.com/office/drawing/2014/main" id="{7A94D074-DAC9-4549-009B-94C8DA40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552" y="2977526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1084" name="Graphic 10">
            <a:extLst>
              <a:ext uri="{FF2B5EF4-FFF2-40B4-BE49-F238E27FC236}">
                <a16:creationId xmlns:a16="http://schemas.microsoft.com/office/drawing/2014/main" id="{BA022FC1-60B6-7819-24A6-B7126881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232552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" name="TextBox 11">
            <a:extLst>
              <a:ext uri="{FF2B5EF4-FFF2-40B4-BE49-F238E27FC236}">
                <a16:creationId xmlns:a16="http://schemas.microsoft.com/office/drawing/2014/main" id="{8753923F-780D-8703-DF2E-3FDEDA20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435" y="4267507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Cloud Defense</a:t>
            </a:r>
          </a:p>
        </p:txBody>
      </p:sp>
      <p:pic>
        <p:nvPicPr>
          <p:cNvPr id="1086" name="Picture 2" descr="FireMon Company Updates | Glassdoor">
            <a:extLst>
              <a:ext uri="{FF2B5EF4-FFF2-40B4-BE49-F238E27FC236}">
                <a16:creationId xmlns:a16="http://schemas.microsoft.com/office/drawing/2014/main" id="{121F7FC3-9C77-A2EA-5F11-538793A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3603148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10" descr="Media Kit | Slack">
            <a:extLst>
              <a:ext uri="{FF2B5EF4-FFF2-40B4-BE49-F238E27FC236}">
                <a16:creationId xmlns:a16="http://schemas.microsoft.com/office/drawing/2014/main" id="{DD614723-34AB-E236-288B-5DFFD406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3603148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1">
            <a:extLst>
              <a:ext uri="{FF2B5EF4-FFF2-40B4-BE49-F238E27FC236}">
                <a16:creationId xmlns:a16="http://schemas.microsoft.com/office/drawing/2014/main" id="{8D579302-0B8B-6B29-037A-64BF78EC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6693" y="4267507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1091" name="Graphic 26">
            <a:extLst>
              <a:ext uri="{FF2B5EF4-FFF2-40B4-BE49-F238E27FC236}">
                <a16:creationId xmlns:a16="http://schemas.microsoft.com/office/drawing/2014/main" id="{B5A94F95-4B99-056E-5F9D-4390EB30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117837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2" name="TextBox 11">
            <a:extLst>
              <a:ext uri="{FF2B5EF4-FFF2-40B4-BE49-F238E27FC236}">
                <a16:creationId xmlns:a16="http://schemas.microsoft.com/office/drawing/2014/main" id="{C0AA47FB-0B2E-C2E6-5BD6-BE7D0C4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823" y="1818764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sp>
        <p:nvSpPr>
          <p:cNvPr id="1094" name="TextBox 12">
            <a:extLst>
              <a:ext uri="{FF2B5EF4-FFF2-40B4-BE49-F238E27FC236}">
                <a16:creationId xmlns:a16="http://schemas.microsoft.com/office/drawing/2014/main" id="{2B75CD2E-7D02-076F-8664-4D4CDFA1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453" y="5468483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AWS Kinesis Firehose</a:t>
            </a:r>
          </a:p>
        </p:txBody>
      </p:sp>
      <p:sp>
        <p:nvSpPr>
          <p:cNvPr id="1100" name="Rectangle: Rounded Corners 1099">
            <a:extLst>
              <a:ext uri="{FF2B5EF4-FFF2-40B4-BE49-F238E27FC236}">
                <a16:creationId xmlns:a16="http://schemas.microsoft.com/office/drawing/2014/main" id="{FFA2DE51-A99E-DE34-51F8-23E0501C5D1C}"/>
              </a:ext>
            </a:extLst>
          </p:cNvPr>
          <p:cNvSpPr/>
          <p:nvPr/>
        </p:nvSpPr>
        <p:spPr>
          <a:xfrm>
            <a:off x="9210419" y="43594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SUPPORTED OUTPUTS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(OCSF, File, DB, Queue, SaaS)</a:t>
            </a:r>
          </a:p>
        </p:txBody>
      </p:sp>
      <p:sp>
        <p:nvSpPr>
          <p:cNvPr id="1101" name="TextBox 11">
            <a:extLst>
              <a:ext uri="{FF2B5EF4-FFF2-40B4-BE49-F238E27FC236}">
                <a16:creationId xmlns:a16="http://schemas.microsoft.com/office/drawing/2014/main" id="{CF9D1419-E0AF-BDF4-CF3A-DE7F0093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664" y="1818764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1102" name="Graphic 10">
            <a:extLst>
              <a:ext uri="{FF2B5EF4-FFF2-40B4-BE49-F238E27FC236}">
                <a16:creationId xmlns:a16="http://schemas.microsoft.com/office/drawing/2014/main" id="{99E70F35-82C9-BBB4-7863-F1BEB42B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117837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4A0497A9-8884-4B4D-F215-649E19854E71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6094989" y="1988944"/>
            <a:ext cx="0" cy="257049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FF79DB03-464A-0373-FF37-9B7E9B8069A8}"/>
              </a:ext>
            </a:extLst>
          </p:cNvPr>
          <p:cNvCxnSpPr>
            <a:cxnSpLocks/>
            <a:stCxn id="22" idx="2"/>
            <a:endCxn id="1070" idx="0"/>
          </p:cNvCxnSpPr>
          <p:nvPr/>
        </p:nvCxnSpPr>
        <p:spPr>
          <a:xfrm rot="16200000" flipH="1">
            <a:off x="6609126" y="1218771"/>
            <a:ext cx="514095" cy="154034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689739EF-0891-F9AD-9EA6-CFF1D4B57BD3}"/>
              </a:ext>
            </a:extLst>
          </p:cNvPr>
          <p:cNvCxnSpPr>
            <a:cxnSpLocks/>
            <a:stCxn id="1046" idx="3"/>
            <a:endCxn id="26" idx="1"/>
          </p:cNvCxnSpPr>
          <p:nvPr/>
        </p:nvCxnSpPr>
        <p:spPr>
          <a:xfrm>
            <a:off x="3075800" y="731953"/>
            <a:ext cx="942642" cy="16448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or: Elbow 1117">
            <a:extLst>
              <a:ext uri="{FF2B5EF4-FFF2-40B4-BE49-F238E27FC236}">
                <a16:creationId xmlns:a16="http://schemas.microsoft.com/office/drawing/2014/main" id="{2BD7C4B6-4AAB-F039-9E0F-BBC65859BB6E}"/>
              </a:ext>
            </a:extLst>
          </p:cNvPr>
          <p:cNvCxnSpPr>
            <a:cxnSpLocks/>
            <a:stCxn id="1047" idx="3"/>
            <a:endCxn id="26" idx="1"/>
          </p:cNvCxnSpPr>
          <p:nvPr/>
        </p:nvCxnSpPr>
        <p:spPr>
          <a:xfrm flipV="1">
            <a:off x="3075800" y="2376793"/>
            <a:ext cx="942642" cy="133858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A5B0E16-30F9-23B6-B2CB-6AF8281A11A0}"/>
              </a:ext>
            </a:extLst>
          </p:cNvPr>
          <p:cNvCxnSpPr>
            <a:cxnSpLocks/>
            <a:stCxn id="1069" idx="2"/>
            <a:endCxn id="1071" idx="0"/>
          </p:cNvCxnSpPr>
          <p:nvPr/>
        </p:nvCxnSpPr>
        <p:spPr>
          <a:xfrm>
            <a:off x="6094989" y="2507593"/>
            <a:ext cx="0" cy="152506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FE8E2D4F-B429-7A85-02C3-3E85E8D66374}"/>
              </a:ext>
            </a:extLst>
          </p:cNvPr>
          <p:cNvCxnSpPr>
            <a:cxnSpLocks/>
            <a:stCxn id="1070" idx="3"/>
            <a:endCxn id="1100" idx="1"/>
          </p:cNvCxnSpPr>
          <p:nvPr/>
        </p:nvCxnSpPr>
        <p:spPr>
          <a:xfrm flipV="1">
            <a:off x="8173557" y="752904"/>
            <a:ext cx="1036862" cy="162388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>
            <a:extLst>
              <a:ext uri="{FF2B5EF4-FFF2-40B4-BE49-F238E27FC236}">
                <a16:creationId xmlns:a16="http://schemas.microsoft.com/office/drawing/2014/main" id="{33948405-69AB-B81E-045D-49B13097DECF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C129C9E6-ACDD-9136-3A87-09B0034CACAC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D3D699F0-DDFD-E4AB-11DD-4382F1493848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F49493-E95F-7E5A-050D-7BB3236B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3603148"/>
            <a:ext cx="640080" cy="6400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1331552A-47D7-8336-C419-4BCED542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644" y="4267507"/>
            <a:ext cx="1207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OCSF v1.1.0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51D43-221A-6E4F-EE4F-2892D053C33A}"/>
              </a:ext>
            </a:extLst>
          </p:cNvPr>
          <p:cNvSpPr/>
          <p:nvPr/>
        </p:nvSpPr>
        <p:spPr>
          <a:xfrm rot="2524373">
            <a:off x="1167922" y="2399130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06418-71E2-B91B-F500-D08FABC07A72}"/>
              </a:ext>
            </a:extLst>
          </p:cNvPr>
          <p:cNvSpPr/>
          <p:nvPr/>
        </p:nvSpPr>
        <p:spPr>
          <a:xfrm rot="2524373">
            <a:off x="103016" y="5363167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5" name="Picture 2" descr="Snowflake reviews, pricing and features 2024 | PeerSpot">
            <a:extLst>
              <a:ext uri="{FF2B5EF4-FFF2-40B4-BE49-F238E27FC236}">
                <a16:creationId xmlns:a16="http://schemas.microsoft.com/office/drawing/2014/main" id="{3F21ED64-E231-B3A7-C401-1DCE35E33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71" y="520806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77166-D777-D3C1-0912-AD90CE5D0EFE}"/>
              </a:ext>
            </a:extLst>
          </p:cNvPr>
          <p:cNvSpPr/>
          <p:nvPr/>
        </p:nvSpPr>
        <p:spPr>
          <a:xfrm rot="2524373">
            <a:off x="1167923" y="5334080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843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0.0375 C 4.16667E-7 0.12407 0.00013 0.21088 0.00026 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81 3.7037E-6 L 0.11888 0.03726 L 0.16198 0.05717 L 0.20508 0.05601 C 0.20508 -0.02269 0.20521 -0.10139 0.20521 -0.1801 L 0.24753 -0.1801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61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84 -0.00625 L -0.11875 0.03078 L -0.16198 0.05069 L -0.20156 0.05139 C -0.2013 -0.02848 -0.2013 -0.10857 -0.20104 -0.18866 L -0.2401 -0.18866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6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97 0.0074 L -0.11719 0.04467 L -0.1625 0.06504 L -0.2 0.06134 L -0.20078 0.25856 L -0.23945 0.2594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  <p:bldP spid="1129" grpId="0" animBg="1"/>
      <p:bldP spid="1132" grpId="0" animBg="1"/>
      <p:bldP spid="1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117</Words>
  <Application>Microsoft Office PowerPoint</Application>
  <PresentationFormat>Widescreen</PresentationFormat>
  <Paragraphs>26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325</cp:revision>
  <dcterms:created xsi:type="dcterms:W3CDTF">2021-09-23T17:22:40Z</dcterms:created>
  <dcterms:modified xsi:type="dcterms:W3CDTF">2024-09-01T19:44:00Z</dcterms:modified>
</cp:coreProperties>
</file>