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Lora"/>
      <p:regular r:id="rId15"/>
    </p:embeddedFont>
    <p:embeddedFont>
      <p:font typeface="Lora"/>
      <p:regular r:id="rId16"/>
    </p:embeddedFont>
    <p:embeddedFont>
      <p:font typeface="Lora"/>
      <p:regular r:id="rId17"/>
    </p:embeddedFont>
    <p:embeddedFont>
      <p:font typeface="Lora"/>
      <p:regular r:id="rId1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slideLayout" Target="../slideLayouts/slideLayout5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slideLayout" Target="../slideLayouts/slideLayout8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slideLayout" Target="../slideLayouts/slideLayout9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23" y="2740104"/>
            <a:ext cx="4887754" cy="274939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324124" y="2656761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Proyecto de Base de Datos Grupal BD</a:t>
            </a:r>
            <a:endParaRPr lang="en-US" sz="4400" dirty="0"/>
          </a:p>
        </p:txBody>
      </p:sp>
      <p:sp>
        <p:nvSpPr>
          <p:cNvPr id="5" name="Text 1"/>
          <p:cNvSpPr/>
          <p:nvPr/>
        </p:nvSpPr>
        <p:spPr>
          <a:xfrm>
            <a:off x="6324124" y="4423767"/>
            <a:ext cx="746855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Este proyecto tiene como objetivo desarrollar una base de datos eficiente y segura para una aplicación específica. Se explorarán diferentes aspectos, desde el modelado hasta la optimización del rendimiento.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485787"/>
            <a:ext cx="778133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Modelado de la Base de Datos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78809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Modelo Conceptual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379357"/>
            <a:ext cx="392858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Define las entidades clave y sus relaciones, como Clientes, Vuelos, Reservas y Pagos.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5357813" y="378809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Modelo Lógico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57813" y="4379357"/>
            <a:ext cx="392858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Especifica las tablas, campos y tipos de datos, incluyendo las restricciones de integridad.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9877901" y="378809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Modelo Físico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7901" y="4379357"/>
            <a:ext cx="392858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Describe la implementación real de la base de datos, incluyendo la estructura de las tablas y los índices.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1930" y="1710690"/>
            <a:ext cx="6301740" cy="480822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2713196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Diccionario de Datos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3776186"/>
            <a:ext cx="5639753" cy="1740218"/>
          </a:xfrm>
          <a:prstGeom prst="roundRect">
            <a:avLst>
              <a:gd name="adj" fmla="val 2063"/>
            </a:avLst>
          </a:prstGeom>
          <a:solidFill>
            <a:srgbClr val="444752"/>
          </a:solidFill>
          <a:ln/>
        </p:spPr>
      </p:sp>
      <p:sp>
        <p:nvSpPr>
          <p:cNvPr id="5" name="Text 2"/>
          <p:cNvSpPr/>
          <p:nvPr/>
        </p:nvSpPr>
        <p:spPr>
          <a:xfrm>
            <a:off x="1077039" y="401550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Importancia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77039" y="4511040"/>
            <a:ext cx="5161121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Facilita la colaboración entre desarrolladores y asegura la consistencia de los datos.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762" y="299204"/>
            <a:ext cx="8920758" cy="239375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37724" y="3838218"/>
            <a:ext cx="8012192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Seguridad y Control de Acceso</a:t>
            </a:r>
            <a:endParaRPr lang="en-US" sz="4400" dirty="0"/>
          </a:p>
        </p:txBody>
      </p:sp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24" y="4901208"/>
            <a:ext cx="598408" cy="598408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37724" y="573893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Políticas de Acceso</a:t>
            </a:r>
            <a:endParaRPr lang="en-US" sz="2200" dirty="0"/>
          </a:p>
        </p:txBody>
      </p:sp>
      <p:sp>
        <p:nvSpPr>
          <p:cNvPr id="7" name="Text 2"/>
          <p:cNvSpPr/>
          <p:nvPr/>
        </p:nvSpPr>
        <p:spPr>
          <a:xfrm>
            <a:off x="837724" y="6234470"/>
            <a:ext cx="407896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Crear roles y permisos de usuario para controlar el acceso a la base de datos.</a:t>
            </a:r>
            <a:endParaRPr lang="en-US" sz="1850" dirty="0"/>
          </a:p>
        </p:txBody>
      </p:sp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659" y="4901208"/>
            <a:ext cx="598408" cy="598408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5275659" y="573893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Cifrado de Datos</a:t>
            </a:r>
            <a:endParaRPr lang="en-US" sz="2200" dirty="0"/>
          </a:p>
        </p:txBody>
      </p:sp>
      <p:sp>
        <p:nvSpPr>
          <p:cNvPr id="10" name="Text 4"/>
          <p:cNvSpPr/>
          <p:nvPr/>
        </p:nvSpPr>
        <p:spPr>
          <a:xfrm>
            <a:off x="5275659" y="6234470"/>
            <a:ext cx="407896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Proteger información sensible como contraseñas y detalles de pago.</a:t>
            </a:r>
            <a:endParaRPr lang="en-US" sz="1850" dirty="0"/>
          </a:p>
        </p:txBody>
      </p:sp>
      <p:pic>
        <p:nvPicPr>
          <p:cNvPr id="1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3595" y="4901208"/>
            <a:ext cx="598408" cy="598408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9713595" y="573893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Auditoría</a:t>
            </a:r>
            <a:endParaRPr lang="en-US" sz="2200" dirty="0"/>
          </a:p>
        </p:txBody>
      </p:sp>
      <p:sp>
        <p:nvSpPr>
          <p:cNvPr id="13" name="Text 6"/>
          <p:cNvSpPr/>
          <p:nvPr/>
        </p:nvSpPr>
        <p:spPr>
          <a:xfrm>
            <a:off x="9713595" y="6234470"/>
            <a:ext cx="4079081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Registrar eventos de base de datos para monitorear las actividades de los usuarios.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23" y="2688908"/>
            <a:ext cx="4887754" cy="285178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324124" y="830342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Respaldos y Recuperación de Datos</a:t>
            </a:r>
            <a:endParaRPr lang="en-US" sz="4400" dirty="0"/>
          </a:p>
        </p:txBody>
      </p:sp>
      <p:sp>
        <p:nvSpPr>
          <p:cNvPr id="5" name="Shape 1"/>
          <p:cNvSpPr/>
          <p:nvPr/>
        </p:nvSpPr>
        <p:spPr>
          <a:xfrm>
            <a:off x="6324124" y="2866549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6" name="Text 2"/>
          <p:cNvSpPr/>
          <p:nvPr/>
        </p:nvSpPr>
        <p:spPr>
          <a:xfrm>
            <a:off x="6531769" y="2966799"/>
            <a:ext cx="123111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3"/>
          <p:cNvSpPr/>
          <p:nvPr/>
        </p:nvSpPr>
        <p:spPr>
          <a:xfrm>
            <a:off x="7101959" y="286654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Respaldos Completos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101959" y="3362087"/>
            <a:ext cx="283678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Crear copias de seguridad completas de la base de datos para restaurar toda la información.</a:t>
            </a:r>
            <a:endParaRPr lang="en-US" sz="1850" dirty="0"/>
          </a:p>
        </p:txBody>
      </p:sp>
      <p:sp>
        <p:nvSpPr>
          <p:cNvPr id="9" name="Shape 5"/>
          <p:cNvSpPr/>
          <p:nvPr/>
        </p:nvSpPr>
        <p:spPr>
          <a:xfrm>
            <a:off x="10178058" y="2866549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10" name="Text 6"/>
          <p:cNvSpPr/>
          <p:nvPr/>
        </p:nvSpPr>
        <p:spPr>
          <a:xfrm>
            <a:off x="10356533" y="2966799"/>
            <a:ext cx="18157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10955893" y="2866549"/>
            <a:ext cx="2836783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Respaldos Incrementales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10955893" y="3714036"/>
            <a:ext cx="2836783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Realizar respaldos incrementales para optimizar el tiempo y espacio de almacenamiento.</a:t>
            </a:r>
            <a:endParaRPr lang="en-US" sz="1850" dirty="0"/>
          </a:p>
        </p:txBody>
      </p:sp>
      <p:sp>
        <p:nvSpPr>
          <p:cNvPr id="13" name="Shape 9"/>
          <p:cNvSpPr/>
          <p:nvPr/>
        </p:nvSpPr>
        <p:spPr>
          <a:xfrm>
            <a:off x="6324124" y="6137672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14" name="Text 10"/>
          <p:cNvSpPr/>
          <p:nvPr/>
        </p:nvSpPr>
        <p:spPr>
          <a:xfrm>
            <a:off x="6499265" y="6237923"/>
            <a:ext cx="188238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1"/>
          <p:cNvSpPr/>
          <p:nvPr/>
        </p:nvSpPr>
        <p:spPr>
          <a:xfrm>
            <a:off x="7101959" y="6137672"/>
            <a:ext cx="2862262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Respaldos en Caliente</a:t>
            </a:r>
            <a:endParaRPr lang="en-US" sz="2200" dirty="0"/>
          </a:p>
        </p:txBody>
      </p:sp>
      <p:sp>
        <p:nvSpPr>
          <p:cNvPr id="16" name="Text 12"/>
          <p:cNvSpPr/>
          <p:nvPr/>
        </p:nvSpPr>
        <p:spPr>
          <a:xfrm>
            <a:off x="7101959" y="6633210"/>
            <a:ext cx="669071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Hacer respaldos sin interrumpir el servicio para bases de datos de producción.</a:t>
            </a: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485787"/>
            <a:ext cx="10987921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Optimización y Rendimiento de Consultas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78809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Índices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379357"/>
            <a:ext cx="392858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Implementar índices en las columnas más consultadas para acelerar las consultas.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5357813" y="378809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Optimización SQL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57813" y="4379357"/>
            <a:ext cx="392858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Utilizar herramientas para identificar cuellos de botella en las consultas y optimizarlas.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9877901" y="3788093"/>
            <a:ext cx="356389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Particionamiento de Tablas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7901" y="4379357"/>
            <a:ext cx="392858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Dividir tablas grandes en particiones para mejorar la escalabilidad y el rendimiento.</a:t>
            </a:r>
            <a:endParaRPr lang="en-US" sz="18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1405" y="701040"/>
            <a:ext cx="7621191" cy="12799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000"/>
              </a:lnSpc>
              <a:buNone/>
            </a:pPr>
            <a:r>
              <a:rPr lang="en-US" sz="40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Procedimientos Almacenados, Vistas y Triggers</a:t>
            </a:r>
            <a:endParaRPr lang="en-US" sz="40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05" y="2307193"/>
            <a:ext cx="1087755" cy="174045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175391" y="2524720"/>
            <a:ext cx="3510320" cy="3199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Procedimientos Almacenados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2175391" y="2975134"/>
            <a:ext cx="6207204" cy="6960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Centralizar la lógica y mejorar el rendimiento al ejecutarse directamente en el servidor.</a:t>
            </a:r>
            <a:endParaRPr lang="en-US" sz="17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05" y="4047649"/>
            <a:ext cx="1087755" cy="174045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175391" y="4265176"/>
            <a:ext cx="2559606" cy="3199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Vistas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2175391" y="4715589"/>
            <a:ext cx="6207204" cy="6960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Simplificar consultas complejas y mejorar la seguridad al limitar el acceso directo a las tablas.</a:t>
            </a:r>
            <a:endParaRPr lang="en-US" sz="17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405" y="5788104"/>
            <a:ext cx="1087755" cy="174045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175391" y="6005632"/>
            <a:ext cx="2559606" cy="3199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Triggers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2175391" y="6456045"/>
            <a:ext cx="6207204" cy="3480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Automatizar tareas como la auditoría y validación de datos.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217777"/>
            <a:ext cx="6897172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Git y Control de Versiones</a:t>
            </a:r>
            <a:endParaRPr lang="en-US" sz="4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7638" y="3400544"/>
            <a:ext cx="2137529" cy="83058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021812" y="3665101"/>
            <a:ext cx="108942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750"/>
              </a:lnSpc>
              <a:buNone/>
            </a:pPr>
            <a:r>
              <a:rPr lang="en-US" sz="23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350" dirty="0"/>
          </a:p>
        </p:txBody>
      </p:sp>
      <p:sp>
        <p:nvSpPr>
          <p:cNvPr id="5" name="Text 2"/>
          <p:cNvSpPr/>
          <p:nvPr/>
        </p:nvSpPr>
        <p:spPr>
          <a:xfrm>
            <a:off x="5384482" y="3639860"/>
            <a:ext cx="1993940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Repositorio Git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5204936" y="4245769"/>
            <a:ext cx="8527971" cy="15240"/>
          </a:xfrm>
          <a:prstGeom prst="roundRect">
            <a:avLst>
              <a:gd name="adj" fmla="val 235611"/>
            </a:avLst>
          </a:prstGeom>
          <a:solidFill>
            <a:srgbClr val="5D606B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814" y="4290893"/>
            <a:ext cx="4275058" cy="83058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995976" y="4466868"/>
            <a:ext cx="160615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750"/>
              </a:lnSpc>
              <a:buNone/>
            </a:pPr>
            <a:r>
              <a:rPr lang="en-US" sz="23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350" dirty="0"/>
          </a:p>
        </p:txBody>
      </p:sp>
      <p:sp>
        <p:nvSpPr>
          <p:cNvPr id="9" name="Text 5"/>
          <p:cNvSpPr/>
          <p:nvPr/>
        </p:nvSpPr>
        <p:spPr>
          <a:xfrm>
            <a:off x="6453187" y="4530209"/>
            <a:ext cx="271450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Commits Frecuentes</a:t>
            </a:r>
            <a:endParaRPr lang="en-US" sz="2200" dirty="0"/>
          </a:p>
        </p:txBody>
      </p:sp>
      <p:sp>
        <p:nvSpPr>
          <p:cNvPr id="10" name="Shape 6"/>
          <p:cNvSpPr/>
          <p:nvPr/>
        </p:nvSpPr>
        <p:spPr>
          <a:xfrm>
            <a:off x="6273641" y="5136118"/>
            <a:ext cx="7459266" cy="15240"/>
          </a:xfrm>
          <a:prstGeom prst="roundRect">
            <a:avLst>
              <a:gd name="adj" fmla="val 235611"/>
            </a:avLst>
          </a:prstGeom>
          <a:solidFill>
            <a:srgbClr val="5D606B"/>
          </a:solidFill>
          <a:ln/>
        </p:spPr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09" y="5181243"/>
            <a:ext cx="6412587" cy="83058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992999" y="5357217"/>
            <a:ext cx="166688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750"/>
              </a:lnSpc>
              <a:buNone/>
            </a:pPr>
            <a:r>
              <a:rPr lang="en-US" sz="23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350" dirty="0"/>
          </a:p>
        </p:txBody>
      </p:sp>
      <p:sp>
        <p:nvSpPr>
          <p:cNvPr id="13" name="Text 8"/>
          <p:cNvSpPr/>
          <p:nvPr/>
        </p:nvSpPr>
        <p:spPr>
          <a:xfrm>
            <a:off x="7522012" y="5420558"/>
            <a:ext cx="2751892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Pruebas Automáticas</a:t>
            </a:r>
            <a:endParaRPr lang="en-US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2025-02-04T17:21:54Z</dcterms:created>
  <dcterms:modified xsi:type="dcterms:W3CDTF">2025-02-04T17:21:54Z</dcterms:modified>
</cp:coreProperties>
</file>