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7" r:id="rId5"/>
    <p:sldId id="264" r:id="rId6"/>
    <p:sldId id="260" r:id="rId7"/>
    <p:sldId id="263" r:id="rId8"/>
    <p:sldId id="265" r:id="rId9"/>
    <p:sldId id="267" r:id="rId10"/>
    <p:sldId id="270" r:id="rId11"/>
    <p:sldId id="268" r:id="rId12"/>
    <p:sldId id="269" r:id="rId13"/>
    <p:sldId id="266" r:id="rId14"/>
    <p:sldId id="271" r:id="rId15"/>
    <p:sldId id="272" r:id="rId16"/>
    <p:sldId id="273" r:id="rId17"/>
    <p:sldId id="275" r:id="rId18"/>
    <p:sldId id="274" r:id="rId19"/>
    <p:sldId id="277" r:id="rId20"/>
    <p:sldId id="276" r:id="rId21"/>
    <p:sldId id="281" r:id="rId22"/>
    <p:sldId id="278" r:id="rId23"/>
    <p:sldId id="280" r:id="rId24"/>
    <p:sldId id="279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3C958-1B88-BA49-9FFD-F447B1353069}">
          <p14:sldIdLst>
            <p14:sldId id="257"/>
            <p14:sldId id="264"/>
          </p14:sldIdLst>
        </p14:section>
        <p14:section name="1_Simplest" id="{39B11892-2DBC-B745-9482-1BC2F9783E14}">
          <p14:sldIdLst>
            <p14:sldId id="260"/>
            <p14:sldId id="263"/>
            <p14:sldId id="265"/>
            <p14:sldId id="267"/>
            <p14:sldId id="270"/>
            <p14:sldId id="268"/>
            <p14:sldId id="269"/>
            <p14:sldId id="266"/>
            <p14:sldId id="271"/>
            <p14:sldId id="272"/>
            <p14:sldId id="273"/>
            <p14:sldId id="275"/>
            <p14:sldId id="274"/>
            <p14:sldId id="277"/>
            <p14:sldId id="276"/>
            <p14:sldId id="281"/>
            <p14:sldId id="278"/>
            <p14:sldId id="280"/>
            <p14:sldId id="279"/>
          </p14:sldIdLst>
        </p14:section>
        <p14:section name="Untitled Section" id="{2CE6163F-8C96-C248-8A59-75E6BC72E14D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51"/>
    <a:srgbClr val="015976"/>
    <a:srgbClr val="2B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6"/>
    <p:restoredTop sz="96312"/>
  </p:normalViewPr>
  <p:slideViewPr>
    <p:cSldViewPr snapToObjects="1">
      <p:cViewPr varScale="1">
        <p:scale>
          <a:sx n="130" d="100"/>
          <a:sy n="130" d="100"/>
        </p:scale>
        <p:origin x="216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2F6C-D24D-2347-A380-DC92178B62D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B748C-B29F-3E42-97A2-F453C151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2DE202-27EF-184A-BEB4-A8B4E0909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548234" y="6706"/>
            <a:ext cx="13740233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A7E548-E259-744B-BD3C-122448DC830E}"/>
              </a:ext>
            </a:extLst>
          </p:cNvPr>
          <p:cNvSpPr/>
          <p:nvPr userDrawn="1"/>
        </p:nvSpPr>
        <p:spPr>
          <a:xfrm>
            <a:off x="0" y="3353"/>
            <a:ext cx="12192000" cy="6864706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0">
                <a:schemeClr val="bg1">
                  <a:lumMod val="99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8ED65-CBE3-E64F-9AFE-858FAA61F970}"/>
              </a:ext>
            </a:extLst>
          </p:cNvPr>
          <p:cNvSpPr/>
          <p:nvPr userDrawn="1"/>
        </p:nvSpPr>
        <p:spPr>
          <a:xfrm>
            <a:off x="0" y="4069809"/>
            <a:ext cx="6100763" cy="1734342"/>
          </a:xfrm>
          <a:prstGeom prst="rect">
            <a:avLst/>
          </a:prstGeom>
          <a:solidFill>
            <a:srgbClr val="0159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BA1C-B7EA-4948-A940-E2678C34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771"/>
            <a:ext cx="9144000" cy="1405839"/>
          </a:xfrm>
          <a:effectLst/>
        </p:spPr>
        <p:txBody>
          <a:bodyPr anchor="t" anchorCtr="0">
            <a:normAutofit/>
          </a:bodyPr>
          <a:lstStyle>
            <a:lvl1pPr algn="l">
              <a:defRPr sz="4800">
                <a:solidFill>
                  <a:srgbClr val="0159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31B1E0-F1A1-404C-94EF-DE851D7D8827}"/>
              </a:ext>
            </a:extLst>
          </p:cNvPr>
          <p:cNvSpPr/>
          <p:nvPr userDrawn="1"/>
        </p:nvSpPr>
        <p:spPr>
          <a:xfrm>
            <a:off x="6096000" y="4069809"/>
            <a:ext cx="6096000" cy="1734342"/>
          </a:xfrm>
          <a:prstGeom prst="rect">
            <a:avLst/>
          </a:prstGeom>
          <a:solidFill>
            <a:srgbClr val="2BAB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2E1-49B1-8B44-88E6-07E05F6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BBC9-632B-9049-8E0B-5C1E045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933D-86F4-0140-8BDF-8694B66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507007-C451-DF49-B1E5-AAE0C6825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249" y="4222209"/>
            <a:ext cx="4873625" cy="14295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 i="0">
                <a:solidFill>
                  <a:srgbClr val="01597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FontTx/>
              <a:buNone/>
              <a:defRPr b="1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CE15-939D-D949-BC91-2568102E28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0524" y="4222209"/>
            <a:ext cx="4929699" cy="1429542"/>
          </a:xfrm>
        </p:spPr>
        <p:txBody>
          <a:bodyPr/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E7C23-14CC-184A-8A63-141A4FEF38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069809"/>
            <a:ext cx="0" cy="17343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47CE1E6-AB95-4944-8313-79281222ED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800" y="413673"/>
            <a:ext cx="4087368" cy="1164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694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C38D-CF4D-CE4C-A434-C5AE451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78403-81D1-0146-8E44-B788B8D5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D38A-6BF2-2148-91A5-F712ECA3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986-1BEE-7043-B482-3698CCDA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3933-8E92-6F4C-BE37-8D01E60C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6DBE-0E63-194E-8F3F-313EF649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5B0A-A8CB-9E47-A5B1-17BC57AC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395D-5477-054C-B004-6B91358E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DE3A-2BC1-DB4F-8854-E3DBE714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2236-C91B-174C-A552-BF9816B2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7A82-69CE-CB4A-A9FF-D1244485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7DED6-116A-954B-90AE-0EAA9118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DA06-B6B4-C34D-A6E7-9030E68E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9997-7AFA-5349-A689-9CFC40E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D01-1320-7F4A-80A4-D405A911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2B47-42A3-1345-8DF3-E83285D6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D9CE15-939D-D949-BC91-2568102E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BA1C-B7EA-4948-A940-E2678C34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159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2E1-49B1-8B44-88E6-07E05F6B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BBC9-632B-9049-8E0B-5C1E045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933D-86F4-0140-8BDF-8694B66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CBA-77F5-A840-86AC-9F401CB8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9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D6E1-D7B9-AB47-8684-E05AE666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5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5D60-3EA3-1143-B164-6BA2FB16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5FFD-6CE7-F54D-813A-C90850B1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55F75-EFDA-1D40-B2CF-77C6E3BA55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5827262"/>
            <a:ext cx="2122505" cy="85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5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C7C-C095-884D-8B7A-628BD0DD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2DB2-04C0-0842-8C07-5EC93552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A1B2-0FD6-8A4A-AFD3-C96454DD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0C5D-7201-8340-9CE6-FA4EB8CE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19E0-C128-1742-B9F2-6AF02BCE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470C-2B73-1E49-8372-D5B0D61F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092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ECE7-A324-A942-B943-8B13D1DD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935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811CE-7AC8-8441-9FF7-E7906BA90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9351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3462-BE17-CA47-8225-62056826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F760-D745-5940-891A-9802F272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4295A-93BD-DD4A-8F18-FCCC8AC8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592-435A-154A-9E5D-63987A9B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58092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92C79-F157-B84B-B9FD-3FA5B02D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79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A93E2-A6B8-8B4C-B817-9F1F9D0C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1858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D49D5-31E7-194A-8A1F-FCCEFE7E8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79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77CE8-7115-F240-AC07-28EEBB55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8185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46522-30D3-4840-B67E-7ABE361B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22DC5-F28B-7049-8E2E-D32DA55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022E2-7A43-7F40-BFAC-13E7820B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B285F-A499-DC45-BD19-EBD0C70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A4CE4-DBD6-1540-9F29-B127EC69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A132-1ECB-7F4D-A0E1-171DA21B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8852DB-304E-774C-83B3-85B7BA80C1CA}"/>
              </a:ext>
            </a:extLst>
          </p:cNvPr>
          <p:cNvSpPr txBox="1">
            <a:spLocks/>
          </p:cNvSpPr>
          <p:nvPr userDrawn="1"/>
        </p:nvSpPr>
        <p:spPr>
          <a:xfrm>
            <a:off x="838200" y="-158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0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6393-2879-AF46-B7A1-D8D08ED8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6D2E-2BCD-C149-8587-163943CE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3D8E0-8167-6546-82B9-071E0D98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500D-E898-BC42-847B-F7938F7B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3FF2-EDE0-F945-9621-BDDB11A0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CF98-DA4D-944A-B988-3F96964F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426-C3E9-274B-ABF3-01C8856D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85FC-BA3E-4B4B-96F6-D2757D4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E2C3-4AE9-134A-8E66-B03BCF8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B2FE7-F943-9B4D-B0EE-B33B1EE9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B3F96-45C6-AC44-8A26-76566B205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D2EC-441C-1046-B117-D59D36CA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CDB4-341F-EF46-B121-6B2E7CABFE2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7105-9E4B-CE43-9254-49678F61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8144-F410-6144-9AB8-58F5B586A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631E-3F45-1B47-9782-9C65F8014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A8135-A4F9-0049-95A1-5FCC4736D4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82200" y="5970427"/>
            <a:ext cx="2050822" cy="5924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B4CCB7-EF23-BA43-92E1-6C88F95ABA28}"/>
              </a:ext>
            </a:extLst>
          </p:cNvPr>
          <p:cNvSpPr/>
          <p:nvPr userDrawn="1"/>
        </p:nvSpPr>
        <p:spPr>
          <a:xfrm rot="5400000">
            <a:off x="5628933" y="-5628932"/>
            <a:ext cx="934134" cy="12192000"/>
          </a:xfrm>
          <a:prstGeom prst="rect">
            <a:avLst/>
          </a:prstGeom>
          <a:solidFill>
            <a:srgbClr val="015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3B0F9-1063-C944-8BBD-0BC432367949}"/>
              </a:ext>
            </a:extLst>
          </p:cNvPr>
          <p:cNvSpPr/>
          <p:nvPr userDrawn="1"/>
        </p:nvSpPr>
        <p:spPr>
          <a:xfrm>
            <a:off x="0" y="932548"/>
            <a:ext cx="12192000" cy="45719"/>
          </a:xfrm>
          <a:prstGeom prst="rect">
            <a:avLst/>
          </a:prstGeom>
          <a:solidFill>
            <a:srgbClr val="2B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510DD-9FC5-034E-A7E7-E9B221B17D80}"/>
              </a:ext>
            </a:extLst>
          </p:cNvPr>
          <p:cNvSpPr/>
          <p:nvPr userDrawn="1"/>
        </p:nvSpPr>
        <p:spPr>
          <a:xfrm rot="5400000">
            <a:off x="5981700" y="647700"/>
            <a:ext cx="228600" cy="12192000"/>
          </a:xfrm>
          <a:prstGeom prst="rect">
            <a:avLst/>
          </a:prstGeom>
          <a:solidFill>
            <a:srgbClr val="015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1597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51"/>
        </a:buClr>
        <a:buFont typeface="Arial" panose="020B0604020202020204" pitchFamily="34" charset="0"/>
        <a:buChar char="•"/>
        <a:defRPr sz="2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24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20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1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51"/>
        </a:buClr>
        <a:buFont typeface="Arial" panose="020B0604020202020204" pitchFamily="34" charset="0"/>
        <a:buChar char="•"/>
        <a:defRPr sz="1800" kern="1200">
          <a:solidFill>
            <a:srgbClr val="01597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D05D-D9EF-BB4A-91A3-5AAF65EEA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6881FA-84CE-4240-A6F8-F4641822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2209"/>
            <a:ext cx="5072023" cy="1429542"/>
          </a:xfrm>
        </p:spPr>
        <p:txBody>
          <a:bodyPr/>
          <a:lstStyle/>
          <a:p>
            <a:r>
              <a:rPr lang="en-US" dirty="0"/>
              <a:t>A case-by-case training in running HERON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A5F5CF-A824-504F-9353-631F20B45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771"/>
            <a:ext cx="9144000" cy="14058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HERON Workshop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0816F-F682-4640-B6A6-2468A234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152400"/>
            <a:ext cx="3505828" cy="141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BF95AF-FC06-064C-9EAC-4CB8E68456B5}"/>
              </a:ext>
            </a:extLst>
          </p:cNvPr>
          <p:cNvSpPr/>
          <p:nvPr/>
        </p:nvSpPr>
        <p:spPr>
          <a:xfrm>
            <a:off x="10965382" y="6611779"/>
            <a:ext cx="1226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INL/MIS-22-65661</a:t>
            </a:r>
          </a:p>
        </p:txBody>
      </p:sp>
    </p:spTree>
    <p:extLst>
      <p:ext uri="{BB962C8B-B14F-4D97-AF65-F5344CB8AC3E}">
        <p14:creationId xmlns:p14="http://schemas.microsoft.com/office/powerpoint/2010/main" val="180609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0F5-BEDE-1B49-A3BA-8C5DA98A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32FA-8BD3-2544-8258-8638D2F8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Import?</a:t>
            </a:r>
          </a:p>
          <a:p>
            <a:pPr lvl="1"/>
            <a:r>
              <a:rPr lang="en-US" dirty="0"/>
              <a:t>Why not just have NGCC?</a:t>
            </a:r>
          </a:p>
          <a:p>
            <a:pPr lvl="1"/>
            <a:r>
              <a:rPr lang="en-US" dirty="0"/>
              <a:t>If NGCC not enough to meet demand, solve “fails”</a:t>
            </a:r>
          </a:p>
          <a:p>
            <a:pPr lvl="2"/>
            <a:r>
              <a:rPr lang="en-US" dirty="0"/>
              <a:t>This doesn’t provide useful feedback to optimizer; it doesn’t know what’s wrong</a:t>
            </a:r>
          </a:p>
          <a:p>
            <a:pPr lvl="2"/>
            <a:r>
              <a:rPr lang="en-US" dirty="0"/>
              <a:t>Instead, provide large incentive to meet demand with NGCC</a:t>
            </a:r>
          </a:p>
          <a:p>
            <a:pPr lvl="2"/>
            <a:r>
              <a:rPr lang="en-US" dirty="0"/>
              <a:t>Example:</a:t>
            </a: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0C00A9CF-3351-6945-9E2B-B696A765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01" y="3357158"/>
            <a:ext cx="3319851" cy="22110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6E3E3-70DC-C849-BDC8-ADBE797EFFFC}"/>
              </a:ext>
            </a:extLst>
          </p:cNvPr>
          <p:cNvCxnSpPr>
            <a:cxnSpLocks/>
          </p:cNvCxnSpPr>
          <p:nvPr/>
        </p:nvCxnSpPr>
        <p:spPr>
          <a:xfrm>
            <a:off x="3678308" y="5568231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0C5399-78B3-8C48-8B62-A12E09098919}"/>
              </a:ext>
            </a:extLst>
          </p:cNvPr>
          <p:cNvCxnSpPr>
            <a:cxnSpLocks/>
          </p:cNvCxnSpPr>
          <p:nvPr/>
        </p:nvCxnSpPr>
        <p:spPr>
          <a:xfrm flipV="1">
            <a:off x="3678308" y="3656384"/>
            <a:ext cx="0" cy="19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F5A99-FAC7-E348-9A91-D42BB1892D28}"/>
              </a:ext>
            </a:extLst>
          </p:cNvPr>
          <p:cNvSpPr txBox="1"/>
          <p:nvPr/>
        </p:nvSpPr>
        <p:spPr>
          <a:xfrm>
            <a:off x="3410959" y="3336781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FC1C8-0763-2549-93A5-F474C384A223}"/>
              </a:ext>
            </a:extLst>
          </p:cNvPr>
          <p:cNvSpPr txBox="1"/>
          <p:nvPr/>
        </p:nvSpPr>
        <p:spPr>
          <a:xfrm>
            <a:off x="4586825" y="48062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NGCC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C51631-D0DB-314D-8904-3445317D34CB}"/>
              </a:ext>
            </a:extLst>
          </p:cNvPr>
          <p:cNvSpPr/>
          <p:nvPr/>
        </p:nvSpPr>
        <p:spPr>
          <a:xfrm>
            <a:off x="3733817" y="4044236"/>
            <a:ext cx="401675" cy="15239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405C42-434E-F04C-BB7D-7337D2EF9C5E}"/>
              </a:ext>
            </a:extLst>
          </p:cNvPr>
          <p:cNvSpPr/>
          <p:nvPr/>
        </p:nvSpPr>
        <p:spPr>
          <a:xfrm>
            <a:off x="4191000" y="4571392"/>
            <a:ext cx="395825" cy="99097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E9EAA-3485-1A4B-A9D6-A30F9BB973D5}"/>
              </a:ext>
            </a:extLst>
          </p:cNvPr>
          <p:cNvSpPr/>
          <p:nvPr/>
        </p:nvSpPr>
        <p:spPr>
          <a:xfrm>
            <a:off x="4191000" y="3574553"/>
            <a:ext cx="395825" cy="9909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AF17D-9211-E54E-8CD2-D2731591D154}"/>
              </a:ext>
            </a:extLst>
          </p:cNvPr>
          <p:cNvSpPr txBox="1"/>
          <p:nvPr/>
        </p:nvSpPr>
        <p:spPr>
          <a:xfrm>
            <a:off x="4586825" y="37585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E8189-BB03-6D42-8792-327938FF4F68}"/>
              </a:ext>
            </a:extLst>
          </p:cNvPr>
          <p:cNvSpPr txBox="1"/>
          <p:nvPr/>
        </p:nvSpPr>
        <p:spPr>
          <a:xfrm>
            <a:off x="3243137" y="37294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8D8BE3-02D8-B144-9CF4-88B7E33FA651}"/>
              </a:ext>
            </a:extLst>
          </p:cNvPr>
          <p:cNvCxnSpPr>
            <a:cxnSpLocks/>
          </p:cNvCxnSpPr>
          <p:nvPr/>
        </p:nvCxnSpPr>
        <p:spPr>
          <a:xfrm>
            <a:off x="3672425" y="4026651"/>
            <a:ext cx="996483" cy="175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6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01C7-5C8F-A443-B218-6E3F5777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62-84C2-F34E-86D4-C86077DB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Stochastically Trained</a:t>
            </a:r>
          </a:p>
          <a:p>
            <a:r>
              <a:rPr lang="en-US" dirty="0"/>
              <a:t>Based on NYISO projections from EPRI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B5932-F81B-144B-B43E-AFA07747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6248499" cy="4167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92EE3-9910-6347-8858-16376411DC9B}"/>
              </a:ext>
            </a:extLst>
          </p:cNvPr>
          <p:cNvSpPr txBox="1"/>
          <p:nvPr/>
        </p:nvSpPr>
        <p:spPr>
          <a:xfrm>
            <a:off x="8991600" y="2895598"/>
            <a:ext cx="304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INL/EXT-21-65473, </a:t>
            </a:r>
          </a:p>
          <a:p>
            <a:r>
              <a:rPr lang="en-US" dirty="0"/>
              <a:t>“A Technical and Economic Assessment of LWR Flexible Operation for Generation/Demand Balancing to Optimize Plant Revenue”, Dec 2021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C30CA8-A338-7C4C-AFCD-B13F73607478}"/>
              </a:ext>
            </a:extLst>
          </p:cNvPr>
          <p:cNvSpPr/>
          <p:nvPr/>
        </p:nvSpPr>
        <p:spPr>
          <a:xfrm>
            <a:off x="2209800" y="2286000"/>
            <a:ext cx="2362200" cy="424367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0E5-82C7-564B-A0E2-5EAD78D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1917-9365-F548-A1CC-E8FED432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Parallelization</a:t>
            </a:r>
          </a:p>
          <a:p>
            <a:pPr lvl="1"/>
            <a:r>
              <a:rPr lang="en-US" dirty="0"/>
              <a:t>Available threads: </a:t>
            </a:r>
            <a:r>
              <a:rPr lang="en-US" dirty="0" err="1"/>
              <a:t>cpus</a:t>
            </a:r>
            <a:r>
              <a:rPr lang="en-US" dirty="0"/>
              <a:t> * cores/</a:t>
            </a:r>
            <a:r>
              <a:rPr lang="en-US" dirty="0" err="1"/>
              <a:t>cpu</a:t>
            </a:r>
            <a:r>
              <a:rPr lang="en-US" dirty="0"/>
              <a:t> * threads/core</a:t>
            </a:r>
          </a:p>
          <a:p>
            <a:pPr lvl="2"/>
            <a:r>
              <a:rPr lang="en-US" dirty="0"/>
              <a:t>search: how many threads does my computer have [windows/mac/</a:t>
            </a:r>
            <a:r>
              <a:rPr lang="en-US" dirty="0" err="1"/>
              <a:t>linux</a:t>
            </a:r>
            <a:r>
              <a:rPr lang="en-US" dirty="0"/>
              <a:t>]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useful parallelization -&gt; limited by inner, outer characteristics</a:t>
            </a:r>
          </a:p>
          <a:p>
            <a:r>
              <a:rPr lang="en-US" dirty="0"/>
              <a:t>/path/to/heron </a:t>
            </a:r>
            <a:r>
              <a:rPr lang="en-US" dirty="0" err="1"/>
              <a:t>heron_input.xml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outer</a:t>
            </a:r>
          </a:p>
          <a:p>
            <a:r>
              <a:rPr lang="en-US" dirty="0"/>
              <a:t>It’s optimizing, so it will take a bit!</a:t>
            </a:r>
          </a:p>
          <a:p>
            <a:endParaRPr lang="en-US" dirty="0"/>
          </a:p>
          <a:p>
            <a:r>
              <a:rPr lang="en-US" dirty="0"/>
              <a:t>Things to look at (see following slides):</a:t>
            </a:r>
          </a:p>
          <a:p>
            <a:pPr lvl="1"/>
            <a:r>
              <a:rPr lang="en-US" dirty="0"/>
              <a:t>1_simple_o/opt_soln_0.csv (spreadsheet) optimizer progress</a:t>
            </a:r>
          </a:p>
          <a:p>
            <a:pPr lvl="1"/>
            <a:r>
              <a:rPr lang="en-US" dirty="0"/>
              <a:t>Screen Output</a:t>
            </a:r>
          </a:p>
        </p:txBody>
      </p:sp>
    </p:spTree>
    <p:extLst>
      <p:ext uri="{BB962C8B-B14F-4D97-AF65-F5344CB8AC3E}">
        <p14:creationId xmlns:p14="http://schemas.microsoft.com/office/powerpoint/2010/main" val="93385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9ACA-88E9-A34A-BF14-B8D03922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C58A-4DEC-6D42-83F5-B5BC6F0C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1_simple_o/opt_soln_0.csv </a:t>
            </a:r>
            <a:r>
              <a:rPr lang="en-US" dirty="0"/>
              <a:t>– progress of the optimizer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8A2A-7A6A-0644-8FCD-A887EA9389B5}"/>
              </a:ext>
            </a:extLst>
          </p:cNvPr>
          <p:cNvSpPr txBox="1"/>
          <p:nvPr/>
        </p:nvSpPr>
        <p:spPr>
          <a:xfrm>
            <a:off x="1390420" y="1891489"/>
            <a:ext cx="1181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case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0ADF-0049-2241-BDBF-82784F0F0973}"/>
              </a:ext>
            </a:extLst>
          </p:cNvPr>
          <p:cNvSpPr txBox="1"/>
          <p:nvPr/>
        </p:nvSpPr>
        <p:spPr>
          <a:xfrm>
            <a:off x="2571834" y="1881648"/>
            <a:ext cx="698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7376-761B-2C47-8A0D-AF5B1B1C3BB7}"/>
              </a:ext>
            </a:extLst>
          </p:cNvPr>
          <p:cNvSpPr txBox="1"/>
          <p:nvPr/>
        </p:nvSpPr>
        <p:spPr>
          <a:xfrm>
            <a:off x="3458156" y="1877917"/>
            <a:ext cx="2025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optimization record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9B7ADBC-DC2B-AB43-B2F9-AA7932F6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679049"/>
            <a:ext cx="4978400" cy="37592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4297201-6527-F848-9D09-150E8419B420}"/>
              </a:ext>
            </a:extLst>
          </p:cNvPr>
          <p:cNvSpPr/>
          <p:nvPr/>
        </p:nvSpPr>
        <p:spPr>
          <a:xfrm>
            <a:off x="4099202" y="3875188"/>
            <a:ext cx="1097996" cy="4276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5292C4-5D8D-204D-8CFF-5BA17383635B}"/>
              </a:ext>
            </a:extLst>
          </p:cNvPr>
          <p:cNvSpPr/>
          <p:nvPr/>
        </p:nvSpPr>
        <p:spPr>
          <a:xfrm>
            <a:off x="5029200" y="3994272"/>
            <a:ext cx="990600" cy="22098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2A48A8-7E69-E64E-9343-011DE1C08B0E}"/>
              </a:ext>
            </a:extLst>
          </p:cNvPr>
          <p:cNvSpPr/>
          <p:nvPr/>
        </p:nvSpPr>
        <p:spPr>
          <a:xfrm>
            <a:off x="5969000" y="3916007"/>
            <a:ext cx="1905000" cy="42768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A6FA3-2165-964B-A55F-34BA36FFFF54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flipH="1" flipV="1">
            <a:off x="3197741" y="3205094"/>
            <a:ext cx="901461" cy="8839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6ECFEC-DB2F-6849-8F68-7B0AB2E08625}"/>
              </a:ext>
            </a:extLst>
          </p:cNvPr>
          <p:cNvSpPr txBox="1"/>
          <p:nvPr/>
        </p:nvSpPr>
        <p:spPr>
          <a:xfrm>
            <a:off x="1438541" y="2881928"/>
            <a:ext cx="175920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Optimizer Steps</a:t>
            </a:r>
          </a:p>
          <a:p>
            <a:r>
              <a:rPr lang="en-US" dirty="0"/>
              <a:t>(sets of samples)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F9DAE-ADB9-1D4B-BA7E-FF32F7195991}"/>
              </a:ext>
            </a:extLst>
          </p:cNvPr>
          <p:cNvSpPr txBox="1"/>
          <p:nvPr/>
        </p:nvSpPr>
        <p:spPr>
          <a:xfrm>
            <a:off x="313622" y="3898843"/>
            <a:ext cx="2810578" cy="120032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 of each step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Accepted: improvement!</a:t>
            </a:r>
          </a:p>
          <a:p>
            <a:pPr marL="285750" indent="-285750">
              <a:buFontTx/>
              <a:buChar char="-"/>
            </a:pPr>
            <a:r>
              <a:rPr lang="en-US" dirty="0"/>
              <a:t>Rejected: went too far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Rerun: re-check gradient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AEE6FC-4F8B-374B-85A6-2CEA7C57B009}"/>
              </a:ext>
            </a:extLst>
          </p:cNvPr>
          <p:cNvCxnSpPr>
            <a:cxnSpLocks/>
            <a:stCxn id="14" idx="2"/>
            <a:endCxn id="24" idx="3"/>
          </p:cNvCxnSpPr>
          <p:nvPr/>
        </p:nvCxnSpPr>
        <p:spPr>
          <a:xfrm flipH="1" flipV="1">
            <a:off x="3124200" y="4499008"/>
            <a:ext cx="1905000" cy="6001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4858E2-F5D1-AF49-8C2A-B5FE96E3F61D}"/>
              </a:ext>
            </a:extLst>
          </p:cNvPr>
          <p:cNvCxnSpPr>
            <a:cxnSpLocks/>
            <a:stCxn id="15" idx="0"/>
            <a:endCxn id="36" idx="2"/>
          </p:cNvCxnSpPr>
          <p:nvPr/>
        </p:nvCxnSpPr>
        <p:spPr>
          <a:xfrm flipH="1" flipV="1">
            <a:off x="5776267" y="3084269"/>
            <a:ext cx="1145233" cy="8317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EB52C4-36B3-4144-9BCD-D8BB6188DD6B}"/>
              </a:ext>
            </a:extLst>
          </p:cNvPr>
          <p:cNvSpPr txBox="1"/>
          <p:nvPr/>
        </p:nvSpPr>
        <p:spPr>
          <a:xfrm>
            <a:off x="4852424" y="2437938"/>
            <a:ext cx="184768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Component Sizes</a:t>
            </a:r>
          </a:p>
          <a:p>
            <a:r>
              <a:rPr lang="en-US" dirty="0"/>
              <a:t>(opt variables)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216058-F203-2445-BD32-2DE8F6E740DD}"/>
              </a:ext>
            </a:extLst>
          </p:cNvPr>
          <p:cNvSpPr/>
          <p:nvPr/>
        </p:nvSpPr>
        <p:spPr>
          <a:xfrm>
            <a:off x="7844983" y="3916007"/>
            <a:ext cx="1019617" cy="42768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904449-3964-EE4C-9697-44A2CBF3971B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8354792" y="2966421"/>
            <a:ext cx="1100098" cy="94958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2BDFA5-AB65-B84A-AA2B-92C051DA99B1}"/>
              </a:ext>
            </a:extLst>
          </p:cNvPr>
          <p:cNvSpPr txBox="1"/>
          <p:nvPr/>
        </p:nvSpPr>
        <p:spPr>
          <a:xfrm>
            <a:off x="8864600" y="2320090"/>
            <a:ext cx="1180580" cy="6463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NPV</a:t>
            </a:r>
          </a:p>
          <a:p>
            <a:r>
              <a:rPr lang="en-US" dirty="0"/>
              <a:t>(objective)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17210D-8B12-7045-ACD7-A4CD4A56E858}"/>
              </a:ext>
            </a:extLst>
          </p:cNvPr>
          <p:cNvSpPr txBox="1"/>
          <p:nvPr/>
        </p:nvSpPr>
        <p:spPr>
          <a:xfrm>
            <a:off x="8877820" y="4936746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our losses are getting smaller!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6AEF3E6C-FBC7-0840-96B8-190BECF43380}"/>
              </a:ext>
            </a:extLst>
          </p:cNvPr>
          <p:cNvSpPr/>
          <p:nvPr/>
        </p:nvSpPr>
        <p:spPr>
          <a:xfrm rot="5400000">
            <a:off x="1826027" y="1147385"/>
            <a:ext cx="260181" cy="1472565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5AB10C18-FAF7-CE42-947B-E7B555A475D8}"/>
              </a:ext>
            </a:extLst>
          </p:cNvPr>
          <p:cNvSpPr/>
          <p:nvPr/>
        </p:nvSpPr>
        <p:spPr>
          <a:xfrm rot="5400000">
            <a:off x="2806728" y="1704652"/>
            <a:ext cx="260182" cy="353993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A6BB8FE-A573-6D46-991A-8EDE8979FD63}"/>
              </a:ext>
            </a:extLst>
          </p:cNvPr>
          <p:cNvSpPr/>
          <p:nvPr/>
        </p:nvSpPr>
        <p:spPr>
          <a:xfrm rot="5400000">
            <a:off x="4546657" y="531877"/>
            <a:ext cx="238673" cy="2656812"/>
          </a:xfrm>
          <a:prstGeom prst="rightBrace">
            <a:avLst>
              <a:gd name="adj1" fmla="val 8333"/>
              <a:gd name="adj2" fmla="val 45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6F1B3F-D3C8-A643-A4A2-69FEB687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3" y="2290763"/>
            <a:ext cx="11989354" cy="3509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Accepted Sample</a:t>
            </a:r>
          </a:p>
          <a:p>
            <a:pPr lvl="2"/>
            <a:r>
              <a:rPr lang="en-US" dirty="0"/>
              <a:t>This means a new optimal point has been found!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495800" y="2690876"/>
            <a:ext cx="7391400" cy="265106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4C68FB-9395-D749-B32E-CE56D894F42C}"/>
              </a:ext>
            </a:extLst>
          </p:cNvPr>
          <p:cNvSpPr/>
          <p:nvPr/>
        </p:nvSpPr>
        <p:spPr>
          <a:xfrm>
            <a:off x="5334000" y="3657600"/>
            <a:ext cx="9144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CD1995-03CB-7740-944D-1F875B6B46C9}"/>
              </a:ext>
            </a:extLst>
          </p:cNvPr>
          <p:cNvSpPr/>
          <p:nvPr/>
        </p:nvSpPr>
        <p:spPr>
          <a:xfrm>
            <a:off x="5486400" y="4057712"/>
            <a:ext cx="3352800" cy="59048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Rejected Sample</a:t>
            </a:r>
          </a:p>
          <a:p>
            <a:pPr lvl="2"/>
            <a:r>
              <a:rPr lang="en-US" dirty="0"/>
              <a:t>This means the new proposed opt point is worse than the old opt point</a:t>
            </a:r>
          </a:p>
          <a:p>
            <a:pPr lvl="2"/>
            <a:r>
              <a:rPr lang="en-US" dirty="0"/>
              <a:t>Reasons: inaccurate gradient, too large step, no better points nearby</a:t>
            </a:r>
          </a:p>
          <a:p>
            <a:pPr lvl="2"/>
            <a:r>
              <a:rPr lang="en-US" dirty="0"/>
              <a:t>Happens frequently, especially near the end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EBCE487-40CA-E848-8026-70CB8DD1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8" y="2895600"/>
            <a:ext cx="11892821" cy="2514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724400" y="3661718"/>
            <a:ext cx="5791200" cy="13674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2FA88C-4772-1E48-BEAF-E18756029742}"/>
              </a:ext>
            </a:extLst>
          </p:cNvPr>
          <p:cNvSpPr/>
          <p:nvPr/>
        </p:nvSpPr>
        <p:spPr>
          <a:xfrm>
            <a:off x="5486400" y="4419600"/>
            <a:ext cx="914400" cy="2286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19FB-BA82-D444-B61D-7712DDA4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While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F42-352D-2249-A2EB-F08649B8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0600"/>
            <a:ext cx="10515600" cy="4351338"/>
          </a:xfrm>
        </p:spPr>
        <p:txBody>
          <a:bodyPr/>
          <a:lstStyle/>
          <a:p>
            <a:r>
              <a:rPr lang="en-US" dirty="0"/>
              <a:t>Screen Output: How To Read the Matrix</a:t>
            </a:r>
          </a:p>
          <a:p>
            <a:pPr lvl="1"/>
            <a:r>
              <a:rPr lang="en-US" dirty="0"/>
              <a:t>Rerun Sample</a:t>
            </a:r>
          </a:p>
          <a:p>
            <a:pPr lvl="2"/>
            <a:r>
              <a:rPr lang="en-US" dirty="0"/>
              <a:t>Return to best-so-far opt point and rerun the gradient, cut step size</a:t>
            </a:r>
          </a:p>
          <a:p>
            <a:pPr lvl="2"/>
            <a:r>
              <a:rPr lang="en-US" dirty="0"/>
              <a:t>Helps to resolve two reasons for rejecting proposed opt points</a:t>
            </a:r>
          </a:p>
        </p:txBody>
      </p:sp>
      <p:pic>
        <p:nvPicPr>
          <p:cNvPr id="7" name="Picture 6" descr="Text, timeline&#10;&#10;Description automatically generated">
            <a:extLst>
              <a:ext uri="{FF2B5EF4-FFF2-40B4-BE49-F238E27FC236}">
                <a16:creationId xmlns:a16="http://schemas.microsoft.com/office/drawing/2014/main" id="{5D30B7C2-5BAD-AD41-B3DD-8800918B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" y="2882728"/>
            <a:ext cx="12014546" cy="24723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02A174-BAA3-1A45-AD0F-8EE49AFAC7B2}"/>
              </a:ext>
            </a:extLst>
          </p:cNvPr>
          <p:cNvSpPr/>
          <p:nvPr/>
        </p:nvSpPr>
        <p:spPr>
          <a:xfrm>
            <a:off x="4724400" y="3446463"/>
            <a:ext cx="7086600" cy="13674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A8998-F1E3-1A44-A981-9404231C8EBA}"/>
              </a:ext>
            </a:extLst>
          </p:cNvPr>
          <p:cNvSpPr/>
          <p:nvPr/>
        </p:nvSpPr>
        <p:spPr>
          <a:xfrm>
            <a:off x="5486400" y="4267200"/>
            <a:ext cx="635000" cy="152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7956-4DAD-0B44-9264-2DCB132B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it’s done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AE51-4178-7744-BE38-353C7615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look at (see next slides)</a:t>
            </a:r>
          </a:p>
          <a:p>
            <a:r>
              <a:rPr lang="en-US" dirty="0"/>
              <a:t>opt_soln_0.csv</a:t>
            </a:r>
          </a:p>
          <a:p>
            <a:pPr lvl="1"/>
            <a:r>
              <a:rPr lang="en-US" dirty="0"/>
              <a:t>filter opt CSV by “accepted” to see acceptance path</a:t>
            </a:r>
          </a:p>
          <a:p>
            <a:pPr lvl="1"/>
            <a:r>
              <a:rPr lang="en-US" dirty="0"/>
              <a:t>final solution is the last “accepted” point in the CSV</a:t>
            </a:r>
          </a:p>
          <a:p>
            <a:r>
              <a:rPr lang="en-US" dirty="0" err="1"/>
              <a:t>opt_path.png</a:t>
            </a:r>
            <a:endParaRPr lang="en-US" dirty="0"/>
          </a:p>
          <a:p>
            <a:pPr lvl="1"/>
            <a:r>
              <a:rPr lang="en-US" dirty="0"/>
              <a:t>visualization of opt_soln_0.csv</a:t>
            </a:r>
          </a:p>
          <a:p>
            <a:r>
              <a:rPr lang="en-US" dirty="0"/>
              <a:t>screen output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C2F385-265E-D745-8801-DC6B401C4529}"/>
              </a:ext>
            </a:extLst>
          </p:cNvPr>
          <p:cNvGrpSpPr/>
          <p:nvPr/>
        </p:nvGrpSpPr>
        <p:grpSpPr>
          <a:xfrm>
            <a:off x="2590800" y="4470511"/>
            <a:ext cx="2743200" cy="1993677"/>
            <a:chOff x="3429000" y="4114800"/>
            <a:chExt cx="3352800" cy="2450877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4ADF628D-FAA2-EE47-9A04-325A6BFB1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114800"/>
              <a:ext cx="3352800" cy="2450877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166E3EA-C9CA-E848-B6A7-EF9B275B02E5}"/>
                </a:ext>
              </a:extLst>
            </p:cNvPr>
            <p:cNvSpPr/>
            <p:nvPr/>
          </p:nvSpPr>
          <p:spPr>
            <a:xfrm>
              <a:off x="3810000" y="5588123"/>
              <a:ext cx="2895600" cy="842151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7C3AFC2-AF66-1046-A4A0-7C62F645C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3260836"/>
            <a:ext cx="3225800" cy="241935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1097150-BAE7-F847-ADC3-A05CD869A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066800"/>
            <a:ext cx="2425700" cy="250685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2CDCDB-D19F-BE40-8964-D2A0C58EC263}"/>
              </a:ext>
            </a:extLst>
          </p:cNvPr>
          <p:cNvSpPr/>
          <p:nvPr/>
        </p:nvSpPr>
        <p:spPr>
          <a:xfrm>
            <a:off x="8915400" y="1524000"/>
            <a:ext cx="2826327" cy="152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6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5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 Output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 of optimizer status</a:t>
            </a:r>
          </a:p>
          <a:p>
            <a:pPr lvl="1"/>
            <a:r>
              <a:rPr lang="en-US" dirty="0"/>
              <a:t>Trajectory that found best point</a:t>
            </a:r>
          </a:p>
          <a:p>
            <a:pPr lvl="1"/>
            <a:r>
              <a:rPr lang="en-US" dirty="0"/>
              <a:t>Objective value</a:t>
            </a:r>
          </a:p>
          <a:p>
            <a:pPr lvl="1"/>
            <a:r>
              <a:rPr lang="en-US" dirty="0" err="1"/>
              <a:t>Opt</a:t>
            </a:r>
            <a:r>
              <a:rPr lang="en-US" dirty="0"/>
              <a:t> Vars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7620000" y="5283576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 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7620000" y="4854026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3A4914-1660-B341-9533-BC8FB95BE071}"/>
              </a:ext>
            </a:extLst>
          </p:cNvPr>
          <p:cNvGrpSpPr/>
          <p:nvPr/>
        </p:nvGrpSpPr>
        <p:grpSpPr>
          <a:xfrm>
            <a:off x="3925100" y="2890938"/>
            <a:ext cx="3694900" cy="2886786"/>
            <a:chOff x="3429000" y="4114800"/>
            <a:chExt cx="3352800" cy="2450877"/>
          </a:xfrm>
        </p:grpSpPr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C533D892-27B4-6F49-8211-3CE73E208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114800"/>
              <a:ext cx="3352800" cy="2450877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3822FB3-2D1A-C749-B709-C783AD787E23}"/>
                </a:ext>
              </a:extLst>
            </p:cNvPr>
            <p:cNvSpPr/>
            <p:nvPr/>
          </p:nvSpPr>
          <p:spPr>
            <a:xfrm>
              <a:off x="3810000" y="5588123"/>
              <a:ext cx="2895600" cy="842151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44477D-CC42-0E44-B249-4D6CD0C27B57}"/>
              </a:ext>
            </a:extLst>
          </p:cNvPr>
          <p:cNvSpPr txBox="1"/>
          <p:nvPr/>
        </p:nvSpPr>
        <p:spPr>
          <a:xfrm>
            <a:off x="9094839" y="1406013"/>
            <a:ext cx="274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isn’t 40 GW kind of insane?</a:t>
            </a:r>
          </a:p>
        </p:txBody>
      </p:sp>
    </p:spTree>
    <p:extLst>
      <p:ext uri="{BB962C8B-B14F-4D97-AF65-F5344CB8AC3E}">
        <p14:creationId xmlns:p14="http://schemas.microsoft.com/office/powerpoint/2010/main" val="346397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2954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1_simple_o/opt_soln_0.csv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Last “accepted” point is solution</a:t>
            </a:r>
          </a:p>
          <a:p>
            <a:pPr lvl="1"/>
            <a:r>
              <a:rPr lang="en-US" dirty="0"/>
              <a:t>200 iterations is low (good!)</a:t>
            </a:r>
          </a:p>
          <a:p>
            <a:pPr lvl="1"/>
            <a:r>
              <a:rPr lang="en-US" dirty="0"/>
              <a:t>Sort by “accepted” then “iteration”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2502D0-06E8-1748-BE64-FA357B04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347" y="2203338"/>
            <a:ext cx="4305300" cy="8763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73E4C19-0231-7F45-BD5D-C4DA168B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276600"/>
            <a:ext cx="4495800" cy="2554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5671653" y="5843700"/>
            <a:ext cx="8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 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7281616" y="5843700"/>
            <a:ext cx="10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929-8470-5E4B-8BC2-A79C7753CFFB}"/>
              </a:ext>
            </a:extLst>
          </p:cNvPr>
          <p:cNvSpPr/>
          <p:nvPr/>
        </p:nvSpPr>
        <p:spPr>
          <a:xfrm>
            <a:off x="3352800" y="5105400"/>
            <a:ext cx="5105400" cy="381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HERON cases from basic to complex</a:t>
            </a:r>
          </a:p>
          <a:p>
            <a:r>
              <a:rPr lang="en-US" dirty="0"/>
              <a:t>Exercises, follow-</a:t>
            </a:r>
            <a:r>
              <a:rPr lang="en-US" dirty="0" err="1"/>
              <a:t>alongs</a:t>
            </a:r>
            <a:endParaRPr lang="en-US" dirty="0"/>
          </a:p>
          <a:p>
            <a:r>
              <a:rPr lang="en-US" dirty="0"/>
              <a:t>Examples found in HERON/tests/workshop/</a:t>
            </a:r>
            <a:r>
              <a:rPr lang="en-US" dirty="0" err="1"/>
              <a:t>htse</a:t>
            </a:r>
            <a:endParaRPr lang="en-US" dirty="0"/>
          </a:p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30302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F5647-23CE-4D42-89A9-5EE31B13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39" y="1640450"/>
            <a:ext cx="4673600" cy="350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41E9C-873C-AF46-BAD0-61DFFA1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 now that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3A92-A804-9A48-B4F3-B5313649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12" y="1275666"/>
            <a:ext cx="4923692" cy="6660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1_simple_o/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opt_path.png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176B30-6F30-544A-ABD7-58ACDEECDB7C}"/>
              </a:ext>
            </a:extLst>
          </p:cNvPr>
          <p:cNvSpPr txBox="1">
            <a:spLocks/>
          </p:cNvSpPr>
          <p:nvPr/>
        </p:nvSpPr>
        <p:spPr>
          <a:xfrm>
            <a:off x="433312" y="1983350"/>
            <a:ext cx="4673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5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1597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Messy plot</a:t>
            </a:r>
          </a:p>
          <a:p>
            <a:endParaRPr lang="en-US" sz="2400" dirty="0"/>
          </a:p>
          <a:p>
            <a:r>
              <a:rPr lang="en-US" sz="2400" dirty="0"/>
              <a:t>Many plots are bad</a:t>
            </a:r>
          </a:p>
          <a:p>
            <a:pPr lvl="2"/>
            <a:r>
              <a:rPr lang="en-US" sz="1800" dirty="0"/>
              <a:t>but some are useful</a:t>
            </a:r>
          </a:p>
          <a:p>
            <a:pPr lvl="1"/>
            <a:endParaRPr lang="en-US" sz="2000" dirty="0"/>
          </a:p>
          <a:p>
            <a:r>
              <a:rPr lang="en-US" sz="2400" dirty="0"/>
              <a:t>Not intended for report quality</a:t>
            </a:r>
          </a:p>
          <a:p>
            <a:pPr lvl="1"/>
            <a:r>
              <a:rPr lang="en-US" sz="2000" dirty="0"/>
              <a:t>Indicative of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AC372-9D51-0C46-86A3-1F1CC3613D35}"/>
              </a:ext>
            </a:extLst>
          </p:cNvPr>
          <p:cNvSpPr txBox="1"/>
          <p:nvPr/>
        </p:nvSpPr>
        <p:spPr>
          <a:xfrm>
            <a:off x="4872515" y="2650784"/>
            <a:ext cx="110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capacities</a:t>
            </a:r>
          </a:p>
          <a:p>
            <a:r>
              <a:rPr lang="en-US" dirty="0">
                <a:solidFill>
                  <a:schemeClr val="accent6"/>
                </a:solidFill>
              </a:rPr>
              <a:t>(opt vars)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A3519-54A0-2441-B04F-64CD93F0B2AA}"/>
              </a:ext>
            </a:extLst>
          </p:cNvPr>
          <p:cNvSpPr txBox="1"/>
          <p:nvPr/>
        </p:nvSpPr>
        <p:spPr>
          <a:xfrm>
            <a:off x="8639024" y="2173850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towards the end only small changes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159929-8470-5E4B-8BC2-A79C7753CFFB}"/>
              </a:ext>
            </a:extLst>
          </p:cNvPr>
          <p:cNvSpPr/>
          <p:nvPr/>
        </p:nvSpPr>
        <p:spPr>
          <a:xfrm>
            <a:off x="6970439" y="1488050"/>
            <a:ext cx="381000" cy="40005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4BDBED3-A003-744C-925A-5BBA09DA3271}"/>
              </a:ext>
            </a:extLst>
          </p:cNvPr>
          <p:cNvSpPr/>
          <p:nvPr/>
        </p:nvSpPr>
        <p:spPr>
          <a:xfrm>
            <a:off x="5979839" y="2057400"/>
            <a:ext cx="381000" cy="1752600"/>
          </a:xfrm>
          <a:custGeom>
            <a:avLst/>
            <a:gdLst>
              <a:gd name="connsiteX0" fmla="*/ 381000 w 381000"/>
              <a:gd name="connsiteY0" fmla="*/ 1752600 h 1752600"/>
              <a:gd name="connsiteX1" fmla="*/ 190500 w 381000"/>
              <a:gd name="connsiteY1" fmla="*/ 1720851 h 1752600"/>
              <a:gd name="connsiteX2" fmla="*/ 190500 w 381000"/>
              <a:gd name="connsiteY2" fmla="*/ 1298194 h 1752600"/>
              <a:gd name="connsiteX3" fmla="*/ 190500 w 381000"/>
              <a:gd name="connsiteY3" fmla="*/ 908049 h 1752600"/>
              <a:gd name="connsiteX4" fmla="*/ 0 w 381000"/>
              <a:gd name="connsiteY4" fmla="*/ 876300 h 1752600"/>
              <a:gd name="connsiteX5" fmla="*/ 190500 w 381000"/>
              <a:gd name="connsiteY5" fmla="*/ 844551 h 1752600"/>
              <a:gd name="connsiteX6" fmla="*/ 190500 w 381000"/>
              <a:gd name="connsiteY6" fmla="*/ 454406 h 1752600"/>
              <a:gd name="connsiteX7" fmla="*/ 190500 w 381000"/>
              <a:gd name="connsiteY7" fmla="*/ 31749 h 1752600"/>
              <a:gd name="connsiteX8" fmla="*/ 381000 w 381000"/>
              <a:gd name="connsiteY8" fmla="*/ 0 h 1752600"/>
              <a:gd name="connsiteX9" fmla="*/ 381000 w 381000"/>
              <a:gd name="connsiteY9" fmla="*/ 619252 h 1752600"/>
              <a:gd name="connsiteX10" fmla="*/ 381000 w 381000"/>
              <a:gd name="connsiteY10" fmla="*/ 1220978 h 1752600"/>
              <a:gd name="connsiteX11" fmla="*/ 381000 w 381000"/>
              <a:gd name="connsiteY11" fmla="*/ 1752600 h 1752600"/>
              <a:gd name="connsiteX0" fmla="*/ 381000 w 381000"/>
              <a:gd name="connsiteY0" fmla="*/ 1752600 h 1752600"/>
              <a:gd name="connsiteX1" fmla="*/ 190500 w 381000"/>
              <a:gd name="connsiteY1" fmla="*/ 1720851 h 1752600"/>
              <a:gd name="connsiteX2" fmla="*/ 190500 w 381000"/>
              <a:gd name="connsiteY2" fmla="*/ 1314450 h 1752600"/>
              <a:gd name="connsiteX3" fmla="*/ 190500 w 381000"/>
              <a:gd name="connsiteY3" fmla="*/ 908049 h 1752600"/>
              <a:gd name="connsiteX4" fmla="*/ 0 w 381000"/>
              <a:gd name="connsiteY4" fmla="*/ 876300 h 1752600"/>
              <a:gd name="connsiteX5" fmla="*/ 190500 w 381000"/>
              <a:gd name="connsiteY5" fmla="*/ 844551 h 1752600"/>
              <a:gd name="connsiteX6" fmla="*/ 190500 w 381000"/>
              <a:gd name="connsiteY6" fmla="*/ 446278 h 1752600"/>
              <a:gd name="connsiteX7" fmla="*/ 190500 w 381000"/>
              <a:gd name="connsiteY7" fmla="*/ 31749 h 1752600"/>
              <a:gd name="connsiteX8" fmla="*/ 381000 w 381000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" h="1752600" stroke="0" extrusionOk="0">
                <a:moveTo>
                  <a:pt x="381000" y="1752600"/>
                </a:moveTo>
                <a:cubicBezTo>
                  <a:pt x="273078" y="1750927"/>
                  <a:pt x="187663" y="1739450"/>
                  <a:pt x="190500" y="1720851"/>
                </a:cubicBezTo>
                <a:cubicBezTo>
                  <a:pt x="209183" y="1616744"/>
                  <a:pt x="178126" y="1403329"/>
                  <a:pt x="190500" y="1298194"/>
                </a:cubicBezTo>
                <a:cubicBezTo>
                  <a:pt x="202874" y="1193059"/>
                  <a:pt x="172845" y="1018423"/>
                  <a:pt x="190500" y="908049"/>
                </a:cubicBezTo>
                <a:cubicBezTo>
                  <a:pt x="172895" y="880883"/>
                  <a:pt x="112152" y="879617"/>
                  <a:pt x="0" y="876300"/>
                </a:cubicBezTo>
                <a:cubicBezTo>
                  <a:pt x="106652" y="876471"/>
                  <a:pt x="191231" y="860581"/>
                  <a:pt x="190500" y="844551"/>
                </a:cubicBezTo>
                <a:cubicBezTo>
                  <a:pt x="180729" y="754382"/>
                  <a:pt x="182151" y="561802"/>
                  <a:pt x="190500" y="454406"/>
                </a:cubicBezTo>
                <a:cubicBezTo>
                  <a:pt x="198849" y="347011"/>
                  <a:pt x="195000" y="153228"/>
                  <a:pt x="190500" y="31749"/>
                </a:cubicBezTo>
                <a:cubicBezTo>
                  <a:pt x="195984" y="17285"/>
                  <a:pt x="295831" y="4819"/>
                  <a:pt x="381000" y="0"/>
                </a:cubicBezTo>
                <a:cubicBezTo>
                  <a:pt x="394571" y="130158"/>
                  <a:pt x="372285" y="377779"/>
                  <a:pt x="381000" y="619252"/>
                </a:cubicBezTo>
                <a:cubicBezTo>
                  <a:pt x="389715" y="860725"/>
                  <a:pt x="378150" y="971301"/>
                  <a:pt x="381000" y="1220978"/>
                </a:cubicBezTo>
                <a:cubicBezTo>
                  <a:pt x="383850" y="1470655"/>
                  <a:pt x="359567" y="1637335"/>
                  <a:pt x="381000" y="1752600"/>
                </a:cubicBezTo>
                <a:close/>
              </a:path>
              <a:path w="381000" h="1752600" fill="none" extrusionOk="0">
                <a:moveTo>
                  <a:pt x="381000" y="1752600"/>
                </a:moveTo>
                <a:cubicBezTo>
                  <a:pt x="275661" y="1749130"/>
                  <a:pt x="194520" y="1739223"/>
                  <a:pt x="190500" y="1720851"/>
                </a:cubicBezTo>
                <a:cubicBezTo>
                  <a:pt x="208974" y="1561981"/>
                  <a:pt x="184712" y="1460693"/>
                  <a:pt x="190500" y="1314450"/>
                </a:cubicBezTo>
                <a:cubicBezTo>
                  <a:pt x="196288" y="1168207"/>
                  <a:pt x="186223" y="1087700"/>
                  <a:pt x="190500" y="908049"/>
                </a:cubicBezTo>
                <a:cubicBezTo>
                  <a:pt x="196148" y="892492"/>
                  <a:pt x="108492" y="887357"/>
                  <a:pt x="0" y="876300"/>
                </a:cubicBezTo>
                <a:cubicBezTo>
                  <a:pt x="106215" y="876004"/>
                  <a:pt x="191140" y="861945"/>
                  <a:pt x="190500" y="844551"/>
                </a:cubicBezTo>
                <a:cubicBezTo>
                  <a:pt x="209141" y="689729"/>
                  <a:pt x="191190" y="541534"/>
                  <a:pt x="190500" y="446278"/>
                </a:cubicBezTo>
                <a:cubicBezTo>
                  <a:pt x="189810" y="351022"/>
                  <a:pt x="196912" y="134359"/>
                  <a:pt x="190500" y="31749"/>
                </a:cubicBezTo>
                <a:cubicBezTo>
                  <a:pt x="195974" y="7678"/>
                  <a:pt x="290231" y="13391"/>
                  <a:pt x="381000" y="0"/>
                </a:cubicBezTo>
              </a:path>
              <a:path w="381000" h="1752600" fill="none" stroke="0" extrusionOk="0">
                <a:moveTo>
                  <a:pt x="381000" y="1752600"/>
                </a:moveTo>
                <a:cubicBezTo>
                  <a:pt x="274792" y="1752345"/>
                  <a:pt x="190838" y="1737966"/>
                  <a:pt x="190500" y="1720851"/>
                </a:cubicBezTo>
                <a:cubicBezTo>
                  <a:pt x="171674" y="1596155"/>
                  <a:pt x="173359" y="1480361"/>
                  <a:pt x="190500" y="1298194"/>
                </a:cubicBezTo>
                <a:cubicBezTo>
                  <a:pt x="207641" y="1116027"/>
                  <a:pt x="171616" y="1055190"/>
                  <a:pt x="190500" y="908049"/>
                </a:cubicBezTo>
                <a:cubicBezTo>
                  <a:pt x="189375" y="894751"/>
                  <a:pt x="103163" y="870143"/>
                  <a:pt x="0" y="876300"/>
                </a:cubicBezTo>
                <a:cubicBezTo>
                  <a:pt x="106087" y="876122"/>
                  <a:pt x="192276" y="862374"/>
                  <a:pt x="190500" y="844551"/>
                </a:cubicBezTo>
                <a:cubicBezTo>
                  <a:pt x="188363" y="698060"/>
                  <a:pt x="208167" y="552128"/>
                  <a:pt x="190500" y="454406"/>
                </a:cubicBezTo>
                <a:cubicBezTo>
                  <a:pt x="172833" y="356685"/>
                  <a:pt x="201493" y="133965"/>
                  <a:pt x="190500" y="31749"/>
                </a:cubicBezTo>
                <a:cubicBezTo>
                  <a:pt x="191737" y="25965"/>
                  <a:pt x="290363" y="-4902"/>
                  <a:pt x="381000" y="0"/>
                </a:cubicBezTo>
              </a:path>
            </a:pathLst>
          </a:custGeom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36A97-0236-7F4F-98E7-55CC94794BE6}"/>
              </a:ext>
            </a:extLst>
          </p:cNvPr>
          <p:cNvSpPr txBox="1"/>
          <p:nvPr/>
        </p:nvSpPr>
        <p:spPr>
          <a:xfrm>
            <a:off x="5176540" y="4060484"/>
            <a:ext cx="118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E[NPV]</a:t>
            </a:r>
          </a:p>
          <a:p>
            <a:r>
              <a:rPr lang="en-US" dirty="0">
                <a:solidFill>
                  <a:schemeClr val="accent6"/>
                </a:solidFill>
              </a:rPr>
              <a:t>(objective)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CAAD-52C4-B94F-A2E6-092E3BD3434E}"/>
              </a:ext>
            </a:extLst>
          </p:cNvPr>
          <p:cNvSpPr txBox="1"/>
          <p:nvPr/>
        </p:nvSpPr>
        <p:spPr>
          <a:xfrm>
            <a:off x="6284639" y="5440022"/>
            <a:ext cx="375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most optimization happens in the first</a:t>
            </a:r>
          </a:p>
          <a:p>
            <a:r>
              <a:rPr lang="en-US" dirty="0">
                <a:solidFill>
                  <a:schemeClr val="accent6"/>
                </a:solidFill>
              </a:rPr>
              <a:t>few time steps</a:t>
            </a:r>
          </a:p>
        </p:txBody>
      </p:sp>
    </p:spTree>
    <p:extLst>
      <p:ext uri="{BB962C8B-B14F-4D97-AF65-F5344CB8AC3E}">
        <p14:creationId xmlns:p14="http://schemas.microsoft.com/office/powerpoint/2010/main" val="384592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C24F-8FFB-F549-945B-64F58222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5407-777A-D64B-9164-458392EE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3-unit problem, single resource</a:t>
            </a:r>
          </a:p>
          <a:p>
            <a:pPr lvl="1"/>
            <a:r>
              <a:rPr lang="en-US" dirty="0"/>
              <a:t>Setting up feasible problems</a:t>
            </a:r>
          </a:p>
          <a:p>
            <a:pPr lvl="1"/>
            <a:r>
              <a:rPr lang="en-US" dirty="0"/>
              <a:t>Running and observing HERON runs</a:t>
            </a:r>
          </a:p>
          <a:p>
            <a:pPr lvl="1"/>
            <a:r>
              <a:rPr lang="en-US" dirty="0"/>
              <a:t>Viewing results</a:t>
            </a:r>
          </a:p>
        </p:txBody>
      </p:sp>
    </p:spTree>
    <p:extLst>
      <p:ext uri="{BB962C8B-B14F-4D97-AF65-F5344CB8AC3E}">
        <p14:creationId xmlns:p14="http://schemas.microsoft.com/office/powerpoint/2010/main" val="80014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TODO other examples</a:t>
            </a:r>
          </a:p>
          <a:p>
            <a:pPr lvl="1"/>
            <a:r>
              <a:rPr lang="en-US" dirty="0"/>
              <a:t>Add battery storage</a:t>
            </a:r>
          </a:p>
          <a:p>
            <a:pPr lvl="1"/>
            <a:r>
              <a:rPr lang="en-US" dirty="0"/>
              <a:t>multi-resource (HTSE, hydrogen market)</a:t>
            </a:r>
          </a:p>
          <a:p>
            <a:pPr lvl="1"/>
            <a:r>
              <a:rPr lang="en-US" dirty="0"/>
              <a:t>VREs (wind, solar)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technical complexity</a:t>
            </a:r>
          </a:p>
          <a:p>
            <a:pPr lvl="2"/>
            <a:r>
              <a:rPr lang="en-US" dirty="0"/>
              <a:t>transfer functions</a:t>
            </a:r>
          </a:p>
          <a:p>
            <a:pPr lvl="1"/>
            <a:r>
              <a:rPr lang="en-US" dirty="0"/>
              <a:t>economic complexity</a:t>
            </a:r>
          </a:p>
          <a:p>
            <a:pPr lvl="2"/>
            <a:r>
              <a:rPr lang="en-US" dirty="0"/>
              <a:t>Multiple markets</a:t>
            </a:r>
          </a:p>
          <a:p>
            <a:pPr lvl="2"/>
            <a:r>
              <a:rPr lang="en-US" dirty="0"/>
              <a:t>regulated vs deregulated</a:t>
            </a:r>
          </a:p>
          <a:p>
            <a:pPr lvl="2"/>
            <a:r>
              <a:rPr lang="en-US" dirty="0"/>
              <a:t>price taker, price maker</a:t>
            </a:r>
          </a:p>
          <a:p>
            <a:pPr lvl="2"/>
            <a:endParaRPr lang="en-US" dirty="0"/>
          </a:p>
          <a:p>
            <a:r>
              <a:rPr lang="en-US" dirty="0"/>
              <a:t>Synthetic Histories</a:t>
            </a:r>
          </a:p>
          <a:p>
            <a:r>
              <a:rPr lang="en-US" dirty="0"/>
              <a:t>Gathering input data</a:t>
            </a:r>
          </a:p>
          <a:p>
            <a:pPr lvl="1"/>
            <a:r>
              <a:rPr lang="en-US" dirty="0"/>
              <a:t>demand, </a:t>
            </a:r>
            <a:r>
              <a:rPr lang="en-US" dirty="0" err="1"/>
              <a:t>vre</a:t>
            </a:r>
            <a:endParaRPr lang="en-US" dirty="0"/>
          </a:p>
          <a:p>
            <a:pPr lvl="1"/>
            <a:r>
              <a:rPr lang="en-US" dirty="0"/>
              <a:t>WACC, economic factors</a:t>
            </a:r>
          </a:p>
          <a:p>
            <a:pPr lvl="1"/>
            <a:r>
              <a:rPr lang="en-US" dirty="0"/>
              <a:t>technical properties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51815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B2340E-CB6B-914C-91F7-027E2A97B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Simple As They 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6373C9-40C1-EC41-8BFA-835313EF5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290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NGCC (natural gas electricity generator)</a:t>
            </a:r>
          </a:p>
          <a:p>
            <a:pPr lvl="1"/>
            <a:r>
              <a:rPr lang="en-US" dirty="0"/>
              <a:t>Import (imports electricity from external)</a:t>
            </a:r>
          </a:p>
          <a:p>
            <a:pPr lvl="1"/>
            <a:r>
              <a:rPr lang="en-US" dirty="0"/>
              <a:t>Grid (demand to be met)</a:t>
            </a:r>
          </a:p>
          <a:p>
            <a:endParaRPr lang="en-US" dirty="0"/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How big should the NGCC be built to minimize costs?</a:t>
            </a:r>
          </a:p>
        </p:txBody>
      </p:sp>
      <p:pic>
        <p:nvPicPr>
          <p:cNvPr id="4" name="Graphic 3" descr="Cruise ship with solid fill">
            <a:extLst>
              <a:ext uri="{FF2B5EF4-FFF2-40B4-BE49-F238E27FC236}">
                <a16:creationId xmlns:a16="http://schemas.microsoft.com/office/drawing/2014/main" id="{A2A3E6EE-2C9A-EC49-BE7C-C131976A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400" y="1905000"/>
            <a:ext cx="914400" cy="914400"/>
          </a:xfrm>
          <a:prstGeom prst="rect">
            <a:avLst/>
          </a:prstGeom>
        </p:spPr>
      </p:pic>
      <p:pic>
        <p:nvPicPr>
          <p:cNvPr id="5" name="Graphic 4" descr="Oil Rig with solid fill">
            <a:extLst>
              <a:ext uri="{FF2B5EF4-FFF2-40B4-BE49-F238E27FC236}">
                <a16:creationId xmlns:a16="http://schemas.microsoft.com/office/drawing/2014/main" id="{7A4015B5-4141-0E40-83AF-F582B2764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4461" y="1828800"/>
            <a:ext cx="914400" cy="914400"/>
          </a:xfrm>
          <a:prstGeom prst="rect">
            <a:avLst/>
          </a:prstGeom>
        </p:spPr>
      </p:pic>
      <p:pic>
        <p:nvPicPr>
          <p:cNvPr id="6" name="Graphic 5" descr="Electric Tower with solid fill">
            <a:extLst>
              <a:ext uri="{FF2B5EF4-FFF2-40B4-BE49-F238E27FC236}">
                <a16:creationId xmlns:a16="http://schemas.microsoft.com/office/drawing/2014/main" id="{5406B99B-4158-6741-BCC9-51AEE8B68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000" y="1741876"/>
            <a:ext cx="914400" cy="914400"/>
          </a:xfrm>
          <a:prstGeom prst="rect">
            <a:avLst/>
          </a:prstGeom>
        </p:spPr>
      </p:pic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6297D792-C055-FA46-A264-8E48D58FB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4200" y="364939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2B53-288A-124C-8139-967E8CA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AC0D-F680-484C-A4A6-365AD0D9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Guiding Physics/Economics (Drivers)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fixed demand to be met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NGCC</a:t>
            </a:r>
          </a:p>
          <a:p>
            <a:pPr lvl="2"/>
            <a:r>
              <a:rPr lang="en-US" dirty="0"/>
              <a:t>Capital cost for sizing</a:t>
            </a:r>
          </a:p>
          <a:p>
            <a:pPr lvl="2"/>
            <a:r>
              <a:rPr lang="en-US" dirty="0"/>
              <a:t>Variable cost for dispatching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</a:t>
            </a:r>
          </a:p>
          <a:p>
            <a:pPr lvl="2"/>
            <a:r>
              <a:rPr lang="en-US" dirty="0"/>
              <a:t>Variable cost (expensive!) for providing electricity</a:t>
            </a:r>
          </a:p>
        </p:txBody>
      </p:sp>
      <p:pic>
        <p:nvPicPr>
          <p:cNvPr id="5" name="Graphic 4" descr="Cruise ship with solid fill">
            <a:extLst>
              <a:ext uri="{FF2B5EF4-FFF2-40B4-BE49-F238E27FC236}">
                <a16:creationId xmlns:a16="http://schemas.microsoft.com/office/drawing/2014/main" id="{3113DE4A-9793-754D-B663-C61282D8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4191000"/>
            <a:ext cx="914400" cy="914400"/>
          </a:xfrm>
          <a:prstGeom prst="rect">
            <a:avLst/>
          </a:prstGeom>
        </p:spPr>
      </p:pic>
      <p:pic>
        <p:nvPicPr>
          <p:cNvPr id="7" name="Graphic 6" descr="Oil Rig with solid fill">
            <a:extLst>
              <a:ext uri="{FF2B5EF4-FFF2-40B4-BE49-F238E27FC236}">
                <a16:creationId xmlns:a16="http://schemas.microsoft.com/office/drawing/2014/main" id="{3BF1D2A9-FCDD-FC47-A49F-24438C048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00" y="2895600"/>
            <a:ext cx="914400" cy="914400"/>
          </a:xfrm>
          <a:prstGeom prst="rect">
            <a:avLst/>
          </a:prstGeom>
        </p:spPr>
      </p:pic>
      <p:pic>
        <p:nvPicPr>
          <p:cNvPr id="9" name="Graphic 8" descr="Electric Tower with solid fill">
            <a:extLst>
              <a:ext uri="{FF2B5EF4-FFF2-40B4-BE49-F238E27FC236}">
                <a16:creationId xmlns:a16="http://schemas.microsoft.com/office/drawing/2014/main" id="{2A840810-9206-9642-920C-EA4AB12E1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2600" y="1640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AB2-9C10-6348-97B3-7B5E8B5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HERON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48FD-7AF9-4A45-8676-2A3C95C2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31900"/>
            <a:ext cx="10515600" cy="4720449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HERON/tests/workshop/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/example1_simple/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heron_input.xml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Case</a:t>
            </a:r>
          </a:p>
          <a:p>
            <a:pPr lvl="1"/>
            <a:r>
              <a:rPr lang="en-US" dirty="0"/>
              <a:t>Global information about the problem</a:t>
            </a:r>
          </a:p>
          <a:p>
            <a:pPr lvl="1"/>
            <a:r>
              <a:rPr lang="en-US" dirty="0"/>
              <a:t>Time shape, discount rates, solvers, etc.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Technical and economic properties of each component</a:t>
            </a:r>
          </a:p>
          <a:p>
            <a:pPr lvl="1"/>
            <a:r>
              <a:rPr lang="en-US" dirty="0"/>
              <a:t>Produces and Demands</a:t>
            </a:r>
          </a:p>
          <a:p>
            <a:pPr lvl="1"/>
            <a:r>
              <a:rPr lang="en-US" dirty="0"/>
              <a:t>Dispatch: Independent and Fixed</a:t>
            </a:r>
          </a:p>
          <a:p>
            <a:r>
              <a:rPr lang="en-US" dirty="0" err="1"/>
              <a:t>DataGenerators</a:t>
            </a:r>
            <a:endParaRPr lang="en-US" dirty="0"/>
          </a:p>
          <a:p>
            <a:pPr lvl="1"/>
            <a:r>
              <a:rPr lang="en-US" dirty="0"/>
              <a:t>Synthetic History Data Source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phic 4" descr="World with solid fill">
            <a:extLst>
              <a:ext uri="{FF2B5EF4-FFF2-40B4-BE49-F238E27FC236}">
                <a16:creationId xmlns:a16="http://schemas.microsoft.com/office/drawing/2014/main" id="{997A5B95-3C40-6A41-AC8D-93D51C10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981200"/>
            <a:ext cx="914400" cy="914400"/>
          </a:xfrm>
          <a:prstGeom prst="rect">
            <a:avLst/>
          </a:prstGeom>
        </p:spPr>
      </p:pic>
      <p:pic>
        <p:nvPicPr>
          <p:cNvPr id="7" name="Graphic 6" descr="Cylinder with solid fill">
            <a:extLst>
              <a:ext uri="{FF2B5EF4-FFF2-40B4-BE49-F238E27FC236}">
                <a16:creationId xmlns:a16="http://schemas.microsoft.com/office/drawing/2014/main" id="{197EBB55-51F7-5644-A17E-58FAAA12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3255186"/>
            <a:ext cx="914400" cy="914400"/>
          </a:xfrm>
          <a:prstGeom prst="rect">
            <a:avLst/>
          </a:prstGeom>
        </p:spPr>
      </p:pic>
      <p:pic>
        <p:nvPicPr>
          <p:cNvPr id="9" name="Graphic 8" descr="Statistics outline">
            <a:extLst>
              <a:ext uri="{FF2B5EF4-FFF2-40B4-BE49-F238E27FC236}">
                <a16:creationId xmlns:a16="http://schemas.microsoft.com/office/drawing/2014/main" id="{4A4FD109-3A41-AC44-B5E5-5914ED10F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00" y="45291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  <a:p>
            <a:pPr lvl="1"/>
            <a:r>
              <a:rPr lang="en-US" dirty="0"/>
              <a:t>Technical Specs</a:t>
            </a:r>
          </a:p>
          <a:p>
            <a:pPr lvl="2"/>
            <a:r>
              <a:rPr lang="en-US" dirty="0"/>
              <a:t>Demands electricity</a:t>
            </a:r>
          </a:p>
          <a:p>
            <a:pPr lvl="2"/>
            <a:r>
              <a:rPr lang="en-US" dirty="0"/>
              <a:t>Fixed dispatch (no flexibility, demand must be met)</a:t>
            </a:r>
          </a:p>
          <a:p>
            <a:pPr lvl="2"/>
            <a:r>
              <a:rPr lang="en-US" dirty="0"/>
              <a:t>“Capacity” (demand) depends on synthetic time series</a:t>
            </a:r>
          </a:p>
          <a:p>
            <a:pPr lvl="3"/>
            <a:r>
              <a:rPr lang="en-US" dirty="0"/>
              <a:t>Note: time series generators trained separately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Economics</a:t>
            </a:r>
          </a:p>
          <a:p>
            <a:pPr lvl="2"/>
            <a:r>
              <a:rPr lang="en-US" dirty="0"/>
              <a:t>None</a:t>
            </a:r>
          </a:p>
          <a:p>
            <a:pPr lvl="3"/>
            <a:r>
              <a:rPr lang="en-US" dirty="0"/>
              <a:t>Regulated market example</a:t>
            </a:r>
          </a:p>
          <a:p>
            <a:pPr lvl="3"/>
            <a:r>
              <a:rPr lang="en-US" dirty="0"/>
              <a:t>Minimize cost to meet demand</a:t>
            </a:r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7" name="Graphic 6" descr="Electric Tower with solid fill">
            <a:extLst>
              <a:ext uri="{FF2B5EF4-FFF2-40B4-BE49-F238E27FC236}">
                <a16:creationId xmlns:a16="http://schemas.microsoft.com/office/drawing/2014/main" id="{3208DF2D-5CA7-0740-A1F2-2FCA41CF1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3500" y="2133600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8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NGCC</a:t>
            </a:r>
          </a:p>
          <a:p>
            <a:pPr lvl="1"/>
            <a:r>
              <a:rPr lang="en-US" dirty="0"/>
              <a:t>Technical Specs</a:t>
            </a:r>
          </a:p>
          <a:p>
            <a:pPr lvl="2"/>
            <a:r>
              <a:rPr lang="en-US" dirty="0"/>
              <a:t>Produces electricity</a:t>
            </a:r>
          </a:p>
          <a:p>
            <a:pPr lvl="2"/>
            <a:r>
              <a:rPr lang="en-US" dirty="0"/>
              <a:t>Independent dispatch (0 to Capacity each hour)</a:t>
            </a:r>
          </a:p>
          <a:p>
            <a:pPr lvl="2"/>
            <a:r>
              <a:rPr lang="en-US" dirty="0"/>
              <a:t>Capacity (electricity) optimized from 10 GW to 40 GW</a:t>
            </a:r>
          </a:p>
          <a:p>
            <a:pPr lvl="3"/>
            <a:r>
              <a:rPr lang="en-US" dirty="0"/>
              <a:t>Note: units (GW) are up to the user but should be consistent!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Economics</a:t>
            </a:r>
          </a:p>
          <a:p>
            <a:pPr lvl="2"/>
            <a:r>
              <a:rPr lang="en-US" dirty="0"/>
              <a:t>Capex, driven by capacity</a:t>
            </a:r>
          </a:p>
          <a:p>
            <a:pPr lvl="2"/>
            <a:r>
              <a:rPr lang="en-US" dirty="0"/>
              <a:t>Variable O&amp;M, driven by activity</a:t>
            </a:r>
          </a:p>
          <a:p>
            <a:pPr lvl="3"/>
            <a:r>
              <a:rPr lang="en-US" dirty="0"/>
              <a:t>Cost of natural gas,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13" name="Graphic 12" descr="Oil Rig with solid fill">
            <a:extLst>
              <a:ext uri="{FF2B5EF4-FFF2-40B4-BE49-F238E27FC236}">
                <a16:creationId xmlns:a16="http://schemas.microsoft.com/office/drawing/2014/main" id="{5DBA7655-EF2A-3D46-91C1-4EB669707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000" y="2057400"/>
            <a:ext cx="1371600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7FE3AF-D198-DD4D-9D9C-C570F515A04F}"/>
              </a:ext>
            </a:extLst>
          </p:cNvPr>
          <p:cNvSpPr txBox="1"/>
          <p:nvPr/>
        </p:nvSpPr>
        <p:spPr>
          <a:xfrm>
            <a:off x="4800600" y="5791200"/>
            <a:ext cx="3703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Talk about </a:t>
            </a:r>
            <a:r>
              <a:rPr lang="en-US" dirty="0" err="1">
                <a:solidFill>
                  <a:srgbClr val="FF0000"/>
                </a:solidFill>
              </a:rPr>
              <a:t>ValuedParams</a:t>
            </a:r>
            <a:r>
              <a:rPr lang="en-US" dirty="0">
                <a:solidFill>
                  <a:srgbClr val="FF0000"/>
                </a:solidFill>
              </a:rPr>
              <a:t>, Fixed Value</a:t>
            </a:r>
          </a:p>
          <a:p>
            <a:r>
              <a:rPr lang="en-US" dirty="0">
                <a:solidFill>
                  <a:srgbClr val="FF0000"/>
                </a:solidFill>
              </a:rPr>
              <a:t>Depreciation, </a:t>
            </a:r>
            <a:r>
              <a:rPr lang="en-US" dirty="0" err="1">
                <a:solidFill>
                  <a:srgbClr val="FF0000"/>
                </a:solidFill>
              </a:rPr>
              <a:t>DiscountRate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resource conventions</a:t>
            </a:r>
          </a:p>
        </p:txBody>
      </p:sp>
    </p:spTree>
    <p:extLst>
      <p:ext uri="{BB962C8B-B14F-4D97-AF65-F5344CB8AC3E}">
        <p14:creationId xmlns:p14="http://schemas.microsoft.com/office/powerpoint/2010/main" val="6836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EE6-4478-CB4A-AE44-24488C7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7B9E-AAFB-F14B-916D-5D6E032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  <a:p>
            <a:pPr lvl="1"/>
            <a:r>
              <a:rPr lang="en-US" dirty="0"/>
              <a:t>Technical Specs</a:t>
            </a:r>
          </a:p>
          <a:p>
            <a:pPr lvl="2"/>
            <a:r>
              <a:rPr lang="en-US" dirty="0"/>
              <a:t>Produces electricity</a:t>
            </a:r>
          </a:p>
          <a:p>
            <a:pPr lvl="2"/>
            <a:r>
              <a:rPr lang="en-US" dirty="0"/>
              <a:t>Independent dispatch (0 to Capacity each time step)</a:t>
            </a:r>
          </a:p>
          <a:p>
            <a:pPr lvl="2"/>
            <a:r>
              <a:rPr lang="en-US" dirty="0"/>
              <a:t>Capacity (electricity) fixed at large number</a:t>
            </a:r>
          </a:p>
          <a:p>
            <a:pPr lvl="3"/>
            <a:r>
              <a:rPr lang="en-US" dirty="0"/>
              <a:t>Note: consider demand to know what fixed cap is enough!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Economics</a:t>
            </a:r>
          </a:p>
          <a:p>
            <a:pPr lvl="2"/>
            <a:r>
              <a:rPr lang="en-US" dirty="0"/>
              <a:t>Variable O&amp;M, driven by activity</a:t>
            </a:r>
          </a:p>
          <a:p>
            <a:pPr lvl="3"/>
            <a:r>
              <a:rPr lang="en-US" dirty="0"/>
              <a:t>Cost of importing electricity</a:t>
            </a:r>
          </a:p>
        </p:txBody>
      </p:sp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C4370ED2-F612-9847-A57F-B6914EDC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96894"/>
            <a:ext cx="1485900" cy="1485900"/>
          </a:xfrm>
          <a:prstGeom prst="rect">
            <a:avLst/>
          </a:prstGeom>
        </p:spPr>
      </p:pic>
      <p:pic>
        <p:nvPicPr>
          <p:cNvPr id="6" name="Graphic 5" descr="Cruise ship with solid fill">
            <a:extLst>
              <a:ext uri="{FF2B5EF4-FFF2-40B4-BE49-F238E27FC236}">
                <a16:creationId xmlns:a16="http://schemas.microsoft.com/office/drawing/2014/main" id="{1BEF1362-67EA-E24C-9594-06DB712D5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000" y="1943099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ES_PPT_2020b.potx  -  Read-Only" id="{F265BF94-FD12-41FA-85C7-01A48AF2C1E2}" vid="{16EFB42D-B802-47C1-81EB-0AE9EF9B6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6" ma:contentTypeDescription="Create a new document." ma:contentTypeScope="" ma:versionID="13e6ed2efaa4ce3fbe5a4f36be18c7a4">
  <xsd:schema xmlns:xsd="http://www.w3.org/2001/XMLSchema" xmlns:xs="http://www.w3.org/2001/XMLSchema" xmlns:p="http://schemas.microsoft.com/office/2006/metadata/properties" xmlns:ns2="e6cba3a1-1013-472a-b3ba-ce16017401c5" targetNamespace="http://schemas.microsoft.com/office/2006/metadata/properties" ma:root="true" ma:fieldsID="d42b92556487916bf4d2534ff3c1106f" ns2:_="">
    <xsd:import namespace="e6cba3a1-1013-472a-b3ba-ce16017401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05A7F-6DFC-4B35-AFD3-DB524E283762}">
  <ds:schemaRefs>
    <ds:schemaRef ds:uri="http://schemas.microsoft.com/office/2006/metadata/properties"/>
    <ds:schemaRef ds:uri="http://schemas.microsoft.com/office/2006/documentManagement/types"/>
    <ds:schemaRef ds:uri="e6cba3a1-1013-472a-b3ba-ce16017401c5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CE3AEFE-1C34-44CA-B70B-BE67A40DE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1FA3DD-A973-45F0-B699-FDE12A4E6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5933</TotalTime>
  <Words>992</Words>
  <Application>Microsoft Macintosh PowerPoint</Application>
  <PresentationFormat>Widescreen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Consolas</vt:lpstr>
      <vt:lpstr>Office Theme</vt:lpstr>
      <vt:lpstr>HERON Workshop Examples</vt:lpstr>
      <vt:lpstr>Learning by Example</vt:lpstr>
      <vt:lpstr>Example 1</vt:lpstr>
      <vt:lpstr>Starter Case</vt:lpstr>
      <vt:lpstr>Starter Case</vt:lpstr>
      <vt:lpstr>Translating to HERON</vt:lpstr>
      <vt:lpstr>Component by Component</vt:lpstr>
      <vt:lpstr>Component by Component</vt:lpstr>
      <vt:lpstr>Component by Component</vt:lpstr>
      <vt:lpstr>Consider the Case</vt:lpstr>
      <vt:lpstr>Demand</vt:lpstr>
      <vt:lpstr>Running the Case</vt:lpstr>
      <vt:lpstr>Things to Look At While Running</vt:lpstr>
      <vt:lpstr>Things to Look At While Running</vt:lpstr>
      <vt:lpstr>Things to Look At While Running</vt:lpstr>
      <vt:lpstr>Things to Look At While Running</vt:lpstr>
      <vt:lpstr>Now that it’s done …</vt:lpstr>
      <vt:lpstr>Things to look at now that it’s done</vt:lpstr>
      <vt:lpstr>Things to look at now that it’s done</vt:lpstr>
      <vt:lpstr>Things to look at now that it’s done</vt:lpstr>
      <vt:lpstr>Wrap up Example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02</dc:title>
  <dc:creator>Daniel L. Campbell</dc:creator>
  <cp:lastModifiedBy>Paul W. Talbot</cp:lastModifiedBy>
  <cp:revision>9</cp:revision>
  <dcterms:created xsi:type="dcterms:W3CDTF">2020-04-15T18:48:10Z</dcterms:created>
  <dcterms:modified xsi:type="dcterms:W3CDTF">2022-01-24T23:40:53Z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