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0" d="100"/>
          <a:sy n="30" d="100"/>
        </p:scale>
        <p:origin x="89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altLang="cs-CZ" smtClean="0"/>
              <a:t>22.05.2024</a:t>
            </a:fld>
            <a:endParaRPr lang="cs-CZ" alt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cs-CZ" alt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alt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altLang="cs-CZ" smtClean="0"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altLang="cs-CZ" smtClean="0"/>
              <a:t>22.05.2024</a:t>
            </a:fld>
            <a:endParaRPr lang="cs-CZ" alt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cs-CZ" alt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altLang="cs-CZ" smtClean="0"/>
              <a:t>1</a:t>
            </a:fld>
            <a:endParaRPr lang="cs-CZ" alt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altLang="cs-CZ" smtClean="0"/>
              <a:t>22.05.2024</a:t>
            </a:fld>
            <a:endParaRPr lang="cs-CZ" alt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cs-CZ" alt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altLang="cs-CZ" smtClean="0"/>
              <a:t>10</a:t>
            </a:fld>
            <a:endParaRPr lang="cs-CZ" alt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altLang="cs-CZ" smtClean="0"/>
              <a:t>22.05.2024</a:t>
            </a:fld>
            <a:endParaRPr lang="cs-CZ" alt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cs-CZ" alt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altLang="cs-CZ" smtClean="0"/>
              <a:t>11</a:t>
            </a:fld>
            <a:endParaRPr lang="cs-CZ" alt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altLang="cs-CZ" smtClean="0"/>
              <a:t>22.05.2024</a:t>
            </a:fld>
            <a:endParaRPr lang="cs-CZ" alt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cs-CZ" alt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altLang="cs-CZ" smtClean="0"/>
              <a:t>2</a:t>
            </a:fld>
            <a:endParaRPr lang="cs-CZ" alt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altLang="cs-CZ" smtClean="0"/>
              <a:t>22.05.2024</a:t>
            </a:fld>
            <a:endParaRPr lang="cs-CZ" alt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cs-CZ" alt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altLang="cs-CZ" smtClean="0"/>
              <a:t>3</a:t>
            </a:fld>
            <a:endParaRPr lang="cs-CZ" alt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altLang="cs-CZ" smtClean="0"/>
              <a:t>22.05.2024</a:t>
            </a:fld>
            <a:endParaRPr lang="cs-CZ" alt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cs-CZ" alt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altLang="cs-CZ" smtClean="0"/>
              <a:t>4</a:t>
            </a:fld>
            <a:endParaRPr lang="cs-CZ" alt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altLang="cs-CZ" smtClean="0"/>
              <a:t>22.05.2024</a:t>
            </a:fld>
            <a:endParaRPr lang="cs-CZ" alt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cs-CZ" alt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altLang="cs-CZ" smtClean="0"/>
              <a:t>5</a:t>
            </a:fld>
            <a:endParaRPr lang="cs-CZ" alt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altLang="cs-CZ" smtClean="0"/>
              <a:t>22.05.2024</a:t>
            </a:fld>
            <a:endParaRPr lang="cs-CZ" alt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cs-CZ" alt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altLang="cs-CZ" smtClean="0"/>
              <a:t>6</a:t>
            </a:fld>
            <a:endParaRPr lang="cs-CZ" alt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altLang="cs-CZ" smtClean="0"/>
              <a:t>22.05.2024</a:t>
            </a:fld>
            <a:endParaRPr lang="cs-CZ" alt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cs-CZ" alt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altLang="cs-CZ" smtClean="0"/>
              <a:t>7</a:t>
            </a:fld>
            <a:endParaRPr lang="cs-CZ" alt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altLang="cs-CZ" smtClean="0"/>
              <a:t>22.05.2024</a:t>
            </a:fld>
            <a:endParaRPr lang="cs-CZ" alt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cs-CZ" alt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altLang="cs-CZ" smtClean="0"/>
              <a:t>8</a:t>
            </a:fld>
            <a:endParaRPr lang="cs-CZ" alt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altLang="cs-CZ" smtClean="0"/>
              <a:t>22.05.2024</a:t>
            </a:fld>
            <a:endParaRPr lang="cs-CZ" alt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cs-CZ" alt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cs-CZ" alt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altLang="cs-CZ" smtClean="0"/>
              <a:t>9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numCol="1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numCol="1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LID4096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 numCol="1"/>
              <a:lstStyle/>
              <a:p>
                <a:endParaRPr lang="en-AU" alt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2090948"/>
            <a:ext cx="5482998" cy="5693866"/>
          </a:xfrm>
          <a:prstGeom prst="rect">
            <a:avLst/>
          </a:prstGeom>
        </p:spPr>
        <p:txBody>
          <a:bodyPr lIns="0" tIns="0" rIns="0" bIns="0" numCol="1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b="1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For 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numCol="1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numCol="1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numCol="1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numCol="1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354B541-F1AA-CC10-8B38-FD821FC2C92B}"/>
              </a:ext>
            </a:extLst>
          </p:cNvPr>
          <p:cNvSpPr txBox="1"/>
          <p:nvPr/>
        </p:nvSpPr>
        <p:spPr>
          <a:xfrm>
            <a:off x="11277600" y="837475"/>
            <a:ext cx="6477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data analysis done, Animal &amp; Science are the top categories with Photos being the most content type in Social Buzz, followed by Videos, showing that users relate more with real-life experiences.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having Food &amp; Healthy Eating on the top 5 categories could spark collaborations with brands associated with “Healthy Living” thereby utilizing the database available and creating more user engagement</a:t>
            </a:r>
            <a:endParaRPr lang="LID4096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numCol="1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LID4096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numCol="1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5534797"/>
            <a:chOff x="0" y="0"/>
            <a:chExt cx="11564591" cy="737972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numCol="1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081562"/>
            </a:xfrm>
            <a:prstGeom prst="rect">
              <a:avLst/>
            </a:prstGeom>
          </p:spPr>
          <p:txBody>
            <a:bodyPr lIns="0" tIns="0" rIns="0" bIns="0" numCol="1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LID4096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LID4096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LID4096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LID4096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numCol="1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rect33"/>
          <p:cNvSpPr txBox="1"/>
          <p:nvPr/>
        </p:nvSpPr>
        <p:spPr>
          <a:xfrm>
            <a:off x="8436952" y="2324100"/>
            <a:ext cx="7717447" cy="5715000"/>
          </a:xfrm>
          <a:prstGeom prst="rect">
            <a:avLst/>
          </a:prstGeom>
          <a:noFill/>
        </p:spPr>
        <p:txBody>
          <a:bodyPr wrap="square"/>
          <a:lstStyle/>
          <a:p>
            <a:r>
              <a:rPr lang="en-US" sz="3200" dirty="0"/>
              <a:t>Due to the rapid growth of Social Buzz and its need to adapt to its global scale, the advisory firm, Accenture has started a 3 months project to handle the following tasks: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 audit of their big data practice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Recommendations for a successful IPO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 analysis of their content categories that highlights the top 5 categories with the largest aggregate popularity </a:t>
            </a: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LID4096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 numCol="1"/>
          <a:lstStyle/>
          <a:p>
            <a:endParaRPr lang="en-AU" alt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 numCol="1"/>
              <a:lstStyle/>
              <a:p>
                <a:endParaRPr lang="en-AU" alt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LID4096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numCol="1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B16161-8E66-5EB7-229B-1D117DF885EC}"/>
              </a:ext>
            </a:extLst>
          </p:cNvPr>
          <p:cNvSpPr txBox="1"/>
          <p:nvPr/>
        </p:nvSpPr>
        <p:spPr>
          <a:xfrm>
            <a:off x="3069738" y="4993655"/>
            <a:ext cx="63701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Unable to manage over 100,00 daily content, all of which are unstructured data.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What are the top content categories with the highest aggregate popularity?</a:t>
            </a:r>
            <a:endParaRPr lang="LID4096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LID4096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 numCol="1"/>
            <a:lstStyle/>
            <a:p>
              <a:endParaRPr lang="en-AU" alt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 numCol="1"/>
            <a:lstStyle/>
            <a:p>
              <a:endParaRPr lang="en-AU" alt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 numCol="1"/>
            <a:lstStyle/>
            <a:p>
              <a:endParaRPr lang="en-AU" alt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numCol="1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4D88A1-E051-A954-BB23-89469B0F70BF}"/>
              </a:ext>
            </a:extLst>
          </p:cNvPr>
          <p:cNvSpPr txBox="1"/>
          <p:nvPr/>
        </p:nvSpPr>
        <p:spPr>
          <a:xfrm>
            <a:off x="14293091" y="2025132"/>
            <a:ext cx="3379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Anthonia Udomoh</a:t>
            </a:r>
          </a:p>
          <a:p>
            <a:r>
              <a:rPr lang="en-US" sz="2800" dirty="0"/>
              <a:t>Data Analyst</a:t>
            </a:r>
            <a:endParaRPr lang="LID4096" sz="28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52D761A-75C4-3FCD-2571-8C7DD1473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664" y="1210628"/>
            <a:ext cx="2030792" cy="2162932"/>
          </a:xfrm>
          <a:prstGeom prst="ellipse">
            <a:avLst/>
          </a:prstGeom>
          <a:noFill/>
          <a:effectLst>
            <a:glow rad="127000">
              <a:schemeClr val="accent1">
                <a:lumMod val="75000"/>
              </a:schemeClr>
            </a:glow>
            <a:outerShdw blurRad="177800" dist="38100" dir="8100000" sx="63000" sy="63000" algn="tr" rotWithShape="0">
              <a:srgbClr val="0070C0">
                <a:alpha val="40000"/>
              </a:srgb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63CE0EC-C787-5AD1-E922-796EEBB9507A}"/>
              </a:ext>
            </a:extLst>
          </p:cNvPr>
          <p:cNvSpPr txBox="1"/>
          <p:nvPr/>
        </p:nvSpPr>
        <p:spPr>
          <a:xfrm>
            <a:off x="14293092" y="4701404"/>
            <a:ext cx="3379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Marcus </a:t>
            </a:r>
            <a:r>
              <a:rPr lang="en-US" sz="2800" b="1" dirty="0" err="1"/>
              <a:t>Rompton</a:t>
            </a:r>
            <a:endParaRPr lang="en-US" sz="2800" b="1" dirty="0"/>
          </a:p>
          <a:p>
            <a:r>
              <a:rPr lang="en-US" sz="2800" dirty="0"/>
              <a:t>Senior Principle</a:t>
            </a:r>
            <a:endParaRPr lang="LID4096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B38A85-2CDE-47B5-41C3-0493A390813F}"/>
              </a:ext>
            </a:extLst>
          </p:cNvPr>
          <p:cNvSpPr txBox="1"/>
          <p:nvPr/>
        </p:nvSpPr>
        <p:spPr>
          <a:xfrm>
            <a:off x="14325600" y="7507365"/>
            <a:ext cx="3886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Andrew Fleming</a:t>
            </a:r>
          </a:p>
          <a:p>
            <a:r>
              <a:rPr lang="en-US" sz="2800" dirty="0"/>
              <a:t>Chief Technical Architect</a:t>
            </a:r>
            <a:endParaRPr lang="LID4096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LID4096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LID4096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LID4096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LID4096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LID4096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numCol="1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numCol="1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numCol="1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numCol="1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numCol="1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numCol="1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B6002E-BE0E-A37D-2C4B-000F8110458A}"/>
              </a:ext>
            </a:extLst>
          </p:cNvPr>
          <p:cNvSpPr txBox="1"/>
          <p:nvPr/>
        </p:nvSpPr>
        <p:spPr>
          <a:xfrm>
            <a:off x="4191000" y="1372359"/>
            <a:ext cx="480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Understanding the Data</a:t>
            </a:r>
            <a:endParaRPr lang="LID4096" sz="3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828B91-532B-C7DF-E54D-F03AFDE2A365}"/>
              </a:ext>
            </a:extLst>
          </p:cNvPr>
          <p:cNvSpPr txBox="1"/>
          <p:nvPr/>
        </p:nvSpPr>
        <p:spPr>
          <a:xfrm>
            <a:off x="5792478" y="2818938"/>
            <a:ext cx="480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Cleaning</a:t>
            </a:r>
            <a:endParaRPr lang="LID4096" sz="3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D7EE02-C477-5E91-F18C-88EA82DEBD0E}"/>
              </a:ext>
            </a:extLst>
          </p:cNvPr>
          <p:cNvSpPr txBox="1"/>
          <p:nvPr/>
        </p:nvSpPr>
        <p:spPr>
          <a:xfrm>
            <a:off x="7735552" y="4419617"/>
            <a:ext cx="480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Modelling</a:t>
            </a:r>
            <a:endParaRPr lang="LID4096" sz="3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1A4156-624C-D8E5-DC54-4D82169A2A18}"/>
              </a:ext>
            </a:extLst>
          </p:cNvPr>
          <p:cNvSpPr txBox="1"/>
          <p:nvPr/>
        </p:nvSpPr>
        <p:spPr>
          <a:xfrm>
            <a:off x="9511611" y="6109094"/>
            <a:ext cx="480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Analysis</a:t>
            </a:r>
            <a:endParaRPr lang="LID4096" sz="3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C845F2-9B1B-0A03-F7AD-22EADF0D6D13}"/>
              </a:ext>
            </a:extLst>
          </p:cNvPr>
          <p:cNvSpPr txBox="1"/>
          <p:nvPr/>
        </p:nvSpPr>
        <p:spPr>
          <a:xfrm>
            <a:off x="11225441" y="7784814"/>
            <a:ext cx="480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Share Insights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numCol="1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7100A1-CBE7-0BAB-ABD0-8197001D9FE5}"/>
              </a:ext>
            </a:extLst>
          </p:cNvPr>
          <p:cNvSpPr txBox="1"/>
          <p:nvPr/>
        </p:nvSpPr>
        <p:spPr>
          <a:xfrm>
            <a:off x="2127158" y="3673988"/>
            <a:ext cx="29722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Categories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LID4096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A32E2-F076-1D1B-8928-27D842DB81AB}"/>
              </a:ext>
            </a:extLst>
          </p:cNvPr>
          <p:cNvSpPr txBox="1"/>
          <p:nvPr/>
        </p:nvSpPr>
        <p:spPr>
          <a:xfrm>
            <a:off x="7111166" y="3261667"/>
            <a:ext cx="32942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Reaction to Animal Posts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1897</a:t>
            </a:r>
            <a:endParaRPr lang="LID4096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5ACB5-2A70-D6B3-7AC6-3A88FD21975D}"/>
              </a:ext>
            </a:extLst>
          </p:cNvPr>
          <p:cNvSpPr txBox="1"/>
          <p:nvPr/>
        </p:nvSpPr>
        <p:spPr>
          <a:xfrm>
            <a:off x="12463167" y="3806691"/>
            <a:ext cx="34182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A1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 with the Most Posts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endParaRPr lang="LID4096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LID4096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LID4096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LID4096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 descr="A screenshot of a computer&#10;&#10;Description automatically generated">
            <a:extLst>
              <a:ext uri="{FF2B5EF4-FFF2-40B4-BE49-F238E27FC236}">
                <a16:creationId xmlns:a16="http://schemas.microsoft.com/office/drawing/2014/main" id="{C14B5BCB-EEEC-457E-6F0C-4438FEAF1A5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" t="36666" r="53333" b="15197"/>
          <a:stretch/>
        </p:blipFill>
        <p:spPr>
          <a:xfrm>
            <a:off x="4107235" y="1549872"/>
            <a:ext cx="12793094" cy="78641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LID4096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LID4096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LID4096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56C19DBC-CD0C-3662-142F-1B28652F1B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6" t="36667" r="8333" b="16520"/>
          <a:stretch/>
        </p:blipFill>
        <p:spPr>
          <a:xfrm>
            <a:off x="3210337" y="1685150"/>
            <a:ext cx="8725972" cy="5744349"/>
          </a:xfrm>
          <a:prstGeom prst="rect">
            <a:avLst/>
          </a:prstGeom>
        </p:spPr>
      </p:pic>
      <p:pic>
        <p:nvPicPr>
          <p:cNvPr id="30" name="Picture 29" descr="A screenshot of a computer&#10;&#10;Description automatically generated">
            <a:extLst>
              <a:ext uri="{FF2B5EF4-FFF2-40B4-BE49-F238E27FC236}">
                <a16:creationId xmlns:a16="http://schemas.microsoft.com/office/drawing/2014/main" id="{6D43F906-7AFE-D3BC-C3C5-4754CA3DB6B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8148" r="13929" b="16381"/>
          <a:stretch/>
        </p:blipFill>
        <p:spPr>
          <a:xfrm>
            <a:off x="10367092" y="3575220"/>
            <a:ext cx="7692308" cy="54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257</Words>
  <Application>Microsoft Office PowerPoint</Application>
  <PresentationFormat>Custom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Times New Roman</vt:lpstr>
      <vt:lpstr>Graphik Regular</vt:lpstr>
      <vt:lpstr>Arial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Anthonia Udomoh</cp:lastModifiedBy>
  <cp:revision>16</cp:revision>
  <dcterms:created xsi:type="dcterms:W3CDTF">2006-08-16T00:00:00Z</dcterms:created>
  <dcterms:modified xsi:type="dcterms:W3CDTF">2024-05-22T13:36:40Z</dcterms:modified>
  <dc:identifier>DAEhDyfaYKE</dc:identifier>
</cp:coreProperties>
</file>