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2" r:id="rId7"/>
    <p:sldId id="261" r:id="rId8"/>
    <p:sldId id="263" r:id="rId9"/>
    <p:sldId id="258"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B08A4-5DAC-591F-D6B0-C2ED397E4E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263A94D-7117-CB57-C4E4-2B5ABF3E0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0610C8D-3B7B-C45C-3B2F-B15A0E11A6FF}"/>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9E877ED2-FC29-77DC-D6FB-0749AA208F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BDFAE5-369C-C284-C383-DB5E0746785E}"/>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363611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0AF33-6D4F-424C-3523-20905C881B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1AA9D21-2F1A-19C8-463F-115CBD6E69E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7E8A8B-ADDE-1064-E1CA-B0192010F5E8}"/>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94B7EF3B-878E-8E10-598E-59DDD3146C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D9883A-FC99-EFAB-1DD3-267C72A702D0}"/>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181021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4B3BC4E-1517-F202-B5CD-7AAA2B01789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137AFC-8F36-2F97-EFA8-ED43288291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DDF394-08DB-F113-30AB-840C69EAFE65}"/>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8E112A7F-2B14-B8DD-5FE0-2E66892F16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03E43C-3F4D-3235-7D7D-58ECF5CD5C98}"/>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65108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BD9D2-0345-1D34-22A6-D925A81157A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98769D-74CD-2E5C-25C6-B601165566C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BCBB04-F22E-3407-B6E5-2D56D597B38A}"/>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3139F063-9341-1386-DE56-DC65481E70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673C01-3678-05F4-A358-05B9412F8837}"/>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34514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BEE04-73C3-5833-5B2A-39BCECEBCD8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416175-64A4-F17F-7546-862217DFB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E47957E-5BDF-66B9-0C4D-8A368BCF34D0}"/>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467BC310-6684-6BDC-26C8-A80F30A22C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F6DCDF-0788-F87B-2F1E-33598E0C6C0B}"/>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102155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480155-B832-4141-D6A6-FBCAEA719A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8DFB62-DED7-CD32-3E84-190B20BEC36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7708085-8082-D427-D7C0-1172C29A796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45BF18B-B20C-02BA-D3A9-741F38654F15}"/>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6" name="Espace réservé du pied de page 5">
            <a:extLst>
              <a:ext uri="{FF2B5EF4-FFF2-40B4-BE49-F238E27FC236}">
                <a16:creationId xmlns:a16="http://schemas.microsoft.com/office/drawing/2014/main" id="{6B16B60D-385D-8059-64C4-E6ABE9E829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3CBA4AD-06DB-8852-58EC-63296C7FA76F}"/>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76407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5BE721-300E-EFBC-D5CE-DF741DA8161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C57B403-851A-350A-4D81-83C1694F5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3960ABC-C3E4-66F1-511A-225648E2D3F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CE1AD8-5819-EEB8-2F71-C0B9592FF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1606FF-878A-280B-D8CD-60C6A2AF263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5920790-9628-68CB-47A4-402587DE7892}"/>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8" name="Espace réservé du pied de page 7">
            <a:extLst>
              <a:ext uri="{FF2B5EF4-FFF2-40B4-BE49-F238E27FC236}">
                <a16:creationId xmlns:a16="http://schemas.microsoft.com/office/drawing/2014/main" id="{92BF78F7-C6D4-25A5-CFA1-CC484143E2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AC14BAF-89DD-EBDE-8DC2-7CE12ED2D269}"/>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415571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E8451-93B4-2FC8-1B4A-67992A2029A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0EFBF3-F436-E81D-1B4F-6E5181B1172C}"/>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4" name="Espace réservé du pied de page 3">
            <a:extLst>
              <a:ext uri="{FF2B5EF4-FFF2-40B4-BE49-F238E27FC236}">
                <a16:creationId xmlns:a16="http://schemas.microsoft.com/office/drawing/2014/main" id="{7BFEDE0C-D447-67A4-A09E-713303269E0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37F3B0C-4910-4FCB-4689-F6D4958663E2}"/>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44225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AA89486-35A0-1B4B-0E28-83EA5369A949}"/>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3" name="Espace réservé du pied de page 2">
            <a:extLst>
              <a:ext uri="{FF2B5EF4-FFF2-40B4-BE49-F238E27FC236}">
                <a16:creationId xmlns:a16="http://schemas.microsoft.com/office/drawing/2014/main" id="{08834F3B-3E4A-B300-324F-61B73BAAEB4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1D8BE44-AA11-24B5-CDED-71846DABCBD3}"/>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307358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84037-E7EA-7CAD-918C-4258814152F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83F1E6-595E-424A-6092-915C93082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635F379-9210-9BF9-B5EE-D5CCD90D1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98D35F-C8AD-FF45-B7D8-C82963FA0BCC}"/>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6" name="Espace réservé du pied de page 5">
            <a:extLst>
              <a:ext uri="{FF2B5EF4-FFF2-40B4-BE49-F238E27FC236}">
                <a16:creationId xmlns:a16="http://schemas.microsoft.com/office/drawing/2014/main" id="{BA1F294E-742A-1C35-40BA-ACB45B5E14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869C09-6AA7-056B-10A4-0EDBE2BAE4D3}"/>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160696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1982C-FCEE-A17C-DC63-1E2A3F2B52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8B41A26-78F6-5277-BA0F-2318AE68A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ECAF9E0-22AB-ADD9-59A7-F99D74F3C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9A17A7-3241-EABE-EAB5-24A334A6E937}"/>
              </a:ext>
            </a:extLst>
          </p:cNvPr>
          <p:cNvSpPr>
            <a:spLocks noGrp="1"/>
          </p:cNvSpPr>
          <p:nvPr>
            <p:ph type="dt" sz="half" idx="10"/>
          </p:nvPr>
        </p:nvSpPr>
        <p:spPr/>
        <p:txBody>
          <a:bodyPr/>
          <a:lstStyle/>
          <a:p>
            <a:fld id="{E9A9483C-E180-44A7-AF51-9211AC22802C}" type="datetimeFigureOut">
              <a:rPr lang="fr-FR" smtClean="0"/>
              <a:t>19/04/2023</a:t>
            </a:fld>
            <a:endParaRPr lang="fr-FR"/>
          </a:p>
        </p:txBody>
      </p:sp>
      <p:sp>
        <p:nvSpPr>
          <p:cNvPr id="6" name="Espace réservé du pied de page 5">
            <a:extLst>
              <a:ext uri="{FF2B5EF4-FFF2-40B4-BE49-F238E27FC236}">
                <a16:creationId xmlns:a16="http://schemas.microsoft.com/office/drawing/2014/main" id="{BDEFE247-B805-3437-2BA0-8F2FECD438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DF30AE-D88A-314C-C49B-C90514C6AF8A}"/>
              </a:ext>
            </a:extLst>
          </p:cNvPr>
          <p:cNvSpPr>
            <a:spLocks noGrp="1"/>
          </p:cNvSpPr>
          <p:nvPr>
            <p:ph type="sldNum" sz="quarter" idx="12"/>
          </p:nvPr>
        </p:nvSpPr>
        <p:spPr/>
        <p:txBody>
          <a:bodyPr/>
          <a:lstStyle/>
          <a:p>
            <a:fld id="{56D6659F-E6E1-4EA0-A7F6-A0E4B91A5DB7}" type="slidenum">
              <a:rPr lang="fr-FR" smtClean="0"/>
              <a:t>‹N°›</a:t>
            </a:fld>
            <a:endParaRPr lang="fr-FR"/>
          </a:p>
        </p:txBody>
      </p:sp>
    </p:spTree>
    <p:extLst>
      <p:ext uri="{BB962C8B-B14F-4D97-AF65-F5344CB8AC3E}">
        <p14:creationId xmlns:p14="http://schemas.microsoft.com/office/powerpoint/2010/main" val="253070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9FD7AA-3E2D-12F8-B418-F34E370539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C4EF3C5-608C-B624-A601-B6632EF4B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75F33E-5A6B-BD83-FAB6-3DB490D04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9483C-E180-44A7-AF51-9211AC22802C}" type="datetimeFigureOut">
              <a:rPr lang="fr-FR" smtClean="0"/>
              <a:t>19/04/2023</a:t>
            </a:fld>
            <a:endParaRPr lang="fr-FR"/>
          </a:p>
        </p:txBody>
      </p:sp>
      <p:sp>
        <p:nvSpPr>
          <p:cNvPr id="5" name="Espace réservé du pied de page 4">
            <a:extLst>
              <a:ext uri="{FF2B5EF4-FFF2-40B4-BE49-F238E27FC236}">
                <a16:creationId xmlns:a16="http://schemas.microsoft.com/office/drawing/2014/main" id="{CB4DBF5F-E8E3-3423-E07B-70E9BD95B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FE660CB-1AC1-FAFE-FE86-CE2C1C9BC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6659F-E6E1-4EA0-A7F6-A0E4B91A5DB7}" type="slidenum">
              <a:rPr lang="fr-FR" smtClean="0"/>
              <a:t>‹N°›</a:t>
            </a:fld>
            <a:endParaRPr lang="fr-FR"/>
          </a:p>
        </p:txBody>
      </p:sp>
    </p:spTree>
    <p:extLst>
      <p:ext uri="{BB962C8B-B14F-4D97-AF65-F5344CB8AC3E}">
        <p14:creationId xmlns:p14="http://schemas.microsoft.com/office/powerpoint/2010/main" val="136706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tos.net/fr/a-propos-d-atos" TargetMode="External"/><Relationship Id="rId2" Type="http://schemas.openxmlformats.org/officeDocument/2006/relationships/hyperlink" Target="https://www.silicon.fr/author/cbohic" TargetMode="External"/><Relationship Id="rId1" Type="http://schemas.openxmlformats.org/officeDocument/2006/relationships/slideLayout" Target="../slideLayouts/slideLayout2.xml"/><Relationship Id="rId4" Type="http://schemas.openxmlformats.org/officeDocument/2006/relationships/hyperlink" Target="https://pages.atos.net/rs/247-MBJ-716/images/Atos_AWS_Decarb_Survey_Report.pdf?mkt_tok=MjQ3LU1CSi03MTYAAAGJY1F9uJyTE3VRuIE9aZauU2DEN83lRMf0csJSp83KM2Ik-kGarZ4xxdL9fYPRLECwNZT99SzFVIJZ7rRgOZ5ptS9ZW7AxFRSmsBytUDP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F300F-7060-06B0-A500-DC01BD123935}"/>
              </a:ext>
            </a:extLst>
          </p:cNvPr>
          <p:cNvSpPr>
            <a:spLocks noGrp="1"/>
          </p:cNvSpPr>
          <p:nvPr>
            <p:ph type="ctrTitle"/>
          </p:nvPr>
        </p:nvSpPr>
        <p:spPr>
          <a:xfrm>
            <a:off x="1524000" y="933061"/>
            <a:ext cx="9144000" cy="1119674"/>
          </a:xfrm>
        </p:spPr>
        <p:txBody>
          <a:bodyPr/>
          <a:lstStyle/>
          <a:p>
            <a:r>
              <a:rPr lang="fr-FR" dirty="0">
                <a:solidFill>
                  <a:schemeClr val="accent6"/>
                </a:solidFill>
              </a:rPr>
              <a:t>GREEN IT </a:t>
            </a:r>
          </a:p>
        </p:txBody>
      </p:sp>
      <p:sp>
        <p:nvSpPr>
          <p:cNvPr id="3" name="Sous-titre 2">
            <a:extLst>
              <a:ext uri="{FF2B5EF4-FFF2-40B4-BE49-F238E27FC236}">
                <a16:creationId xmlns:a16="http://schemas.microsoft.com/office/drawing/2014/main" id="{B7EE02B0-CC55-FBFE-4C92-0350E26B9FCD}"/>
              </a:ext>
            </a:extLst>
          </p:cNvPr>
          <p:cNvSpPr>
            <a:spLocks noGrp="1"/>
          </p:cNvSpPr>
          <p:nvPr>
            <p:ph type="subTitle" idx="1"/>
          </p:nvPr>
        </p:nvSpPr>
        <p:spPr>
          <a:xfrm>
            <a:off x="1524000" y="2939143"/>
            <a:ext cx="9144000" cy="2318657"/>
          </a:xfrm>
        </p:spPr>
        <p:txBody>
          <a:bodyPr/>
          <a:lstStyle/>
          <a:p>
            <a:endParaRPr lang="fr-FR" dirty="0"/>
          </a:p>
        </p:txBody>
      </p:sp>
    </p:spTree>
    <p:extLst>
      <p:ext uri="{BB962C8B-B14F-4D97-AF65-F5344CB8AC3E}">
        <p14:creationId xmlns:p14="http://schemas.microsoft.com/office/powerpoint/2010/main" val="14792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B832B-2E13-CF06-23EE-2D27DA0D408B}"/>
              </a:ext>
            </a:extLst>
          </p:cNvPr>
          <p:cNvSpPr>
            <a:spLocks noGrp="1"/>
          </p:cNvSpPr>
          <p:nvPr>
            <p:ph type="title"/>
          </p:nvPr>
        </p:nvSpPr>
        <p:spPr/>
        <p:txBody>
          <a:bodyPr/>
          <a:lstStyle/>
          <a:p>
            <a:r>
              <a:rPr lang="fr-FR" dirty="0">
                <a:solidFill>
                  <a:schemeClr val="accent1"/>
                </a:solidFill>
              </a:rPr>
              <a:t>			    Sommaire</a:t>
            </a:r>
          </a:p>
        </p:txBody>
      </p:sp>
      <p:sp>
        <p:nvSpPr>
          <p:cNvPr id="3" name="Espace réservé du contenu 2">
            <a:extLst>
              <a:ext uri="{FF2B5EF4-FFF2-40B4-BE49-F238E27FC236}">
                <a16:creationId xmlns:a16="http://schemas.microsoft.com/office/drawing/2014/main" id="{8524A80D-7F4F-87C3-CF92-B85C2F34DAF8}"/>
              </a:ext>
            </a:extLst>
          </p:cNvPr>
          <p:cNvSpPr>
            <a:spLocks noGrp="1"/>
          </p:cNvSpPr>
          <p:nvPr>
            <p:ph idx="1"/>
          </p:nvPr>
        </p:nvSpPr>
        <p:spPr/>
        <p:txBody>
          <a:bodyPr/>
          <a:lstStyle/>
          <a:p>
            <a:r>
              <a:rPr lang="fr-FR" b="1" i="0" dirty="0">
                <a:solidFill>
                  <a:schemeClr val="accent1"/>
                </a:solidFill>
                <a:effectLst/>
                <a:latin typeface="Open Sans" panose="020B0604020202020204" pitchFamily="34" charset="0"/>
              </a:rPr>
              <a:t>Le cloud, levier de décarbonation sous-exploité ?</a:t>
            </a:r>
          </a:p>
          <a:p>
            <a:r>
              <a:rPr lang="fr-FR" dirty="0">
                <a:solidFill>
                  <a:schemeClr val="accent1"/>
                </a:solidFill>
              </a:rPr>
              <a:t>Qu’est ce qu’ATOS</a:t>
            </a:r>
          </a:p>
          <a:p>
            <a:r>
              <a:rPr lang="fr-FR" dirty="0">
                <a:solidFill>
                  <a:schemeClr val="accent1"/>
                </a:solidFill>
              </a:rPr>
              <a:t>L’objectif </a:t>
            </a:r>
            <a:r>
              <a:rPr lang="fr-FR" dirty="0" err="1">
                <a:solidFill>
                  <a:schemeClr val="accent1"/>
                </a:solidFill>
              </a:rPr>
              <a:t>d’atos</a:t>
            </a:r>
            <a:r>
              <a:rPr lang="fr-FR" dirty="0">
                <a:solidFill>
                  <a:schemeClr val="accent1"/>
                </a:solidFill>
              </a:rPr>
              <a:t> et </a:t>
            </a:r>
            <a:r>
              <a:rPr lang="fr-FR" dirty="0" err="1">
                <a:solidFill>
                  <a:schemeClr val="accent1"/>
                </a:solidFill>
              </a:rPr>
              <a:t>aws</a:t>
            </a:r>
            <a:endParaRPr lang="fr-FR" dirty="0">
              <a:solidFill>
                <a:schemeClr val="accent1"/>
              </a:solidFill>
            </a:endParaRPr>
          </a:p>
          <a:p>
            <a:r>
              <a:rPr lang="fr-FR" sz="2800" dirty="0">
                <a:solidFill>
                  <a:schemeClr val="accent1"/>
                </a:solidFill>
              </a:rPr>
              <a:t>Les décideurs en France</a:t>
            </a:r>
          </a:p>
          <a:p>
            <a:r>
              <a:rPr lang="fr-FR" dirty="0">
                <a:solidFill>
                  <a:schemeClr val="accent1"/>
                </a:solidFill>
              </a:rPr>
              <a:t>Les barrières au progrès</a:t>
            </a:r>
            <a:br>
              <a:rPr lang="fr-FR" sz="2800" b="0" i="0" dirty="0">
                <a:solidFill>
                  <a:schemeClr val="accent1"/>
                </a:solidFill>
                <a:effectLst/>
                <a:latin typeface="Roboto" panose="02000000000000000000" pitchFamily="2" charset="0"/>
              </a:rPr>
            </a:br>
            <a:br>
              <a:rPr lang="fr-FR" b="1" i="0" dirty="0">
                <a:solidFill>
                  <a:schemeClr val="accent6"/>
                </a:solidFill>
                <a:effectLst/>
                <a:latin typeface="Open Sans" panose="020B0604020202020204" pitchFamily="34" charset="0"/>
              </a:rPr>
            </a:br>
            <a:endParaRPr lang="fr-FR" dirty="0"/>
          </a:p>
        </p:txBody>
      </p:sp>
    </p:spTree>
    <p:extLst>
      <p:ext uri="{BB962C8B-B14F-4D97-AF65-F5344CB8AC3E}">
        <p14:creationId xmlns:p14="http://schemas.microsoft.com/office/powerpoint/2010/main" val="143361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0F65F-9977-FF17-A8F5-EBF5555E7B7B}"/>
              </a:ext>
            </a:extLst>
          </p:cNvPr>
          <p:cNvSpPr>
            <a:spLocks noGrp="1"/>
          </p:cNvSpPr>
          <p:nvPr>
            <p:ph type="title"/>
          </p:nvPr>
        </p:nvSpPr>
        <p:spPr>
          <a:xfrm>
            <a:off x="1000760" y="500062"/>
            <a:ext cx="10515600" cy="1325563"/>
          </a:xfrm>
        </p:spPr>
        <p:txBody>
          <a:bodyPr>
            <a:normAutofit fontScale="90000"/>
          </a:bodyPr>
          <a:lstStyle/>
          <a:p>
            <a:r>
              <a:rPr lang="fr-FR" b="1" i="0" dirty="0">
                <a:solidFill>
                  <a:schemeClr val="accent1"/>
                </a:solidFill>
                <a:effectLst/>
                <a:latin typeface="Open Sans" panose="020B0604020202020204" pitchFamily="34" charset="0"/>
              </a:rPr>
              <a:t>Le cloud, levier de décarbonation sous-exploité ?</a:t>
            </a:r>
            <a:br>
              <a:rPr lang="fr-FR" b="1" i="0" dirty="0">
                <a:solidFill>
                  <a:schemeClr val="accent6"/>
                </a:solidFill>
                <a:effectLst/>
                <a:latin typeface="Open Sans" panose="020B0604020202020204" pitchFamily="34" charset="0"/>
              </a:rPr>
            </a:br>
            <a:endParaRPr lang="fr-FR" dirty="0">
              <a:solidFill>
                <a:schemeClr val="accent6"/>
              </a:solidFill>
            </a:endParaRPr>
          </a:p>
        </p:txBody>
      </p:sp>
      <p:sp>
        <p:nvSpPr>
          <p:cNvPr id="3" name="Espace réservé du contenu 2">
            <a:extLst>
              <a:ext uri="{FF2B5EF4-FFF2-40B4-BE49-F238E27FC236}">
                <a16:creationId xmlns:a16="http://schemas.microsoft.com/office/drawing/2014/main" id="{9522E4CA-46AC-2449-F668-405885002ABF}"/>
              </a:ext>
            </a:extLst>
          </p:cNvPr>
          <p:cNvSpPr>
            <a:spLocks noGrp="1"/>
          </p:cNvSpPr>
          <p:nvPr>
            <p:ph idx="1"/>
          </p:nvPr>
        </p:nvSpPr>
        <p:spPr/>
        <p:txBody>
          <a:bodyPr/>
          <a:lstStyle/>
          <a:p>
            <a:pPr lvl="1"/>
            <a:r>
              <a:rPr lang="fr-FR" i="0" u="sng" strike="noStrike" dirty="0">
                <a:solidFill>
                  <a:srgbClr val="0563C1"/>
                </a:solidFill>
                <a:effectLst/>
                <a:latin typeface="Open Sans" panose="020B0604020202020204" pitchFamily="34" charset="0"/>
                <a:hlinkClick r:id="rId2">
                  <a:extLst>
                    <a:ext uri="{A12FA001-AC4F-418D-AE19-62706E023703}">
                      <ahyp:hlinkClr xmlns:ahyp="http://schemas.microsoft.com/office/drawing/2018/hyperlinkcolor" val="tx"/>
                    </a:ext>
                  </a:extLst>
                </a:hlinkClick>
              </a:rPr>
              <a:t>Article de Clément </a:t>
            </a:r>
            <a:r>
              <a:rPr lang="fr-FR" i="0" u="sng" strike="noStrike" dirty="0" err="1">
                <a:solidFill>
                  <a:schemeClr val="accent1"/>
                </a:solidFill>
                <a:effectLst/>
                <a:latin typeface="Open Sans" panose="020B0604020202020204" pitchFamily="34" charset="0"/>
                <a:hlinkClick r:id="rId2">
                  <a:extLst>
                    <a:ext uri="{A12FA001-AC4F-418D-AE19-62706E023703}">
                      <ahyp:hlinkClr xmlns:ahyp="http://schemas.microsoft.com/office/drawing/2018/hyperlinkcolor" val="tx"/>
                    </a:ext>
                  </a:extLst>
                </a:hlinkClick>
              </a:rPr>
              <a:t>Bohic</a:t>
            </a:r>
            <a:r>
              <a:rPr lang="fr-FR" i="0" u="sng" strike="noStrike" dirty="0">
                <a:solidFill>
                  <a:schemeClr val="accent1"/>
                </a:solidFill>
                <a:effectLst/>
                <a:latin typeface="Open Sans" panose="020B0604020202020204" pitchFamily="34" charset="0"/>
              </a:rPr>
              <a:t> </a:t>
            </a:r>
            <a:r>
              <a:rPr lang="fr-FR" i="0" u="sng" dirty="0">
                <a:solidFill>
                  <a:schemeClr val="accent1"/>
                </a:solidFill>
                <a:effectLst/>
                <a:latin typeface="Open Sans" panose="020B0604020202020204" pitchFamily="34" charset="0"/>
              </a:rPr>
              <a:t>, publié le 18 janvier 2023 à 15:49 sur silicon.com</a:t>
            </a:r>
          </a:p>
          <a:p>
            <a:pPr lvl="1"/>
            <a:r>
              <a:rPr lang="fr-FR" dirty="0">
                <a:hlinkClick r:id="rId3"/>
              </a:rPr>
              <a:t>À propos d’Atos - Atos</a:t>
            </a:r>
            <a:endParaRPr lang="fr-FR" i="0" u="sng" dirty="0">
              <a:solidFill>
                <a:schemeClr val="accent1"/>
              </a:solidFill>
              <a:effectLst/>
              <a:latin typeface="Open Sans" panose="020B0604020202020204" pitchFamily="34" charset="0"/>
            </a:endParaRPr>
          </a:p>
          <a:p>
            <a:pPr lvl="1"/>
            <a:r>
              <a:rPr lang="en-US" dirty="0">
                <a:hlinkClick r:id="rId4"/>
              </a:rPr>
              <a:t>Atos_AWS_Decarb_Survey_Report.pdf</a:t>
            </a:r>
            <a:endParaRPr lang="fr-FR" u="sng" dirty="0">
              <a:solidFill>
                <a:schemeClr val="accent1"/>
              </a:solidFill>
              <a:latin typeface="Open Sans" panose="020B0604020202020204" pitchFamily="34" charset="0"/>
            </a:endParaRPr>
          </a:p>
        </p:txBody>
      </p:sp>
    </p:spTree>
    <p:extLst>
      <p:ext uri="{BB962C8B-B14F-4D97-AF65-F5344CB8AC3E}">
        <p14:creationId xmlns:p14="http://schemas.microsoft.com/office/powerpoint/2010/main" val="278657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DBCE-17C2-F105-19B0-AD786868B8CB}"/>
              </a:ext>
            </a:extLst>
          </p:cNvPr>
          <p:cNvSpPr>
            <a:spLocks noGrp="1"/>
          </p:cNvSpPr>
          <p:nvPr>
            <p:ph type="title"/>
          </p:nvPr>
        </p:nvSpPr>
        <p:spPr/>
        <p:txBody>
          <a:bodyPr/>
          <a:lstStyle/>
          <a:p>
            <a:r>
              <a:rPr lang="fr-FR" dirty="0">
                <a:solidFill>
                  <a:schemeClr val="accent1"/>
                </a:solidFill>
              </a:rPr>
              <a:t>Qu’est ce qu’ATOS</a:t>
            </a:r>
          </a:p>
        </p:txBody>
      </p:sp>
      <p:sp>
        <p:nvSpPr>
          <p:cNvPr id="3" name="Espace réservé du contenu 2">
            <a:extLst>
              <a:ext uri="{FF2B5EF4-FFF2-40B4-BE49-F238E27FC236}">
                <a16:creationId xmlns:a16="http://schemas.microsoft.com/office/drawing/2014/main" id="{8ACB6352-3813-66EA-7BCF-C887EFFDE4F2}"/>
              </a:ext>
            </a:extLst>
          </p:cNvPr>
          <p:cNvSpPr>
            <a:spLocks noGrp="1"/>
          </p:cNvSpPr>
          <p:nvPr>
            <p:ph idx="1"/>
          </p:nvPr>
        </p:nvSpPr>
        <p:spPr/>
        <p:txBody>
          <a:bodyPr/>
          <a:lstStyle/>
          <a:p>
            <a:r>
              <a:rPr lang="fr-FR" b="0" i="0" dirty="0">
                <a:solidFill>
                  <a:schemeClr val="accent1"/>
                </a:solidFill>
                <a:effectLst/>
                <a:latin typeface="Raleway" pitchFamily="2" charset="0"/>
              </a:rPr>
              <a:t>Atos est un leader international de la transformation digitale avec 112 000 collaborateurs et un chiffre d’affaires annuel d’environ 11 milliards d’euros. Numéro un européen du cloud, de la cybersécurité et des supercalculateurs, le Groupe fournit des solutions intégrées pour tous les secteurs, dans 71 pays. Pionnier des services et produits de décarbonation, Atos s’engage à fournir des solutions numériques sécurisées et décarbonées à ses clients. Atos est une SE (Société Européenne) cotée sur Euronext Paris</a:t>
            </a:r>
            <a:endParaRPr lang="fr-FR" dirty="0">
              <a:solidFill>
                <a:schemeClr val="accent1"/>
              </a:solidFill>
            </a:endParaRPr>
          </a:p>
        </p:txBody>
      </p:sp>
    </p:spTree>
    <p:extLst>
      <p:ext uri="{BB962C8B-B14F-4D97-AF65-F5344CB8AC3E}">
        <p14:creationId xmlns:p14="http://schemas.microsoft.com/office/powerpoint/2010/main" val="52082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E015B-5B41-66F6-E4D5-BBAC1B8810ED}"/>
              </a:ext>
            </a:extLst>
          </p:cNvPr>
          <p:cNvSpPr>
            <a:spLocks noGrp="1"/>
          </p:cNvSpPr>
          <p:nvPr>
            <p:ph type="title"/>
          </p:nvPr>
        </p:nvSpPr>
        <p:spPr/>
        <p:txBody>
          <a:bodyPr/>
          <a:lstStyle/>
          <a:p>
            <a:r>
              <a:rPr lang="fr-FR" dirty="0"/>
              <a:t>		</a:t>
            </a:r>
            <a:r>
              <a:rPr lang="fr-FR" dirty="0">
                <a:solidFill>
                  <a:schemeClr val="accent1"/>
                </a:solidFill>
              </a:rPr>
              <a:t>L’objectif </a:t>
            </a:r>
            <a:r>
              <a:rPr lang="fr-FR" dirty="0" err="1">
                <a:solidFill>
                  <a:schemeClr val="accent1"/>
                </a:solidFill>
              </a:rPr>
              <a:t>d’atos</a:t>
            </a:r>
            <a:r>
              <a:rPr lang="fr-FR" dirty="0">
                <a:solidFill>
                  <a:schemeClr val="accent1"/>
                </a:solidFill>
              </a:rPr>
              <a:t> et </a:t>
            </a:r>
            <a:r>
              <a:rPr lang="fr-FR" dirty="0" err="1">
                <a:solidFill>
                  <a:schemeClr val="accent1"/>
                </a:solidFill>
              </a:rPr>
              <a:t>aws</a:t>
            </a:r>
            <a:r>
              <a:rPr lang="fr-FR" dirty="0">
                <a:solidFill>
                  <a:schemeClr val="accent1"/>
                </a:solidFill>
              </a:rPr>
              <a:t> </a:t>
            </a:r>
          </a:p>
        </p:txBody>
      </p:sp>
      <p:sp>
        <p:nvSpPr>
          <p:cNvPr id="3" name="Espace réservé du contenu 2">
            <a:extLst>
              <a:ext uri="{FF2B5EF4-FFF2-40B4-BE49-F238E27FC236}">
                <a16:creationId xmlns:a16="http://schemas.microsoft.com/office/drawing/2014/main" id="{6692C950-CC76-8DE9-5015-814D828677CE}"/>
              </a:ext>
            </a:extLst>
          </p:cNvPr>
          <p:cNvSpPr>
            <a:spLocks noGrp="1"/>
          </p:cNvSpPr>
          <p:nvPr>
            <p:ph idx="1"/>
          </p:nvPr>
        </p:nvSpPr>
        <p:spPr/>
        <p:txBody>
          <a:bodyPr>
            <a:normAutofit/>
          </a:bodyPr>
          <a:lstStyle/>
          <a:p>
            <a:pPr marL="0" indent="0">
              <a:buNone/>
            </a:pPr>
            <a:r>
              <a:rPr lang="fr-FR" sz="2400" dirty="0"/>
              <a:t>L’objectif commun </a:t>
            </a:r>
            <a:r>
              <a:rPr lang="fr-FR" sz="2400" dirty="0" err="1"/>
              <a:t>d’atos</a:t>
            </a:r>
            <a:r>
              <a:rPr lang="fr-FR" sz="2400" dirty="0"/>
              <a:t> et d’</a:t>
            </a:r>
            <a:r>
              <a:rPr lang="fr-FR" sz="2400" dirty="0" err="1"/>
              <a:t>aws</a:t>
            </a:r>
            <a:r>
              <a:rPr lang="fr-FR" sz="2400" dirty="0"/>
              <a:t> est le net </a:t>
            </a:r>
            <a:r>
              <a:rPr lang="fr-FR" sz="2400" dirty="0" err="1"/>
              <a:t>zero</a:t>
            </a:r>
            <a:r>
              <a:rPr lang="fr-FR" sz="2400" dirty="0"/>
              <a:t> </a:t>
            </a:r>
            <a:r>
              <a:rPr lang="fr-FR" sz="2400" i="0" dirty="0">
                <a:solidFill>
                  <a:srgbClr val="111111"/>
                </a:solidFill>
                <a:effectLst/>
                <a:latin typeface="Roboto" panose="020B0604020202020204" pitchFamily="2" charset="0"/>
              </a:rPr>
              <a:t>ou émissions nettes de carbone égales à zéro.</a:t>
            </a:r>
          </a:p>
          <a:p>
            <a:pPr marL="0" indent="0">
              <a:buNone/>
            </a:pPr>
            <a:r>
              <a:rPr lang="fr-FR" sz="2400" dirty="0">
                <a:solidFill>
                  <a:srgbClr val="111111"/>
                </a:solidFill>
                <a:latin typeface="Roboto" panose="020B0604020202020204" pitchFamily="2" charset="0"/>
              </a:rPr>
              <a:t>Leur objectif en temps que société de conseil est d’aidé leurs partenaires a atteindre ces objectifs.</a:t>
            </a:r>
          </a:p>
          <a:p>
            <a:pPr marL="0" indent="0">
              <a:buNone/>
            </a:pPr>
            <a:r>
              <a:rPr lang="fr-FR" sz="2400" b="0" i="0" dirty="0">
                <a:effectLst/>
                <a:latin typeface="Roboto" panose="02000000000000000000" pitchFamily="2" charset="0"/>
              </a:rPr>
              <a:t>La fragmentation des données internes n’est pas le premier obstacle aux efforts de décarbonation (la hausse des coûts et l’incertitude économique prévalent). Mais c’est sur elle que se focalisent AWS et Atos</a:t>
            </a:r>
            <a:endParaRPr lang="fr-FR" sz="2400" dirty="0"/>
          </a:p>
          <a:p>
            <a:pPr marL="0" indent="0">
              <a:buNone/>
            </a:pPr>
            <a:endParaRPr lang="fr-FR" sz="2400" dirty="0">
              <a:solidFill>
                <a:srgbClr val="111111"/>
              </a:solidFill>
              <a:latin typeface="Roboto" panose="020B0604020202020204" pitchFamily="2" charset="0"/>
            </a:endParaRPr>
          </a:p>
          <a:p>
            <a:pPr marL="0" indent="0">
              <a:buNone/>
            </a:pPr>
            <a:endParaRPr lang="fr-FR" sz="2400" dirty="0">
              <a:solidFill>
                <a:srgbClr val="111111"/>
              </a:solidFill>
              <a:latin typeface="Roboto" panose="020B0604020202020204" pitchFamily="2" charset="0"/>
            </a:endParaRPr>
          </a:p>
        </p:txBody>
      </p:sp>
    </p:spTree>
    <p:extLst>
      <p:ext uri="{BB962C8B-B14F-4D97-AF65-F5344CB8AC3E}">
        <p14:creationId xmlns:p14="http://schemas.microsoft.com/office/powerpoint/2010/main" val="399953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F9B22-3902-46FD-17D1-A23587ED8A01}"/>
              </a:ext>
            </a:extLst>
          </p:cNvPr>
          <p:cNvSpPr>
            <a:spLocks noGrp="1"/>
          </p:cNvSpPr>
          <p:nvPr>
            <p:ph type="title"/>
          </p:nvPr>
        </p:nvSpPr>
        <p:spPr/>
        <p:txBody>
          <a:bodyPr>
            <a:normAutofit/>
          </a:bodyPr>
          <a:lstStyle/>
          <a:p>
            <a:r>
              <a:rPr lang="fr-FR" sz="4000" dirty="0">
                <a:solidFill>
                  <a:schemeClr val="accent1"/>
                </a:solidFill>
              </a:rPr>
              <a:t>		Les décideurs en France</a:t>
            </a:r>
            <a:br>
              <a:rPr lang="fr-FR" sz="4000" b="0" i="0" dirty="0">
                <a:solidFill>
                  <a:schemeClr val="accent1"/>
                </a:solidFill>
                <a:effectLst/>
                <a:latin typeface="Roboto" panose="02000000000000000000" pitchFamily="2" charset="0"/>
              </a:rPr>
            </a:br>
            <a:endParaRPr lang="fr-FR" sz="4000" dirty="0">
              <a:solidFill>
                <a:schemeClr val="accent1"/>
              </a:solidFill>
            </a:endParaRPr>
          </a:p>
        </p:txBody>
      </p:sp>
      <p:sp>
        <p:nvSpPr>
          <p:cNvPr id="3" name="Espace réservé du contenu 2">
            <a:extLst>
              <a:ext uri="{FF2B5EF4-FFF2-40B4-BE49-F238E27FC236}">
                <a16:creationId xmlns:a16="http://schemas.microsoft.com/office/drawing/2014/main" id="{F1D13C94-AA6B-FA1A-D548-96D6889D23C9}"/>
              </a:ext>
            </a:extLst>
          </p:cNvPr>
          <p:cNvSpPr>
            <a:spLocks noGrp="1"/>
          </p:cNvSpPr>
          <p:nvPr>
            <p:ph idx="1"/>
          </p:nvPr>
        </p:nvSpPr>
        <p:spPr/>
        <p:txBody>
          <a:bodyPr/>
          <a:lstStyle/>
          <a:p>
            <a:r>
              <a:rPr lang="fr-FR" b="0" i="0" dirty="0">
                <a:solidFill>
                  <a:srgbClr val="444444"/>
                </a:solidFill>
                <a:effectLst/>
                <a:latin typeface="Roboto" panose="02000000000000000000" pitchFamily="2" charset="0"/>
              </a:rPr>
              <a:t> taux de confiance des décideurs envers les initiatives de décarbonation de leur organisation 72 % </a:t>
            </a:r>
            <a:r>
              <a:rPr lang="fr-FR" dirty="0">
                <a:solidFill>
                  <a:srgbClr val="444444"/>
                </a:solidFill>
                <a:latin typeface="Roboto" panose="02000000000000000000" pitchFamily="2" charset="0"/>
              </a:rPr>
              <a:t>Les décideurs</a:t>
            </a:r>
            <a:r>
              <a:rPr lang="fr-FR" b="0" i="0" dirty="0">
                <a:solidFill>
                  <a:srgbClr val="444444"/>
                </a:solidFill>
                <a:effectLst/>
                <a:latin typeface="Roboto" panose="02000000000000000000" pitchFamily="2" charset="0"/>
              </a:rPr>
              <a:t> considère que leur démarche sont réussis 36 %</a:t>
            </a:r>
          </a:p>
          <a:p>
            <a:r>
              <a:rPr lang="fr-FR" b="0" i="0" dirty="0">
                <a:solidFill>
                  <a:srgbClr val="444444"/>
                </a:solidFill>
                <a:effectLst/>
                <a:latin typeface="Roboto" panose="02000000000000000000" pitchFamily="2" charset="0"/>
              </a:rPr>
              <a:t>les décideurs qui estiment avoir une compréhension large de l’empreinte carbone de leur organisation.</a:t>
            </a:r>
            <a:r>
              <a:rPr lang="fr-FR" dirty="0">
                <a:solidFill>
                  <a:srgbClr val="444444"/>
                </a:solidFill>
                <a:latin typeface="Roboto" panose="02000000000000000000" pitchFamily="2" charset="0"/>
              </a:rPr>
              <a:t>13%</a:t>
            </a:r>
            <a:r>
              <a:rPr lang="fr-FR" b="0" i="0" dirty="0">
                <a:solidFill>
                  <a:srgbClr val="444444"/>
                </a:solidFill>
                <a:effectLst/>
                <a:latin typeface="Roboto" panose="02000000000000000000" pitchFamily="2" charset="0"/>
              </a:rPr>
              <a:t> </a:t>
            </a:r>
            <a:endParaRPr lang="fr-FR" dirty="0"/>
          </a:p>
        </p:txBody>
      </p:sp>
    </p:spTree>
    <p:extLst>
      <p:ext uri="{BB962C8B-B14F-4D97-AF65-F5344CB8AC3E}">
        <p14:creationId xmlns:p14="http://schemas.microsoft.com/office/powerpoint/2010/main" val="135102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secteurs">
            <a:extLst>
              <a:ext uri="{FF2B5EF4-FFF2-40B4-BE49-F238E27FC236}">
                <a16:creationId xmlns:a16="http://schemas.microsoft.com/office/drawing/2014/main" id="{B2E1E3C5-4D66-C4B1-ADA6-A36AD38BD5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9141" y="207169"/>
            <a:ext cx="5727700" cy="32218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ECCFA4D-420A-0011-4E8B-DBB77DB4CB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2499" y="3571875"/>
            <a:ext cx="10677526" cy="307895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5C573D39-2BF7-ED06-B207-6A15A45E60EC}"/>
              </a:ext>
            </a:extLst>
          </p:cNvPr>
          <p:cNvSpPr txBox="1"/>
          <p:nvPr/>
        </p:nvSpPr>
        <p:spPr>
          <a:xfrm>
            <a:off x="762000" y="391886"/>
            <a:ext cx="3243072" cy="923330"/>
          </a:xfrm>
          <a:prstGeom prst="rect">
            <a:avLst/>
          </a:prstGeom>
          <a:noFill/>
        </p:spPr>
        <p:txBody>
          <a:bodyPr wrap="square" rtlCol="0">
            <a:spAutoFit/>
          </a:bodyPr>
          <a:lstStyle/>
          <a:p>
            <a:r>
              <a:rPr lang="fr-FR" b="0" i="0" dirty="0">
                <a:solidFill>
                  <a:srgbClr val="444444"/>
                </a:solidFill>
                <a:effectLst/>
                <a:latin typeface="Roboto" panose="02000000000000000000" pitchFamily="2" charset="0"/>
              </a:rPr>
              <a:t>Répartition 1000 décideurs dans les secteurs de l’énergie, de la finance et de l’industrie</a:t>
            </a:r>
            <a:endParaRPr lang="fr-FR" dirty="0"/>
          </a:p>
        </p:txBody>
      </p:sp>
    </p:spTree>
    <p:extLst>
      <p:ext uri="{BB962C8B-B14F-4D97-AF65-F5344CB8AC3E}">
        <p14:creationId xmlns:p14="http://schemas.microsoft.com/office/powerpoint/2010/main" val="354448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C321C-5B89-76BC-54D6-0BBEA58B3D77}"/>
              </a:ext>
            </a:extLst>
          </p:cNvPr>
          <p:cNvSpPr>
            <a:spLocks noGrp="1"/>
          </p:cNvSpPr>
          <p:nvPr>
            <p:ph type="title"/>
          </p:nvPr>
        </p:nvSpPr>
        <p:spPr/>
        <p:txBody>
          <a:bodyPr/>
          <a:lstStyle/>
          <a:p>
            <a:r>
              <a:rPr lang="fr-FR" dirty="0"/>
              <a:t>   	   	    </a:t>
            </a:r>
            <a:r>
              <a:rPr lang="fr-FR" dirty="0">
                <a:solidFill>
                  <a:schemeClr val="accent1"/>
                </a:solidFill>
              </a:rPr>
              <a:t> Les barrières au progrès</a:t>
            </a:r>
          </a:p>
        </p:txBody>
      </p:sp>
      <p:sp>
        <p:nvSpPr>
          <p:cNvPr id="3" name="Espace réservé du contenu 2">
            <a:extLst>
              <a:ext uri="{FF2B5EF4-FFF2-40B4-BE49-F238E27FC236}">
                <a16:creationId xmlns:a16="http://schemas.microsoft.com/office/drawing/2014/main" id="{331CF755-18BC-34DA-D6CA-F6B04B5A931D}"/>
              </a:ext>
            </a:extLst>
          </p:cNvPr>
          <p:cNvSpPr>
            <a:spLocks noGrp="1"/>
          </p:cNvSpPr>
          <p:nvPr>
            <p:ph idx="1"/>
          </p:nvPr>
        </p:nvSpPr>
        <p:spPr/>
        <p:txBody>
          <a:bodyPr/>
          <a:lstStyle/>
          <a:p>
            <a:pPr marL="0" indent="0">
              <a:buNone/>
            </a:pPr>
            <a:r>
              <a:rPr lang="en-US" dirty="0"/>
              <a:t>80 % des entreprises françaises mesures leur empreinte carbonne , certaines entreprises  font le minimum pour se conformer aux réglementations</a:t>
            </a:r>
          </a:p>
          <a:p>
            <a:pPr marL="0" indent="0">
              <a:buNone/>
            </a:pPr>
            <a:r>
              <a:rPr lang="en-US" dirty="0"/>
              <a:t>Les entreprises financières sont celles qui ont le plus de mal a réduire leurs empreintes carbonne</a:t>
            </a:r>
          </a:p>
          <a:p>
            <a:pPr marL="0" indent="0">
              <a:buNone/>
            </a:pPr>
            <a:r>
              <a:rPr lang="en-US" dirty="0"/>
              <a:t>Les entreprises se fient à leur propre expertisse et a celle de leurs partenaires non techniques</a:t>
            </a:r>
            <a:endParaRPr lang="fr-FR" dirty="0"/>
          </a:p>
        </p:txBody>
      </p:sp>
    </p:spTree>
    <p:extLst>
      <p:ext uri="{BB962C8B-B14F-4D97-AF65-F5344CB8AC3E}">
        <p14:creationId xmlns:p14="http://schemas.microsoft.com/office/powerpoint/2010/main" val="196540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 4">
            <a:extLst>
              <a:ext uri="{FF2B5EF4-FFF2-40B4-BE49-F238E27FC236}">
                <a16:creationId xmlns:a16="http://schemas.microsoft.com/office/drawing/2014/main" id="{CD1D55A7-F4D5-8283-61E4-CB6E91BE0BDF}"/>
              </a:ext>
            </a:extLst>
          </p:cNvPr>
          <p:cNvPicPr>
            <a:picLocks noChangeAspect="1"/>
          </p:cNvPicPr>
          <p:nvPr/>
        </p:nvPicPr>
        <p:blipFill rotWithShape="1">
          <a:blip r:embed="rId2"/>
          <a:srcRect t="3253" b="6038"/>
          <a:stretch/>
        </p:blipFill>
        <p:spPr>
          <a:xfrm>
            <a:off x="20" y="1282"/>
            <a:ext cx="12191980" cy="6856718"/>
          </a:xfrm>
          <a:prstGeom prst="rect">
            <a:avLst/>
          </a:prstGeom>
        </p:spPr>
      </p:pic>
      <p:sp>
        <p:nvSpPr>
          <p:cNvPr id="6" name="ZoneTexte 5">
            <a:extLst>
              <a:ext uri="{FF2B5EF4-FFF2-40B4-BE49-F238E27FC236}">
                <a16:creationId xmlns:a16="http://schemas.microsoft.com/office/drawing/2014/main" id="{A169EE4D-44A3-10A5-5652-28A85011EED0}"/>
              </a:ext>
            </a:extLst>
          </p:cNvPr>
          <p:cNvSpPr txBox="1"/>
          <p:nvPr/>
        </p:nvSpPr>
        <p:spPr>
          <a:xfrm>
            <a:off x="1276350" y="942392"/>
            <a:ext cx="4819650" cy="1323439"/>
          </a:xfrm>
          <a:prstGeom prst="rect">
            <a:avLst/>
          </a:prstGeom>
          <a:noFill/>
        </p:spPr>
        <p:txBody>
          <a:bodyPr wrap="square" rtlCol="0">
            <a:spAutoFit/>
          </a:bodyPr>
          <a:lstStyle/>
          <a:p>
            <a:r>
              <a:rPr lang="fr-FR" sz="4000" dirty="0">
                <a:solidFill>
                  <a:schemeClr val="bg1"/>
                </a:solidFill>
              </a:rPr>
              <a:t>MERCI DE  VOTRE ATTENTION</a:t>
            </a:r>
          </a:p>
        </p:txBody>
      </p:sp>
    </p:spTree>
    <p:extLst>
      <p:ext uri="{BB962C8B-B14F-4D97-AF65-F5344CB8AC3E}">
        <p14:creationId xmlns:p14="http://schemas.microsoft.com/office/powerpoint/2010/main" val="304359406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366</Words>
  <Application>Microsoft Office PowerPoint</Application>
  <PresentationFormat>Grand écran</PresentationFormat>
  <Paragraphs>26</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Calibri Light</vt:lpstr>
      <vt:lpstr>Open Sans</vt:lpstr>
      <vt:lpstr>Raleway</vt:lpstr>
      <vt:lpstr>Roboto</vt:lpstr>
      <vt:lpstr>Thème Office</vt:lpstr>
      <vt:lpstr>GREEN IT </vt:lpstr>
      <vt:lpstr>       Sommaire</vt:lpstr>
      <vt:lpstr>Le cloud, levier de décarbonation sous-exploité ? </vt:lpstr>
      <vt:lpstr>Qu’est ce qu’ATOS</vt:lpstr>
      <vt:lpstr>  L’objectif d’atos et aws </vt:lpstr>
      <vt:lpstr>  Les décideurs en France </vt:lpstr>
      <vt:lpstr>Présentation PowerPoint</vt:lpstr>
      <vt:lpstr>             Les barrières au progrès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dc:title>
  <dc:creator>Anthonin HELIAS</dc:creator>
  <cp:lastModifiedBy>Anthonin HELIAS</cp:lastModifiedBy>
  <cp:revision>10</cp:revision>
  <dcterms:created xsi:type="dcterms:W3CDTF">2023-04-19T12:55:37Z</dcterms:created>
  <dcterms:modified xsi:type="dcterms:W3CDTF">2023-04-19T15:55:19Z</dcterms:modified>
</cp:coreProperties>
</file>