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A33580-A572-9408-AE1D-E44477A3F638}" v="1338" dt="2025-04-19T00:28:39.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4/18/2025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7163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4/18/2025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32582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4/18/2025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691775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4/18/2025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5109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4/18/2025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80215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4/18/2025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74596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4/18/2025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19625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4/18/2025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7153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4/18/2025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6983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4/18/2025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31709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4/18/2025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5086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4/18/2025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42310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14" r:id="rId6"/>
    <p:sldLayoutId id="2147483710" r:id="rId7"/>
    <p:sldLayoutId id="2147483711" r:id="rId8"/>
    <p:sldLayoutId id="2147483712" r:id="rId9"/>
    <p:sldLayoutId id="2147483713" r:id="rId10"/>
    <p:sldLayoutId id="2147483715"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03400" y="908651"/>
            <a:ext cx="4937004" cy="4058682"/>
          </a:xfrm>
        </p:spPr>
        <p:txBody>
          <a:bodyPr anchor="t">
            <a:normAutofit/>
          </a:bodyPr>
          <a:lstStyle/>
          <a:p>
            <a:r>
              <a:rPr lang="en-US" sz="6500"/>
              <a:t>Scrum-Agile Approach</a:t>
            </a: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BE63A8B-24EE-BD94-A905-187CFD015CC0}"/>
              </a:ext>
            </a:extLst>
          </p:cNvPr>
          <p:cNvPicPr>
            <a:picLocks noChangeAspect="1"/>
          </p:cNvPicPr>
          <p:nvPr/>
        </p:nvPicPr>
        <p:blipFill>
          <a:blip r:embed="rId2"/>
          <a:srcRect l="44573" r="2220" b="-1"/>
          <a:stretch/>
        </p:blipFill>
        <p:spPr>
          <a:xfrm>
            <a:off x="6326272" y="10"/>
            <a:ext cx="5865727" cy="6857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879C-D373-0A76-B004-E5EDE9F6000B}"/>
              </a:ext>
            </a:extLst>
          </p:cNvPr>
          <p:cNvSpPr>
            <a:spLocks noGrp="1"/>
          </p:cNvSpPr>
          <p:nvPr>
            <p:ph type="title"/>
          </p:nvPr>
        </p:nvSpPr>
        <p:spPr/>
        <p:txBody>
          <a:bodyPr/>
          <a:lstStyle/>
          <a:p>
            <a:r>
              <a:rPr lang="en-US" dirty="0"/>
              <a:t>Agile Roles</a:t>
            </a:r>
          </a:p>
        </p:txBody>
      </p:sp>
      <p:sp>
        <p:nvSpPr>
          <p:cNvPr id="3" name="Content Placeholder 2">
            <a:extLst>
              <a:ext uri="{FF2B5EF4-FFF2-40B4-BE49-F238E27FC236}">
                <a16:creationId xmlns:a16="http://schemas.microsoft.com/office/drawing/2014/main" id="{BBC54F42-F603-3DFD-6A7E-D4866F8FE87F}"/>
              </a:ext>
            </a:extLst>
          </p:cNvPr>
          <p:cNvSpPr>
            <a:spLocks noGrp="1"/>
          </p:cNvSpPr>
          <p:nvPr>
            <p:ph idx="1"/>
          </p:nvPr>
        </p:nvSpPr>
        <p:spPr/>
        <p:txBody>
          <a:bodyPr vert="horz" lIns="91440" tIns="45720" rIns="91440" bIns="45720" rtlCol="0" anchor="t">
            <a:normAutofit/>
          </a:bodyPr>
          <a:lstStyle/>
          <a:p>
            <a:r>
              <a:rPr lang="en-US" dirty="0"/>
              <a:t>The scrum team has three primary roles: Scrum Master, Product Owner, and Developer. </a:t>
            </a:r>
          </a:p>
          <a:p>
            <a:endParaRPr lang="en-US" dirty="0"/>
          </a:p>
          <a:p>
            <a:r>
              <a:rPr lang="en-US" dirty="0"/>
              <a:t>Scrum Master – Person responsible for establishing scrum. They do this by facilitating the team to improve its practices and removing obstacles to their work.</a:t>
            </a:r>
          </a:p>
          <a:p>
            <a:r>
              <a:rPr lang="en-US" dirty="0"/>
              <a:t>Product Owner – Person responsible for maximizing value of product created by the scrum team. They do this by generating and maintaining the product backlog, and ensuring the features being implemented best suit the customer's </a:t>
            </a:r>
            <a:r>
              <a:rPr lang="en-US"/>
              <a:t>needs.</a:t>
            </a:r>
            <a:endParaRPr lang="en-US" dirty="0"/>
          </a:p>
          <a:p>
            <a:r>
              <a:rPr lang="en-US" dirty="0"/>
              <a:t>Developer – People responsible for fulfilling the user stories in the product backlog. </a:t>
            </a:r>
          </a:p>
          <a:p>
            <a:pPr marL="0" indent="0" algn="r">
              <a:buNone/>
            </a:pPr>
            <a:r>
              <a:rPr lang="en-US"/>
              <a:t> (Schwaber, 2020)</a:t>
            </a:r>
          </a:p>
        </p:txBody>
      </p:sp>
    </p:spTree>
    <p:extLst>
      <p:ext uri="{BB962C8B-B14F-4D97-AF65-F5344CB8AC3E}">
        <p14:creationId xmlns:p14="http://schemas.microsoft.com/office/powerpoint/2010/main" val="294657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096E-E5D4-D891-3707-B5AE48662729}"/>
              </a:ext>
            </a:extLst>
          </p:cNvPr>
          <p:cNvSpPr>
            <a:spLocks noGrp="1"/>
          </p:cNvSpPr>
          <p:nvPr>
            <p:ph type="title"/>
          </p:nvPr>
        </p:nvSpPr>
        <p:spPr/>
        <p:txBody>
          <a:bodyPr/>
          <a:lstStyle/>
          <a:p>
            <a:r>
              <a:rPr lang="en-US" dirty="0"/>
              <a:t>Agile Phases</a:t>
            </a:r>
          </a:p>
        </p:txBody>
      </p:sp>
      <p:sp>
        <p:nvSpPr>
          <p:cNvPr id="3" name="Content Placeholder 2">
            <a:extLst>
              <a:ext uri="{FF2B5EF4-FFF2-40B4-BE49-F238E27FC236}">
                <a16:creationId xmlns:a16="http://schemas.microsoft.com/office/drawing/2014/main" id="{8196F092-0B56-F376-4C26-E8B48AB985C5}"/>
              </a:ext>
            </a:extLst>
          </p:cNvPr>
          <p:cNvSpPr>
            <a:spLocks noGrp="1"/>
          </p:cNvSpPr>
          <p:nvPr>
            <p:ph idx="1"/>
          </p:nvPr>
        </p:nvSpPr>
        <p:spPr/>
        <p:txBody>
          <a:bodyPr vert="horz" lIns="91440" tIns="45720" rIns="91440" bIns="45720" rtlCol="0" anchor="t">
            <a:normAutofit fontScale="85000" lnSpcReduction="10000"/>
          </a:bodyPr>
          <a:lstStyle/>
          <a:p>
            <a:r>
              <a:rPr lang="en-US" dirty="0"/>
              <a:t>Agile breaks up a project into 1 or more sprints, where each sprint is generally 2 - 4 weeks (Al-</a:t>
            </a:r>
            <a:r>
              <a:rPr lang="en-US" dirty="0" err="1"/>
              <a:t>Saqqa</a:t>
            </a:r>
            <a:r>
              <a:rPr lang="en-US" dirty="0"/>
              <a:t>, 2020). Each sprint is made up of 4 phases: Sprint Planning, Daily Scrums, Sprint Review, Sprint Retrospective. </a:t>
            </a:r>
          </a:p>
          <a:p>
            <a:endParaRPr lang="en-US" dirty="0"/>
          </a:p>
          <a:p>
            <a:r>
              <a:rPr lang="en-US" dirty="0"/>
              <a:t>Sprint Planning – An event will all the work for the sprint is planned. During this event, the following questions are answered: "Why is this sprint valuable?", "What can be done this sprint", and "How will the chosen work get done?". They are time boxed to a period of 8 hours.</a:t>
            </a:r>
          </a:p>
          <a:p>
            <a:r>
              <a:rPr lang="en-US" dirty="0"/>
              <a:t>Daily Scrums – A daily 15-minute meeting where developers report their progress. </a:t>
            </a:r>
          </a:p>
          <a:p>
            <a:r>
              <a:rPr lang="en-US" dirty="0"/>
              <a:t>Sprint Review – An event where progress on the sprint is inspected. These are time boxed to a period of 4 hours.</a:t>
            </a:r>
          </a:p>
          <a:p>
            <a:r>
              <a:rPr lang="en-US" dirty="0"/>
              <a:t>Sprint Retrospective – An event where the team plans ways to become more effective in future sprints.</a:t>
            </a:r>
          </a:p>
        </p:txBody>
      </p:sp>
    </p:spTree>
    <p:extLst>
      <p:ext uri="{BB962C8B-B14F-4D97-AF65-F5344CB8AC3E}">
        <p14:creationId xmlns:p14="http://schemas.microsoft.com/office/powerpoint/2010/main" val="3090026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89D20-334C-737F-CBB8-2D9F8CAAC414}"/>
              </a:ext>
            </a:extLst>
          </p:cNvPr>
          <p:cNvSpPr>
            <a:spLocks noGrp="1"/>
          </p:cNvSpPr>
          <p:nvPr>
            <p:ph type="title"/>
          </p:nvPr>
        </p:nvSpPr>
        <p:spPr/>
        <p:txBody>
          <a:bodyPr/>
          <a:lstStyle/>
          <a:p>
            <a:r>
              <a:rPr lang="en-US" dirty="0"/>
              <a:t>Waterfall model</a:t>
            </a:r>
          </a:p>
        </p:txBody>
      </p:sp>
      <p:sp>
        <p:nvSpPr>
          <p:cNvPr id="3" name="Content Placeholder 2">
            <a:extLst>
              <a:ext uri="{FF2B5EF4-FFF2-40B4-BE49-F238E27FC236}">
                <a16:creationId xmlns:a16="http://schemas.microsoft.com/office/drawing/2014/main" id="{B0BECC3C-DBE9-DDD0-9C3A-C4043B63034A}"/>
              </a:ext>
            </a:extLst>
          </p:cNvPr>
          <p:cNvSpPr>
            <a:spLocks noGrp="1"/>
          </p:cNvSpPr>
          <p:nvPr>
            <p:ph idx="1"/>
          </p:nvPr>
        </p:nvSpPr>
        <p:spPr/>
        <p:txBody>
          <a:bodyPr vert="horz" lIns="91440" tIns="45720" rIns="91440" bIns="45720" rtlCol="0" anchor="t">
            <a:normAutofit fontScale="92500" lnSpcReduction="20000"/>
          </a:bodyPr>
          <a:lstStyle/>
          <a:p>
            <a:r>
              <a:rPr lang="en-US" dirty="0"/>
              <a:t>The waterfall model is a linear-sequential life cycle model where on phase must end before the next begins.</a:t>
            </a:r>
          </a:p>
          <a:p>
            <a:r>
              <a:rPr lang="en-US" dirty="0"/>
              <a:t>A waterfall project is generally broken up into 5 phases: Analysis, Design, Implementation, testing, and maintenance.</a:t>
            </a:r>
          </a:p>
          <a:p>
            <a:r>
              <a:rPr lang="en-US" dirty="0"/>
              <a:t>Analysis – complete and comprehensive description of behavior of software to be developed.</a:t>
            </a:r>
          </a:p>
          <a:p>
            <a:r>
              <a:rPr lang="en-US" dirty="0"/>
              <a:t>Design – planning for how to implement desired software behavior.</a:t>
            </a:r>
          </a:p>
          <a:p>
            <a:r>
              <a:rPr lang="en-US" dirty="0"/>
              <a:t>Implementation – phase where software is created.</a:t>
            </a:r>
          </a:p>
          <a:p>
            <a:r>
              <a:rPr lang="en-US" dirty="0"/>
              <a:t>Testing – phase where software is verified and validated.</a:t>
            </a:r>
          </a:p>
          <a:p>
            <a:r>
              <a:rPr lang="en-US" dirty="0"/>
              <a:t>Maintenance – Phase where software is modified after delivery to refine output.</a:t>
            </a:r>
          </a:p>
          <a:p>
            <a:pPr marL="0" indent="0" algn="r">
              <a:buNone/>
            </a:pPr>
            <a:r>
              <a:rPr lang="en-US" dirty="0"/>
              <a:t>(Senarath, 2021)</a:t>
            </a:r>
          </a:p>
          <a:p>
            <a:endParaRPr lang="en-US" dirty="0"/>
          </a:p>
        </p:txBody>
      </p:sp>
    </p:spTree>
    <p:extLst>
      <p:ext uri="{BB962C8B-B14F-4D97-AF65-F5344CB8AC3E}">
        <p14:creationId xmlns:p14="http://schemas.microsoft.com/office/powerpoint/2010/main" val="3318673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C36A-67F7-11B5-4FFF-8A7DF35969E7}"/>
              </a:ext>
            </a:extLst>
          </p:cNvPr>
          <p:cNvSpPr>
            <a:spLocks noGrp="1"/>
          </p:cNvSpPr>
          <p:nvPr>
            <p:ph type="title"/>
          </p:nvPr>
        </p:nvSpPr>
        <p:spPr/>
        <p:txBody>
          <a:bodyPr/>
          <a:lstStyle/>
          <a:p>
            <a:r>
              <a:rPr lang="en-US" dirty="0"/>
              <a:t>Waterfall or agile</a:t>
            </a:r>
          </a:p>
        </p:txBody>
      </p:sp>
      <p:sp>
        <p:nvSpPr>
          <p:cNvPr id="3" name="Content Placeholder 2">
            <a:extLst>
              <a:ext uri="{FF2B5EF4-FFF2-40B4-BE49-F238E27FC236}">
                <a16:creationId xmlns:a16="http://schemas.microsoft.com/office/drawing/2014/main" id="{0B96DC5D-75A8-29F8-0B9F-E0817B8AF85F}"/>
              </a:ext>
            </a:extLst>
          </p:cNvPr>
          <p:cNvSpPr>
            <a:spLocks noGrp="1"/>
          </p:cNvSpPr>
          <p:nvPr>
            <p:ph idx="1"/>
          </p:nvPr>
        </p:nvSpPr>
        <p:spPr/>
        <p:txBody>
          <a:bodyPr vert="horz" lIns="91440" tIns="45720" rIns="91440" bIns="45720" rtlCol="0" anchor="t">
            <a:normAutofit fontScale="92500" lnSpcReduction="20000"/>
          </a:bodyPr>
          <a:lstStyle/>
          <a:p>
            <a:r>
              <a:rPr lang="en-US" dirty="0"/>
              <a:t>Whether to use an agile-heavy or waterfall-driven approach to a project depends on the nature of the project and the resources on hand. Pros and cons of the two methodologies are listed below.</a:t>
            </a:r>
          </a:p>
          <a:p>
            <a:r>
              <a:rPr lang="en-US" dirty="0"/>
              <a:t>Waterfall Pros: Project can be achieved within appropriate time and cost estimates when requirements are clear and fixed, procedure can be copied for similar projects.</a:t>
            </a:r>
          </a:p>
          <a:p>
            <a:r>
              <a:rPr lang="en-US" dirty="0"/>
              <a:t>Waterfall Cons: Project implementation is inflexible and unable to make changes quickly, client must have full knowledge of the project needs. </a:t>
            </a:r>
          </a:p>
          <a:p>
            <a:r>
              <a:rPr lang="en-US" dirty="0"/>
              <a:t>Agile Pros: Provides more flexibility when delivered to clients and it involves stake holders in project decisions.</a:t>
            </a:r>
          </a:p>
          <a:p>
            <a:r>
              <a:rPr lang="en-US" dirty="0"/>
              <a:t>Agile Cons: Requires expert resources and excellent communication to work effectively and projects manager's regular planning may lead to confusion amongst team.</a:t>
            </a:r>
          </a:p>
          <a:p>
            <a:pPr marL="0" indent="0" algn="r">
              <a:buNone/>
            </a:pPr>
            <a:r>
              <a:rPr lang="en-US" dirty="0"/>
              <a:t>(Mokhtar &amp; Khayyat, 2022)</a:t>
            </a:r>
          </a:p>
        </p:txBody>
      </p:sp>
    </p:spTree>
    <p:extLst>
      <p:ext uri="{BB962C8B-B14F-4D97-AF65-F5344CB8AC3E}">
        <p14:creationId xmlns:p14="http://schemas.microsoft.com/office/powerpoint/2010/main" val="3545200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4A220-E16D-99D3-DAA7-ADDF07EB0E4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52EC8B5-8644-F26A-9721-C44E437AA4BA}"/>
              </a:ext>
            </a:extLst>
          </p:cNvPr>
          <p:cNvSpPr>
            <a:spLocks noGrp="1"/>
          </p:cNvSpPr>
          <p:nvPr>
            <p:ph idx="1"/>
          </p:nvPr>
        </p:nvSpPr>
        <p:spPr/>
        <p:txBody>
          <a:bodyPr vert="horz" lIns="91440" tIns="45720" rIns="91440" bIns="45720" rtlCol="0" anchor="t">
            <a:normAutofit/>
          </a:bodyPr>
          <a:lstStyle/>
          <a:p>
            <a:r>
              <a:rPr lang="en-US" dirty="0"/>
              <a:t>Schwaber, K. (2020). </a:t>
            </a:r>
            <a:r>
              <a:rPr lang="en-US" i="1" dirty="0"/>
              <a:t>The Scrum Guide</a:t>
            </a:r>
            <a:r>
              <a:rPr lang="en-US" dirty="0"/>
              <a:t>.</a:t>
            </a:r>
          </a:p>
          <a:p>
            <a:r>
              <a:rPr lang="en-US" dirty="0"/>
              <a:t>Al-</a:t>
            </a:r>
            <a:r>
              <a:rPr lang="en-US" dirty="0" err="1"/>
              <a:t>Saqqa</a:t>
            </a:r>
            <a:r>
              <a:rPr lang="en-US" dirty="0"/>
              <a:t>, S. (2020). </a:t>
            </a:r>
            <a:r>
              <a:rPr lang="en-US" i="1" dirty="0">
                <a:ea typeface="+mn-lt"/>
                <a:cs typeface="+mn-lt"/>
              </a:rPr>
              <a:t>Agile Software Development: Methodologies and Trends.</a:t>
            </a:r>
          </a:p>
          <a:p>
            <a:r>
              <a:rPr lang="en-US" dirty="0"/>
              <a:t>Senarath, U. (2021)</a:t>
            </a:r>
            <a:r>
              <a:rPr lang="en-US" i="1" dirty="0"/>
              <a:t>. </a:t>
            </a:r>
            <a:r>
              <a:rPr lang="en-US" i="1" dirty="0">
                <a:ea typeface="+mn-lt"/>
                <a:cs typeface="+mn-lt"/>
              </a:rPr>
              <a:t>Waterfall Methodology, Prototyping and Agile Development.</a:t>
            </a:r>
          </a:p>
          <a:p>
            <a:r>
              <a:rPr lang="en-US" sz="1900" dirty="0"/>
              <a:t>Mokhtar, R &amp; Khayyat, M. (2022). </a:t>
            </a:r>
            <a:r>
              <a:rPr lang="en-US" sz="1900" i="1" dirty="0">
                <a:ea typeface="+mn-lt"/>
                <a:cs typeface="+mn-lt"/>
              </a:rPr>
              <a:t>A Comparative Case Study of Waterfall and Agile Management.</a:t>
            </a:r>
            <a:endParaRPr lang="en-US" i="1" dirty="0"/>
          </a:p>
          <a:p>
            <a:endParaRPr lang="en-US" i="1" dirty="0"/>
          </a:p>
        </p:txBody>
      </p:sp>
    </p:spTree>
    <p:extLst>
      <p:ext uri="{BB962C8B-B14F-4D97-AF65-F5344CB8AC3E}">
        <p14:creationId xmlns:p14="http://schemas.microsoft.com/office/powerpoint/2010/main" val="1187248958"/>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ChronicleVTI</vt:lpstr>
      <vt:lpstr>Scrum-Agile Approach</vt:lpstr>
      <vt:lpstr>Agile Roles</vt:lpstr>
      <vt:lpstr>Agile Phases</vt:lpstr>
      <vt:lpstr>Waterfall model</vt:lpstr>
      <vt:lpstr>Waterfall or agile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322</cp:revision>
  <dcterms:created xsi:type="dcterms:W3CDTF">2025-04-18T21:04:08Z</dcterms:created>
  <dcterms:modified xsi:type="dcterms:W3CDTF">2025-04-19T00:41:35Z</dcterms:modified>
</cp:coreProperties>
</file>