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Nuni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fntdata"/><Relationship Id="rId11" Type="http://schemas.openxmlformats.org/officeDocument/2006/relationships/slide" Target="slides/slide6.xml"/><Relationship Id="rId22" Type="http://schemas.openxmlformats.org/officeDocument/2006/relationships/font" Target="fonts/Nunito-boldItalic.fntdata"/><Relationship Id="rId10" Type="http://schemas.openxmlformats.org/officeDocument/2006/relationships/slide" Target="slides/slide5.xml"/><Relationship Id="rId21" Type="http://schemas.openxmlformats.org/officeDocument/2006/relationships/font" Target="fonts/Nuni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d54b1f9218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d54b1f9218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d54b1f9218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d54b1f9218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d54b1f9218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d54b1f9218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d54b1f9218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d54b1f9218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d54b1f9218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d54b1f9218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d6a80cb18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d6a80cb18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d54b1f9218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d54b1f9218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d54b1f9218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d54b1f9218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d54b1f9218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d54b1f9218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d6a80cb18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d6a80cb18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d54b1f9218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d54b1f9218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d54b1f9218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d54b1f9218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Volatility Analysis of Banking sector	</a:t>
            </a:r>
            <a:endParaRPr/>
          </a:p>
        </p:txBody>
      </p:sp>
      <p:sp>
        <p:nvSpPr>
          <p:cNvPr id="129" name="Google Shape;129;p13"/>
          <p:cNvSpPr txBox="1"/>
          <p:nvPr>
            <p:ph idx="1" type="subTitle"/>
          </p:nvPr>
        </p:nvSpPr>
        <p:spPr>
          <a:xfrm>
            <a:off x="1858700" y="3146146"/>
            <a:ext cx="5361300" cy="7896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GB" u="sng"/>
              <a:t>Authors:</a:t>
            </a:r>
            <a:r>
              <a:rPr lang="en-GB"/>
              <a:t> Antonio Antona &amp; Laura Tassi</a:t>
            </a:r>
            <a:endParaRPr/>
          </a:p>
          <a:p>
            <a:pPr indent="0" lvl="0" marL="0" rtl="0" algn="ctr">
              <a:spcBef>
                <a:spcPts val="0"/>
              </a:spcBef>
              <a:spcAft>
                <a:spcPts val="0"/>
              </a:spcAft>
              <a:buNone/>
            </a:pPr>
            <a:r>
              <a:rPr lang="en-GB" u="sng"/>
              <a:t>Subject:</a:t>
            </a:r>
            <a:r>
              <a:rPr lang="en-GB"/>
              <a:t> Financial Econometrics</a:t>
            </a:r>
            <a:endParaRPr/>
          </a:p>
          <a:p>
            <a:pPr indent="0" lvl="0" marL="0" rtl="0" algn="ctr">
              <a:spcBef>
                <a:spcPts val="0"/>
              </a:spcBef>
              <a:spcAft>
                <a:spcPts val="0"/>
              </a:spcAft>
              <a:buNone/>
            </a:pPr>
            <a:r>
              <a:rPr lang="en-GB" u="sng"/>
              <a:t>Supervisor:</a:t>
            </a:r>
            <a:r>
              <a:rPr lang="en-GB"/>
              <a:t> Arnauld Gloter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2"/>
          <p:cNvSpPr txBox="1"/>
          <p:nvPr>
            <p:ph type="title"/>
          </p:nvPr>
        </p:nvSpPr>
        <p:spPr>
          <a:xfrm>
            <a:off x="233450" y="2464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Volatility Analysis</a:t>
            </a:r>
            <a:endParaRPr/>
          </a:p>
        </p:txBody>
      </p:sp>
      <p:sp>
        <p:nvSpPr>
          <p:cNvPr id="191" name="Google Shape;191;p22"/>
          <p:cNvSpPr txBox="1"/>
          <p:nvPr>
            <p:ph idx="1" type="body"/>
          </p:nvPr>
        </p:nvSpPr>
        <p:spPr>
          <a:xfrm>
            <a:off x="294025" y="744025"/>
            <a:ext cx="4465200" cy="41133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GB" sz="1600">
                <a:solidFill>
                  <a:srgbClr val="000000"/>
                </a:solidFill>
                <a:highlight>
                  <a:srgbClr val="FFFFFF"/>
                </a:highlight>
                <a:latin typeface="Arial"/>
                <a:ea typeface="Arial"/>
                <a:cs typeface="Arial"/>
                <a:sym typeface="Arial"/>
              </a:rPr>
              <a:t>Next we can find volatility analyses performed on BNP and CAC40.</a:t>
            </a:r>
            <a:endParaRPr sz="16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6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GB" sz="1600">
                <a:solidFill>
                  <a:srgbClr val="000000"/>
                </a:solidFill>
                <a:highlight>
                  <a:srgbClr val="FFFFFF"/>
                </a:highlight>
                <a:latin typeface="Arial"/>
                <a:ea typeface="Arial"/>
                <a:cs typeface="Arial"/>
                <a:sym typeface="Arial"/>
              </a:rPr>
              <a:t>How can we justify the spikes in volatility increases in early 2009 and late 2011?</a:t>
            </a:r>
            <a:endParaRPr sz="16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GB" sz="1600">
                <a:solidFill>
                  <a:srgbClr val="000000"/>
                </a:solidFill>
                <a:highlight>
                  <a:srgbClr val="FFFFFF"/>
                </a:highlight>
                <a:latin typeface="Arial"/>
                <a:ea typeface="Arial"/>
                <a:cs typeface="Arial"/>
                <a:sym typeface="Arial"/>
              </a:rPr>
              <a:t>According to the  </a:t>
            </a:r>
            <a:r>
              <a:rPr b="1" lang="en-GB" sz="1600">
                <a:solidFill>
                  <a:srgbClr val="000000"/>
                </a:solidFill>
                <a:highlight>
                  <a:srgbClr val="FFFFFF"/>
                </a:highlight>
                <a:latin typeface="Arial"/>
                <a:ea typeface="Arial"/>
                <a:cs typeface="Arial"/>
                <a:sym typeface="Arial"/>
              </a:rPr>
              <a:t>volatility paradox hypothesis</a:t>
            </a:r>
            <a:r>
              <a:rPr lang="en-GB" sz="1600">
                <a:solidFill>
                  <a:srgbClr val="000000"/>
                </a:solidFill>
                <a:highlight>
                  <a:srgbClr val="FFFFFF"/>
                </a:highlight>
                <a:latin typeface="Arial"/>
                <a:ea typeface="Arial"/>
                <a:cs typeface="Arial"/>
                <a:sym typeface="Arial"/>
              </a:rPr>
              <a:t>, an environment of low yields and volatility could invite excessive risk-taking by financial investors.</a:t>
            </a:r>
            <a:endParaRPr sz="16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GB" sz="1600">
                <a:solidFill>
                  <a:srgbClr val="000000"/>
                </a:solidFill>
                <a:highlight>
                  <a:srgbClr val="FFFFFF"/>
                </a:highlight>
                <a:latin typeface="Arial"/>
                <a:ea typeface="Arial"/>
                <a:cs typeface="Arial"/>
                <a:sym typeface="Arial"/>
              </a:rPr>
              <a:t>1. First, risk aversion tends to decline during prolonged periods of low volatility as suggested by estimates</a:t>
            </a:r>
            <a:r>
              <a:rPr lang="en-GB" sz="1600">
                <a:solidFill>
                  <a:srgbClr val="000000"/>
                </a:solidFill>
                <a:latin typeface="Arial"/>
                <a:ea typeface="Arial"/>
                <a:cs typeface="Arial"/>
                <a:sym typeface="Arial"/>
              </a:rPr>
              <a:t> </a:t>
            </a:r>
            <a:r>
              <a:rPr lang="en-GB" sz="1600">
                <a:solidFill>
                  <a:srgbClr val="000000"/>
                </a:solidFill>
                <a:highlight>
                  <a:srgbClr val="FFFFFF"/>
                </a:highlight>
                <a:latin typeface="Arial"/>
                <a:ea typeface="Arial"/>
                <a:cs typeface="Arial"/>
                <a:sym typeface="Arial"/>
              </a:rPr>
              <a:t>of the volatility risk premium . A lower premium amounts to investors demanding less compensation for</a:t>
            </a:r>
            <a:r>
              <a:rPr lang="en-GB" sz="1600">
                <a:solidFill>
                  <a:srgbClr val="000000"/>
                </a:solidFill>
                <a:latin typeface="Arial"/>
                <a:ea typeface="Arial"/>
                <a:cs typeface="Arial"/>
                <a:sym typeface="Arial"/>
              </a:rPr>
              <a:t> </a:t>
            </a:r>
            <a:r>
              <a:rPr lang="en-GB" sz="1600">
                <a:solidFill>
                  <a:srgbClr val="000000"/>
                </a:solidFill>
                <a:highlight>
                  <a:srgbClr val="FFFFFF"/>
                </a:highlight>
                <a:latin typeface="Arial"/>
                <a:ea typeface="Arial"/>
                <a:cs typeface="Arial"/>
                <a:sym typeface="Arial"/>
              </a:rPr>
              <a:t>holding risky assets.</a:t>
            </a:r>
            <a:endParaRPr sz="16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6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GB" sz="1600">
                <a:solidFill>
                  <a:srgbClr val="000000"/>
                </a:solidFill>
                <a:highlight>
                  <a:srgbClr val="FFFFFF"/>
                </a:highlight>
                <a:latin typeface="Arial"/>
                <a:ea typeface="Arial"/>
                <a:cs typeface="Arial"/>
                <a:sym typeface="Arial"/>
              </a:rPr>
              <a:t>2. Second, low volatility mechanically compresses backward-looking risk measures, such as the value at risk (VaR), which shape investors’ risk management decisions. </a:t>
            </a:r>
            <a:endParaRPr sz="16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GB" sz="1600">
                <a:solidFill>
                  <a:srgbClr val="000000"/>
                </a:solidFill>
                <a:highlight>
                  <a:srgbClr val="FFFFFF"/>
                </a:highlight>
                <a:latin typeface="Arial"/>
                <a:ea typeface="Arial"/>
                <a:cs typeface="Arial"/>
                <a:sym typeface="Arial"/>
              </a:rPr>
              <a:t>This pro-cyclical behaviour of the VaR allows investors to increase their exposure to assets which are</a:t>
            </a:r>
            <a:r>
              <a:rPr lang="en-GB" sz="1600">
                <a:solidFill>
                  <a:srgbClr val="000000"/>
                </a:solidFill>
                <a:latin typeface="Arial"/>
                <a:ea typeface="Arial"/>
                <a:cs typeface="Arial"/>
                <a:sym typeface="Arial"/>
              </a:rPr>
              <a:t> </a:t>
            </a:r>
            <a:r>
              <a:rPr lang="en-GB" sz="1600">
                <a:solidFill>
                  <a:srgbClr val="000000"/>
                </a:solidFill>
                <a:highlight>
                  <a:srgbClr val="FFFFFF"/>
                </a:highlight>
                <a:latin typeface="Arial"/>
                <a:ea typeface="Arial"/>
                <a:cs typeface="Arial"/>
                <a:sym typeface="Arial"/>
              </a:rPr>
              <a:t>prone to bursts of volatility for a given risk threshold. </a:t>
            </a:r>
            <a:endParaRPr sz="16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6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GB" sz="1600">
                <a:solidFill>
                  <a:srgbClr val="000000"/>
                </a:solidFill>
                <a:highlight>
                  <a:srgbClr val="FFFFFF"/>
                </a:highlight>
                <a:latin typeface="Arial"/>
                <a:ea typeface="Arial"/>
                <a:cs typeface="Arial"/>
                <a:sym typeface="Arial"/>
              </a:rPr>
              <a:t>In conclusion, by overlaying these graphs we can express that there has indeed been an increase in volatility in the banking sector ( represented by BNP) but that this increase in volatility has manifested itself throughout the real economy (as we can see from the CAC 40 index)</a:t>
            </a:r>
            <a:endParaRPr sz="1600">
              <a:solidFill>
                <a:srgbClr val="000000"/>
              </a:solidFill>
              <a:highlight>
                <a:srgbClr val="FFFFFF"/>
              </a:highlight>
              <a:latin typeface="Arial"/>
              <a:ea typeface="Arial"/>
              <a:cs typeface="Arial"/>
              <a:sym typeface="Arial"/>
            </a:endParaRPr>
          </a:p>
          <a:p>
            <a:pPr indent="0" lvl="0" marL="0" rtl="0" algn="l">
              <a:spcBef>
                <a:spcPts val="0"/>
              </a:spcBef>
              <a:spcAft>
                <a:spcPts val="1200"/>
              </a:spcAft>
              <a:buNone/>
            </a:pPr>
            <a:r>
              <a:t/>
            </a:r>
            <a:endParaRPr/>
          </a:p>
        </p:txBody>
      </p:sp>
      <p:pic>
        <p:nvPicPr>
          <p:cNvPr id="192" name="Google Shape;192;p22"/>
          <p:cNvPicPr preferRelativeResize="0"/>
          <p:nvPr/>
        </p:nvPicPr>
        <p:blipFill>
          <a:blip r:embed="rId3">
            <a:alphaModFix/>
          </a:blip>
          <a:stretch>
            <a:fillRect/>
          </a:stretch>
        </p:blipFill>
        <p:spPr>
          <a:xfrm>
            <a:off x="4789414" y="246425"/>
            <a:ext cx="4006961" cy="2130150"/>
          </a:xfrm>
          <a:prstGeom prst="rect">
            <a:avLst/>
          </a:prstGeom>
          <a:noFill/>
          <a:ln>
            <a:noFill/>
          </a:ln>
        </p:spPr>
      </p:pic>
      <p:pic>
        <p:nvPicPr>
          <p:cNvPr id="193" name="Google Shape;193;p22"/>
          <p:cNvPicPr preferRelativeResize="0"/>
          <p:nvPr/>
        </p:nvPicPr>
        <p:blipFill>
          <a:blip r:embed="rId4">
            <a:alphaModFix/>
          </a:blip>
          <a:stretch>
            <a:fillRect/>
          </a:stretch>
        </p:blipFill>
        <p:spPr>
          <a:xfrm>
            <a:off x="4789425" y="2376575"/>
            <a:ext cx="4006950" cy="2537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Analysis of Squared returns</a:t>
            </a:r>
            <a:endParaRPr/>
          </a:p>
        </p:txBody>
      </p:sp>
      <p:sp>
        <p:nvSpPr>
          <p:cNvPr id="199" name="Google Shape;199;p23"/>
          <p:cNvSpPr txBox="1"/>
          <p:nvPr>
            <p:ph idx="1" type="body"/>
          </p:nvPr>
        </p:nvSpPr>
        <p:spPr>
          <a:xfrm>
            <a:off x="819150" y="1599700"/>
            <a:ext cx="7505700" cy="24480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GB" sz="1100">
                <a:solidFill>
                  <a:srgbClr val="000000"/>
                </a:solidFill>
                <a:highlight>
                  <a:srgbClr val="FFFFFF"/>
                </a:highlight>
                <a:latin typeface="Arial"/>
                <a:ea typeface="Arial"/>
                <a:cs typeface="Arial"/>
                <a:sym typeface="Arial"/>
              </a:rPr>
              <a:t>After having checked the graph of the volatility, we need to test whether the two volatilities are equal or not for </a:t>
            </a:r>
            <a:endParaRPr>
              <a:solidFill>
                <a:srgbClr val="000000"/>
              </a:solidFill>
              <a:latin typeface="Arial"/>
              <a:ea typeface="Arial"/>
              <a:cs typeface="Arial"/>
              <a:sym typeface="Arial"/>
            </a:endParaRPr>
          </a:p>
          <a:p>
            <a:pPr indent="0" lvl="0" marL="0" rtl="0" algn="l">
              <a:lnSpc>
                <a:spcPct val="95000"/>
              </a:lnSpc>
              <a:spcBef>
                <a:spcPts val="0"/>
              </a:spcBef>
              <a:spcAft>
                <a:spcPts val="0"/>
              </a:spcAft>
              <a:buNone/>
            </a:pPr>
            <a:r>
              <a:rPr lang="en-GB" sz="1100">
                <a:solidFill>
                  <a:srgbClr val="000000"/>
                </a:solidFill>
                <a:highlight>
                  <a:srgbClr val="FFFFFF"/>
                </a:highlight>
                <a:latin typeface="Arial"/>
                <a:ea typeface="Arial"/>
                <a:cs typeface="Arial"/>
                <a:sym typeface="Arial"/>
              </a:rPr>
              <a:t>the time period under study. Before doing that, we have analyzed the correlation of the squared returns.</a:t>
            </a:r>
            <a:endParaRPr sz="1100">
              <a:solidFill>
                <a:srgbClr val="000000"/>
              </a:solidFill>
              <a:highlight>
                <a:srgbClr val="FFFFFF"/>
              </a:highlight>
              <a:latin typeface="Arial"/>
              <a:ea typeface="Arial"/>
              <a:cs typeface="Arial"/>
              <a:sym typeface="Arial"/>
            </a:endParaRPr>
          </a:p>
          <a:p>
            <a:pPr indent="0" lvl="0" marL="0" rtl="0" algn="l">
              <a:lnSpc>
                <a:spcPct val="95000"/>
              </a:lnSpc>
              <a:spcBef>
                <a:spcPts val="0"/>
              </a:spcBef>
              <a:spcAft>
                <a:spcPts val="0"/>
              </a:spcAft>
              <a:buNone/>
            </a:pPr>
            <a:r>
              <a:t/>
            </a:r>
            <a:endParaRPr>
              <a:solidFill>
                <a:srgbClr val="000000"/>
              </a:solidFill>
              <a:latin typeface="Arial"/>
              <a:ea typeface="Arial"/>
              <a:cs typeface="Arial"/>
              <a:sym typeface="Arial"/>
            </a:endParaRPr>
          </a:p>
          <a:p>
            <a:pPr indent="0" lvl="0" marL="0" rtl="0" algn="l">
              <a:lnSpc>
                <a:spcPct val="95000"/>
              </a:lnSpc>
              <a:spcBef>
                <a:spcPts val="0"/>
              </a:spcBef>
              <a:spcAft>
                <a:spcPts val="0"/>
              </a:spcAft>
              <a:buNone/>
            </a:pPr>
            <a:r>
              <a:rPr lang="en-GB" sz="1100">
                <a:solidFill>
                  <a:srgbClr val="000000"/>
                </a:solidFill>
                <a:highlight>
                  <a:srgbClr val="FFFFFF"/>
                </a:highlight>
                <a:latin typeface="Arial"/>
                <a:ea typeface="Arial"/>
                <a:cs typeface="Arial"/>
                <a:sym typeface="Arial"/>
              </a:rPr>
              <a:t>We have computed three correlation coefficients for the squared returns: the Pearson correlation coefficient, the Kendall correlation coefficient and the Spearman correlation coefficient.</a:t>
            </a:r>
            <a:endParaRPr sz="1100">
              <a:solidFill>
                <a:srgbClr val="000000"/>
              </a:solidFill>
              <a:highlight>
                <a:srgbClr val="FFFFFF"/>
              </a:highlight>
              <a:latin typeface="Arial"/>
              <a:ea typeface="Arial"/>
              <a:cs typeface="Arial"/>
              <a:sym typeface="Arial"/>
            </a:endParaRPr>
          </a:p>
          <a:p>
            <a:pPr indent="0" lvl="0" marL="0" rtl="0" algn="l">
              <a:lnSpc>
                <a:spcPct val="95000"/>
              </a:lnSpc>
              <a:spcBef>
                <a:spcPts val="0"/>
              </a:spcBef>
              <a:spcAft>
                <a:spcPts val="0"/>
              </a:spcAft>
              <a:buNone/>
            </a:pPr>
            <a:r>
              <a:t/>
            </a:r>
            <a:endParaRPr>
              <a:solidFill>
                <a:srgbClr val="000000"/>
              </a:solidFill>
              <a:latin typeface="Arial"/>
              <a:ea typeface="Arial"/>
              <a:cs typeface="Arial"/>
              <a:sym typeface="Arial"/>
            </a:endParaRPr>
          </a:p>
          <a:p>
            <a:pPr indent="0" lvl="0" marL="0" rtl="0" algn="l">
              <a:lnSpc>
                <a:spcPct val="95000"/>
              </a:lnSpc>
              <a:spcBef>
                <a:spcPts val="0"/>
              </a:spcBef>
              <a:spcAft>
                <a:spcPts val="0"/>
              </a:spcAft>
              <a:buNone/>
            </a:pPr>
            <a:r>
              <a:rPr lang="en-GB" sz="1100">
                <a:solidFill>
                  <a:srgbClr val="000000"/>
                </a:solidFill>
                <a:highlight>
                  <a:srgbClr val="FFFFFF"/>
                </a:highlight>
                <a:latin typeface="Arial"/>
                <a:ea typeface="Arial"/>
                <a:cs typeface="Arial"/>
                <a:sym typeface="Arial"/>
              </a:rPr>
              <a:t>All three coefficients range from -1 (perfect negative correlation) to 1 (perfect positive correlation), with 0 indicating no correlation. Pearson correlation coefficient measures the linear relationship between two variables:</a:t>
            </a:r>
            <a:endParaRPr sz="1100">
              <a:solidFill>
                <a:srgbClr val="000000"/>
              </a:solidFill>
              <a:highlight>
                <a:srgbClr val="FFFFFF"/>
              </a:highlight>
              <a:latin typeface="Arial"/>
              <a:ea typeface="Arial"/>
              <a:cs typeface="Arial"/>
              <a:sym typeface="Arial"/>
            </a:endParaRPr>
          </a:p>
          <a:p>
            <a:pPr indent="0" lvl="0" marL="0" rtl="0" algn="l">
              <a:lnSpc>
                <a:spcPct val="95000"/>
              </a:lnSpc>
              <a:spcBef>
                <a:spcPts val="0"/>
              </a:spcBef>
              <a:spcAft>
                <a:spcPts val="0"/>
              </a:spcAft>
              <a:buNone/>
            </a:pPr>
            <a:r>
              <a:t/>
            </a:r>
            <a:endParaRPr>
              <a:solidFill>
                <a:srgbClr val="000000"/>
              </a:solidFill>
              <a:latin typeface="Arial"/>
              <a:ea typeface="Arial"/>
              <a:cs typeface="Arial"/>
              <a:sym typeface="Arial"/>
            </a:endParaRPr>
          </a:p>
          <a:p>
            <a:pPr indent="0" lvl="0" marL="0" rtl="0" algn="l">
              <a:lnSpc>
                <a:spcPct val="95000"/>
              </a:lnSpc>
              <a:spcBef>
                <a:spcPts val="0"/>
              </a:spcBef>
              <a:spcAft>
                <a:spcPts val="0"/>
              </a:spcAft>
              <a:buNone/>
            </a:pPr>
            <a:r>
              <a:rPr lang="en-GB" sz="1100">
                <a:solidFill>
                  <a:srgbClr val="000000"/>
                </a:solidFill>
                <a:highlight>
                  <a:srgbClr val="FFFFFF"/>
                </a:highlight>
                <a:latin typeface="Arial"/>
                <a:ea typeface="Arial"/>
                <a:cs typeface="Arial"/>
                <a:sym typeface="Arial"/>
              </a:rPr>
              <a:t>if the coefficient value lies between ± 0.50 and ± 1, then it is said to be a strong correlation.; Kendall correlation coefficient measures the ordinal association between two variables while Spearman correlation coefficient measures the monotonic association between two variables.</a:t>
            </a:r>
            <a:endParaRPr sz="1100">
              <a:solidFill>
                <a:srgbClr val="000000"/>
              </a:solidFill>
              <a:highlight>
                <a:srgbClr val="FFFFFF"/>
              </a:highlight>
              <a:latin typeface="Arial"/>
              <a:ea typeface="Arial"/>
              <a:cs typeface="Arial"/>
              <a:sym typeface="Arial"/>
            </a:endParaRPr>
          </a:p>
          <a:p>
            <a:pPr indent="0" lvl="0" marL="0" rtl="0" algn="l">
              <a:lnSpc>
                <a:spcPct val="95000"/>
              </a:lnSpc>
              <a:spcBef>
                <a:spcPts val="0"/>
              </a:spcBef>
              <a:spcAft>
                <a:spcPts val="0"/>
              </a:spcAft>
              <a:buNone/>
            </a:pPr>
            <a:r>
              <a:t/>
            </a:r>
            <a:endParaRPr>
              <a:solidFill>
                <a:srgbClr val="000000"/>
              </a:solidFill>
              <a:latin typeface="Arial"/>
              <a:ea typeface="Arial"/>
              <a:cs typeface="Arial"/>
              <a:sym typeface="Arial"/>
            </a:endParaRPr>
          </a:p>
          <a:p>
            <a:pPr indent="0" lvl="0" marL="0" rtl="0" algn="l">
              <a:lnSpc>
                <a:spcPct val="95000"/>
              </a:lnSpc>
              <a:spcBef>
                <a:spcPts val="0"/>
              </a:spcBef>
              <a:spcAft>
                <a:spcPts val="0"/>
              </a:spcAft>
              <a:buNone/>
            </a:pPr>
            <a:r>
              <a:rPr lang="en-GB" sz="1100">
                <a:solidFill>
                  <a:srgbClr val="000000"/>
                </a:solidFill>
                <a:highlight>
                  <a:srgbClr val="FFFFFF"/>
                </a:highlight>
                <a:latin typeface="Arial"/>
                <a:ea typeface="Arial"/>
                <a:cs typeface="Arial"/>
                <a:sym typeface="Arial"/>
              </a:rPr>
              <a:t>For our data, </a:t>
            </a:r>
            <a:r>
              <a:rPr b="1" lang="en-GB" sz="1100">
                <a:solidFill>
                  <a:srgbClr val="000000"/>
                </a:solidFill>
                <a:highlight>
                  <a:srgbClr val="FFFFFF"/>
                </a:highlight>
                <a:latin typeface="Arial"/>
                <a:ea typeface="Arial"/>
                <a:cs typeface="Arial"/>
                <a:sym typeface="Arial"/>
              </a:rPr>
              <a:t>Pearson correlation coefficient is 0.62</a:t>
            </a:r>
            <a:r>
              <a:rPr lang="en-GB" sz="1100">
                <a:solidFill>
                  <a:srgbClr val="000000"/>
                </a:solidFill>
                <a:highlight>
                  <a:srgbClr val="FFFFFF"/>
                </a:highlight>
                <a:latin typeface="Arial"/>
                <a:ea typeface="Arial"/>
                <a:cs typeface="Arial"/>
                <a:sym typeface="Arial"/>
              </a:rPr>
              <a:t> , so our time series of squared returns are highly correlated and we have to account for this problem when testing for the equality of variances.</a:t>
            </a:r>
            <a:endParaRPr sz="1100">
              <a:solidFill>
                <a:srgbClr val="000000"/>
              </a:solidFill>
              <a:highlight>
                <a:srgbClr val="FFFFFF"/>
              </a:highlight>
              <a:latin typeface="Arial"/>
              <a:ea typeface="Arial"/>
              <a:cs typeface="Arial"/>
              <a:sym typeface="Arial"/>
            </a:endParaRPr>
          </a:p>
          <a:p>
            <a:pPr indent="0" lvl="0" marL="0" rtl="0" algn="l">
              <a:lnSpc>
                <a:spcPct val="95000"/>
              </a:lnSpc>
              <a:spcBef>
                <a:spcPts val="0"/>
              </a:spcBef>
              <a:spcAft>
                <a:spcPts val="1200"/>
              </a:spcAft>
              <a:buNone/>
            </a:pPr>
            <a:r>
              <a:t/>
            </a:r>
            <a:endParaRPr sz="1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4"/>
          <p:cNvSpPr txBox="1"/>
          <p:nvPr>
            <p:ph type="title"/>
          </p:nvPr>
        </p:nvSpPr>
        <p:spPr>
          <a:xfrm>
            <a:off x="281375" y="2010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Comparing variances of time series</a:t>
            </a:r>
            <a:endParaRPr/>
          </a:p>
        </p:txBody>
      </p:sp>
      <p:sp>
        <p:nvSpPr>
          <p:cNvPr id="205" name="Google Shape;205;p24"/>
          <p:cNvSpPr txBox="1"/>
          <p:nvPr>
            <p:ph idx="1" type="body"/>
          </p:nvPr>
        </p:nvSpPr>
        <p:spPr>
          <a:xfrm>
            <a:off x="281375" y="674925"/>
            <a:ext cx="8514300" cy="421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358"/>
              <a:buNone/>
            </a:pPr>
            <a:r>
              <a:rPr lang="en-GB" sz="992">
                <a:solidFill>
                  <a:srgbClr val="000000"/>
                </a:solidFill>
                <a:highlight>
                  <a:srgbClr val="FFFFFF"/>
                </a:highlight>
                <a:latin typeface="Arial"/>
                <a:ea typeface="Arial"/>
                <a:cs typeface="Arial"/>
                <a:sym typeface="Arial"/>
              </a:rPr>
              <a:t>There are several tests in R that can be used to compare the variances of two time series. Some examples include:</a:t>
            </a:r>
            <a:endParaRPr sz="992">
              <a:solidFill>
                <a:srgbClr val="000000"/>
              </a:solidFill>
              <a:highlight>
                <a:srgbClr val="FFFFFF"/>
              </a:highlight>
              <a:latin typeface="Arial"/>
              <a:ea typeface="Arial"/>
              <a:cs typeface="Arial"/>
              <a:sym typeface="Arial"/>
            </a:endParaRPr>
          </a:p>
          <a:p>
            <a:pPr indent="0" lvl="0" marL="0" rtl="0" algn="l">
              <a:spcBef>
                <a:spcPts val="0"/>
              </a:spcBef>
              <a:spcAft>
                <a:spcPts val="0"/>
              </a:spcAft>
              <a:buSzPts val="358"/>
              <a:buNone/>
            </a:pPr>
            <a:r>
              <a:t/>
            </a:r>
            <a:endParaRPr sz="1057">
              <a:solidFill>
                <a:srgbClr val="000000"/>
              </a:solidFill>
              <a:latin typeface="Arial"/>
              <a:ea typeface="Arial"/>
              <a:cs typeface="Arial"/>
              <a:sym typeface="Arial"/>
            </a:endParaRPr>
          </a:p>
          <a:p>
            <a:pPr indent="-291623" lvl="0" marL="457200" rtl="0" algn="l">
              <a:spcBef>
                <a:spcPts val="0"/>
              </a:spcBef>
              <a:spcAft>
                <a:spcPts val="0"/>
              </a:spcAft>
              <a:buClr>
                <a:srgbClr val="000000"/>
              </a:buClr>
              <a:buSzPts val="993"/>
              <a:buFont typeface="Arial"/>
              <a:buChar char="●"/>
            </a:pPr>
            <a:r>
              <a:rPr b="1" lang="en-GB" sz="992">
                <a:solidFill>
                  <a:srgbClr val="000000"/>
                </a:solidFill>
                <a:highlight>
                  <a:srgbClr val="FFFFFF"/>
                </a:highlight>
                <a:latin typeface="Arial"/>
                <a:ea typeface="Arial"/>
                <a:cs typeface="Arial"/>
                <a:sym typeface="Arial"/>
              </a:rPr>
              <a:t>Bartlett’s test:</a:t>
            </a:r>
            <a:r>
              <a:rPr lang="en-GB" sz="992">
                <a:solidFill>
                  <a:srgbClr val="000000"/>
                </a:solidFill>
                <a:highlight>
                  <a:srgbClr val="FFFFFF"/>
                </a:highlight>
                <a:latin typeface="Arial"/>
                <a:ea typeface="Arial"/>
                <a:cs typeface="Arial"/>
                <a:sym typeface="Arial"/>
              </a:rPr>
              <a:t> The test is based on the chi-squared distribution and is sensitive to deviations from normality. Since our data are not normally distributed, we cannot use this test to compare the two volatilites;</a:t>
            </a:r>
            <a:br>
              <a:rPr lang="en-GB" sz="992">
                <a:solidFill>
                  <a:srgbClr val="000000"/>
                </a:solidFill>
                <a:highlight>
                  <a:srgbClr val="FFFFFF"/>
                </a:highlight>
                <a:latin typeface="Arial"/>
                <a:ea typeface="Arial"/>
                <a:cs typeface="Arial"/>
                <a:sym typeface="Arial"/>
              </a:rPr>
            </a:br>
            <a:endParaRPr sz="1057">
              <a:solidFill>
                <a:srgbClr val="000000"/>
              </a:solidFill>
              <a:latin typeface="Arial"/>
              <a:ea typeface="Arial"/>
              <a:cs typeface="Arial"/>
              <a:sym typeface="Arial"/>
            </a:endParaRPr>
          </a:p>
          <a:p>
            <a:pPr indent="-291623" lvl="0" marL="457200" rtl="0" algn="l">
              <a:spcBef>
                <a:spcPts val="0"/>
              </a:spcBef>
              <a:spcAft>
                <a:spcPts val="0"/>
              </a:spcAft>
              <a:buClr>
                <a:srgbClr val="000000"/>
              </a:buClr>
              <a:buSzPts val="993"/>
              <a:buFont typeface="Arial"/>
              <a:buChar char="●"/>
            </a:pPr>
            <a:r>
              <a:rPr b="1" lang="en-GB" sz="992">
                <a:solidFill>
                  <a:srgbClr val="000000"/>
                </a:solidFill>
                <a:highlight>
                  <a:srgbClr val="FFFFFF"/>
                </a:highlight>
                <a:latin typeface="Arial"/>
                <a:ea typeface="Arial"/>
                <a:cs typeface="Arial"/>
                <a:sym typeface="Arial"/>
              </a:rPr>
              <a:t>Levene’s test:</a:t>
            </a:r>
            <a:r>
              <a:rPr lang="en-GB" sz="992">
                <a:solidFill>
                  <a:srgbClr val="000000"/>
                </a:solidFill>
                <a:highlight>
                  <a:srgbClr val="FFFFFF"/>
                </a:highlight>
                <a:latin typeface="Arial"/>
                <a:ea typeface="Arial"/>
                <a:cs typeface="Arial"/>
                <a:sym typeface="Arial"/>
              </a:rPr>
              <a:t> it is robust to deviations from normality and can be used when the sample sizes are not equal.</a:t>
            </a:r>
            <a:br>
              <a:rPr lang="en-GB" sz="992">
                <a:solidFill>
                  <a:srgbClr val="000000"/>
                </a:solidFill>
                <a:highlight>
                  <a:srgbClr val="FFFFFF"/>
                </a:highlight>
                <a:latin typeface="Arial"/>
                <a:ea typeface="Arial"/>
                <a:cs typeface="Arial"/>
                <a:sym typeface="Arial"/>
              </a:rPr>
            </a:br>
            <a:endParaRPr sz="1057">
              <a:solidFill>
                <a:srgbClr val="000000"/>
              </a:solidFill>
              <a:latin typeface="Arial"/>
              <a:ea typeface="Arial"/>
              <a:cs typeface="Arial"/>
              <a:sym typeface="Arial"/>
            </a:endParaRPr>
          </a:p>
          <a:p>
            <a:pPr indent="-291623" lvl="0" marL="457200" rtl="0" algn="l">
              <a:spcBef>
                <a:spcPts val="0"/>
              </a:spcBef>
              <a:spcAft>
                <a:spcPts val="0"/>
              </a:spcAft>
              <a:buClr>
                <a:srgbClr val="000000"/>
              </a:buClr>
              <a:buSzPts val="993"/>
              <a:buFont typeface="Arial"/>
              <a:buChar char="●"/>
            </a:pPr>
            <a:r>
              <a:rPr b="1" lang="en-GB" sz="992">
                <a:solidFill>
                  <a:srgbClr val="000000"/>
                </a:solidFill>
                <a:highlight>
                  <a:srgbClr val="FFFFFF"/>
                </a:highlight>
                <a:latin typeface="Arial"/>
                <a:ea typeface="Arial"/>
                <a:cs typeface="Arial"/>
                <a:sym typeface="Arial"/>
              </a:rPr>
              <a:t>F-test:</a:t>
            </a:r>
            <a:r>
              <a:rPr lang="en-GB" sz="992">
                <a:solidFill>
                  <a:srgbClr val="000000"/>
                </a:solidFill>
                <a:highlight>
                  <a:srgbClr val="FFFFFF"/>
                </a:highlight>
                <a:latin typeface="Arial"/>
                <a:ea typeface="Arial"/>
                <a:cs typeface="Arial"/>
                <a:sym typeface="Arial"/>
              </a:rPr>
              <a:t> It can be used to compare the variances of two or more time series if they are independently normally distributed.</a:t>
            </a:r>
            <a:br>
              <a:rPr lang="en-GB" sz="992">
                <a:solidFill>
                  <a:srgbClr val="000000"/>
                </a:solidFill>
                <a:highlight>
                  <a:srgbClr val="FFFFFF"/>
                </a:highlight>
                <a:latin typeface="Arial"/>
                <a:ea typeface="Arial"/>
                <a:cs typeface="Arial"/>
                <a:sym typeface="Arial"/>
              </a:rPr>
            </a:br>
            <a:endParaRPr sz="1057">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b="1" lang="en-GB" sz="992">
                <a:solidFill>
                  <a:srgbClr val="000000"/>
                </a:solidFill>
                <a:highlight>
                  <a:srgbClr val="FFFFFF"/>
                </a:highlight>
                <a:latin typeface="Arial"/>
                <a:ea typeface="Arial"/>
                <a:cs typeface="Arial"/>
                <a:sym typeface="Arial"/>
              </a:rPr>
              <a:t>Fligner-Killeen test: </a:t>
            </a:r>
            <a:r>
              <a:rPr lang="en-GB" sz="992">
                <a:solidFill>
                  <a:srgbClr val="000000"/>
                </a:solidFill>
                <a:highlight>
                  <a:srgbClr val="FFFFFF"/>
                </a:highlight>
                <a:latin typeface="Arial"/>
                <a:ea typeface="Arial"/>
                <a:cs typeface="Arial"/>
                <a:sym typeface="Arial"/>
              </a:rPr>
              <a:t>It is based on the non-parametric rank method and is robust to deviations from</a:t>
            </a:r>
            <a:r>
              <a:rPr lang="en-GB" sz="1057">
                <a:solidFill>
                  <a:srgbClr val="000000"/>
                </a:solidFill>
                <a:latin typeface="Arial"/>
                <a:ea typeface="Arial"/>
                <a:cs typeface="Arial"/>
                <a:sym typeface="Arial"/>
              </a:rPr>
              <a:t> </a:t>
            </a:r>
            <a:r>
              <a:rPr lang="en-GB" sz="992">
                <a:solidFill>
                  <a:srgbClr val="000000"/>
                </a:solidFill>
                <a:highlight>
                  <a:srgbClr val="FFFFFF"/>
                </a:highlight>
                <a:latin typeface="Arial"/>
                <a:ea typeface="Arial"/>
                <a:cs typeface="Arial"/>
                <a:sym typeface="Arial"/>
              </a:rPr>
              <a:t>normality.</a:t>
            </a:r>
            <a:br>
              <a:rPr lang="en-GB" sz="992">
                <a:solidFill>
                  <a:srgbClr val="000000"/>
                </a:solidFill>
                <a:highlight>
                  <a:srgbClr val="FFFFFF"/>
                </a:highlight>
                <a:latin typeface="Arial"/>
                <a:ea typeface="Arial"/>
                <a:cs typeface="Arial"/>
                <a:sym typeface="Arial"/>
              </a:rPr>
            </a:br>
            <a:endParaRPr sz="1057">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b="1" lang="en-GB" sz="992">
                <a:solidFill>
                  <a:srgbClr val="000000"/>
                </a:solidFill>
                <a:highlight>
                  <a:srgbClr val="FFFFFF"/>
                </a:highlight>
                <a:latin typeface="Arial"/>
                <a:ea typeface="Arial"/>
                <a:cs typeface="Arial"/>
                <a:sym typeface="Arial"/>
              </a:rPr>
              <a:t>Cochran’s Q test and Brown-Forsythe test: </a:t>
            </a:r>
            <a:r>
              <a:rPr lang="en-GB" sz="992">
                <a:solidFill>
                  <a:srgbClr val="000000"/>
                </a:solidFill>
                <a:highlight>
                  <a:srgbClr val="FFFFFF"/>
                </a:highlight>
                <a:latin typeface="Arial"/>
                <a:ea typeface="Arial"/>
                <a:cs typeface="Arial"/>
                <a:sym typeface="Arial"/>
              </a:rPr>
              <a:t>these tests are used to compare variances of more than two</a:t>
            </a:r>
            <a:r>
              <a:rPr lang="en-GB" sz="1057">
                <a:solidFill>
                  <a:srgbClr val="000000"/>
                </a:solidFill>
                <a:latin typeface="Arial"/>
                <a:ea typeface="Arial"/>
                <a:cs typeface="Arial"/>
                <a:sym typeface="Arial"/>
              </a:rPr>
              <a:t> </a:t>
            </a:r>
            <a:r>
              <a:rPr lang="en-GB" sz="992">
                <a:solidFill>
                  <a:srgbClr val="000000"/>
                </a:solidFill>
                <a:highlight>
                  <a:srgbClr val="FFFFFF"/>
                </a:highlight>
                <a:latin typeface="Arial"/>
                <a:ea typeface="Arial"/>
                <a:cs typeface="Arial"/>
                <a:sym typeface="Arial"/>
              </a:rPr>
              <a:t>time series.</a:t>
            </a:r>
            <a:endParaRPr sz="992">
              <a:solidFill>
                <a:srgbClr val="000000"/>
              </a:solidFill>
              <a:highlight>
                <a:srgbClr val="FFFFFF"/>
              </a:highlight>
              <a:latin typeface="Arial"/>
              <a:ea typeface="Arial"/>
              <a:cs typeface="Arial"/>
              <a:sym typeface="Arial"/>
            </a:endParaRPr>
          </a:p>
          <a:p>
            <a:pPr indent="0" lvl="0" marL="0" rtl="0" algn="l">
              <a:spcBef>
                <a:spcPts val="0"/>
              </a:spcBef>
              <a:spcAft>
                <a:spcPts val="0"/>
              </a:spcAft>
              <a:buSzPts val="358"/>
              <a:buNone/>
            </a:pPr>
            <a:r>
              <a:t/>
            </a:r>
            <a:endParaRPr sz="1057">
              <a:solidFill>
                <a:srgbClr val="000000"/>
              </a:solidFill>
              <a:latin typeface="Arial"/>
              <a:ea typeface="Arial"/>
              <a:cs typeface="Arial"/>
              <a:sym typeface="Arial"/>
            </a:endParaRPr>
          </a:p>
          <a:p>
            <a:pPr indent="0" lvl="0" marL="0" rtl="0" algn="l">
              <a:spcBef>
                <a:spcPts val="0"/>
              </a:spcBef>
              <a:spcAft>
                <a:spcPts val="0"/>
              </a:spcAft>
              <a:buSzPts val="358"/>
              <a:buNone/>
            </a:pPr>
            <a:r>
              <a:rPr lang="en-GB" sz="992">
                <a:solidFill>
                  <a:srgbClr val="000000"/>
                </a:solidFill>
                <a:highlight>
                  <a:srgbClr val="FFFFFF"/>
                </a:highlight>
                <a:latin typeface="Arial"/>
                <a:ea typeface="Arial"/>
                <a:cs typeface="Arial"/>
                <a:sym typeface="Arial"/>
              </a:rPr>
              <a:t>In order to deal with the squared return correlation, we decided to run a </a:t>
            </a:r>
            <a:r>
              <a:rPr i="1" lang="en-GB" sz="992" u="sng">
                <a:solidFill>
                  <a:srgbClr val="000000"/>
                </a:solidFill>
                <a:highlight>
                  <a:srgbClr val="FFFFFF"/>
                </a:highlight>
                <a:latin typeface="Arial"/>
                <a:ea typeface="Arial"/>
                <a:cs typeface="Arial"/>
                <a:sym typeface="Arial"/>
              </a:rPr>
              <a:t>linear model regression of the squared returns</a:t>
            </a:r>
            <a:r>
              <a:rPr lang="en-GB" sz="992">
                <a:solidFill>
                  <a:srgbClr val="000000"/>
                </a:solidFill>
                <a:highlight>
                  <a:srgbClr val="FFFFFF"/>
                </a:highlight>
                <a:latin typeface="Arial"/>
                <a:ea typeface="Arial"/>
                <a:cs typeface="Arial"/>
                <a:sym typeface="Arial"/>
              </a:rPr>
              <a:t> on the returns of the two time series, in order to explain how the squared returns are affected by the simple returns. </a:t>
            </a:r>
            <a:endParaRPr sz="992">
              <a:solidFill>
                <a:srgbClr val="000000"/>
              </a:solidFill>
              <a:highlight>
                <a:srgbClr val="FFFFFF"/>
              </a:highlight>
              <a:latin typeface="Arial"/>
              <a:ea typeface="Arial"/>
              <a:cs typeface="Arial"/>
              <a:sym typeface="Arial"/>
            </a:endParaRPr>
          </a:p>
          <a:p>
            <a:pPr indent="0" lvl="0" marL="0" rtl="0" algn="l">
              <a:spcBef>
                <a:spcPts val="0"/>
              </a:spcBef>
              <a:spcAft>
                <a:spcPts val="0"/>
              </a:spcAft>
              <a:buSzPts val="358"/>
              <a:buNone/>
            </a:pPr>
            <a:r>
              <a:rPr lang="en-GB" sz="992">
                <a:solidFill>
                  <a:srgbClr val="000000"/>
                </a:solidFill>
                <a:highlight>
                  <a:srgbClr val="FFFFFF"/>
                </a:highlight>
                <a:latin typeface="Arial"/>
                <a:ea typeface="Arial"/>
                <a:cs typeface="Arial"/>
                <a:sym typeface="Arial"/>
              </a:rPr>
              <a:t>We used the </a:t>
            </a:r>
            <a:r>
              <a:rPr lang="en-GB" sz="992" u="sng">
                <a:solidFill>
                  <a:srgbClr val="000000"/>
                </a:solidFill>
                <a:highlight>
                  <a:srgbClr val="FFFFFF"/>
                </a:highlight>
                <a:latin typeface="Arial"/>
                <a:ea typeface="Arial"/>
                <a:cs typeface="Arial"/>
                <a:sym typeface="Arial"/>
              </a:rPr>
              <a:t>Breusch-Pagan tes</a:t>
            </a:r>
            <a:r>
              <a:rPr lang="en-GB" sz="992">
                <a:solidFill>
                  <a:srgbClr val="000000"/>
                </a:solidFill>
                <a:highlight>
                  <a:srgbClr val="FFFFFF"/>
                </a:highlight>
                <a:latin typeface="Arial"/>
                <a:ea typeface="Arial"/>
                <a:cs typeface="Arial"/>
                <a:sym typeface="Arial"/>
              </a:rPr>
              <a:t>t on the linear model created. </a:t>
            </a:r>
            <a:endParaRPr sz="992">
              <a:solidFill>
                <a:srgbClr val="000000"/>
              </a:solidFill>
              <a:highlight>
                <a:srgbClr val="FFFFFF"/>
              </a:highlight>
              <a:latin typeface="Arial"/>
              <a:ea typeface="Arial"/>
              <a:cs typeface="Arial"/>
              <a:sym typeface="Arial"/>
            </a:endParaRPr>
          </a:p>
          <a:p>
            <a:pPr indent="0" lvl="0" marL="0" rtl="0" algn="l">
              <a:spcBef>
                <a:spcPts val="0"/>
              </a:spcBef>
              <a:spcAft>
                <a:spcPts val="0"/>
              </a:spcAft>
              <a:buSzPts val="358"/>
              <a:buNone/>
            </a:pPr>
            <a:r>
              <a:rPr lang="en-GB" sz="992">
                <a:solidFill>
                  <a:srgbClr val="000000"/>
                </a:solidFill>
                <a:highlight>
                  <a:srgbClr val="FFFFFF"/>
                </a:highlight>
                <a:latin typeface="Arial"/>
                <a:ea typeface="Arial"/>
                <a:cs typeface="Arial"/>
                <a:sym typeface="Arial"/>
              </a:rPr>
              <a:t>As a result, we have obtained a very small p-value, that leads us to </a:t>
            </a:r>
            <a:r>
              <a:rPr i="1" lang="en-GB" sz="992">
                <a:solidFill>
                  <a:srgbClr val="000000"/>
                </a:solidFill>
                <a:highlight>
                  <a:srgbClr val="FFFFFF"/>
                </a:highlight>
                <a:latin typeface="Arial"/>
                <a:ea typeface="Arial"/>
                <a:cs typeface="Arial"/>
                <a:sym typeface="Arial"/>
              </a:rPr>
              <a:t>reject the null hypothesis of equal volatility.</a:t>
            </a:r>
            <a:endParaRPr i="1" sz="992">
              <a:solidFill>
                <a:srgbClr val="000000"/>
              </a:solidFill>
              <a:highlight>
                <a:srgbClr val="FFFFFF"/>
              </a:highlight>
              <a:latin typeface="Arial"/>
              <a:ea typeface="Arial"/>
              <a:cs typeface="Arial"/>
              <a:sym typeface="Arial"/>
            </a:endParaRPr>
          </a:p>
          <a:p>
            <a:pPr indent="0" lvl="0" marL="0" rtl="0" algn="l">
              <a:spcBef>
                <a:spcPts val="0"/>
              </a:spcBef>
              <a:spcAft>
                <a:spcPts val="0"/>
              </a:spcAft>
              <a:buSzPts val="358"/>
              <a:buNone/>
            </a:pPr>
            <a:r>
              <a:t/>
            </a:r>
            <a:endParaRPr sz="1057">
              <a:solidFill>
                <a:srgbClr val="000000"/>
              </a:solidFill>
              <a:latin typeface="Arial"/>
              <a:ea typeface="Arial"/>
              <a:cs typeface="Arial"/>
              <a:sym typeface="Arial"/>
            </a:endParaRPr>
          </a:p>
          <a:p>
            <a:pPr indent="0" lvl="0" marL="0" rtl="0" algn="l">
              <a:spcBef>
                <a:spcPts val="0"/>
              </a:spcBef>
              <a:spcAft>
                <a:spcPts val="0"/>
              </a:spcAft>
              <a:buSzPts val="358"/>
              <a:buNone/>
            </a:pPr>
            <a:r>
              <a:rPr lang="en-GB" sz="992">
                <a:solidFill>
                  <a:srgbClr val="000000"/>
                </a:solidFill>
                <a:highlight>
                  <a:srgbClr val="FFFFFF"/>
                </a:highlight>
                <a:latin typeface="Arial"/>
                <a:ea typeface="Arial"/>
                <a:cs typeface="Arial"/>
                <a:sym typeface="Arial"/>
              </a:rPr>
              <a:t>For this reason, we can affirm that the volatility of the banking sector was higher compared to the one of the other sectors.</a:t>
            </a:r>
            <a:endParaRPr sz="992">
              <a:solidFill>
                <a:srgbClr val="000000"/>
              </a:solidFill>
              <a:highlight>
                <a:srgbClr val="FFFFFF"/>
              </a:highlight>
              <a:latin typeface="Arial"/>
              <a:ea typeface="Arial"/>
              <a:cs typeface="Arial"/>
              <a:sym typeface="Arial"/>
            </a:endParaRPr>
          </a:p>
          <a:p>
            <a:pPr indent="0" lvl="0" marL="0" rtl="0" algn="l">
              <a:spcBef>
                <a:spcPts val="0"/>
              </a:spcBef>
              <a:spcAft>
                <a:spcPts val="0"/>
              </a:spcAft>
              <a:buSzPts val="358"/>
              <a:buNone/>
            </a:pPr>
            <a:r>
              <a:rPr lang="en-GB" sz="992">
                <a:solidFill>
                  <a:srgbClr val="000000"/>
                </a:solidFill>
                <a:highlight>
                  <a:srgbClr val="FFFFFF"/>
                </a:highlight>
                <a:latin typeface="Arial"/>
                <a:ea typeface="Arial"/>
                <a:cs typeface="Arial"/>
                <a:sym typeface="Arial"/>
              </a:rPr>
              <a:t> More specifically, if we look for instance at the annual volatility of the year 2009, for the CAC 40 index we have a volatility of 26% while the volatility of the BNP is 63%. The result obtained from this test confirms us that the </a:t>
            </a:r>
            <a:r>
              <a:rPr b="1" i="1" lang="en-GB" sz="992">
                <a:solidFill>
                  <a:srgbClr val="000000"/>
                </a:solidFill>
                <a:highlight>
                  <a:srgbClr val="FFFFFF"/>
                </a:highlight>
                <a:latin typeface="Arial"/>
                <a:ea typeface="Arial"/>
                <a:cs typeface="Arial"/>
                <a:sym typeface="Arial"/>
              </a:rPr>
              <a:t>volatility of the banking sector was higher</a:t>
            </a:r>
            <a:r>
              <a:rPr lang="en-GB" sz="992">
                <a:solidFill>
                  <a:srgbClr val="000000"/>
                </a:solidFill>
                <a:highlight>
                  <a:srgbClr val="FFFFFF"/>
                </a:highlight>
                <a:latin typeface="Arial"/>
                <a:ea typeface="Arial"/>
                <a:cs typeface="Arial"/>
                <a:sym typeface="Arial"/>
              </a:rPr>
              <a:t> than the</a:t>
            </a:r>
            <a:r>
              <a:rPr lang="en-GB" sz="1057">
                <a:solidFill>
                  <a:srgbClr val="000000"/>
                </a:solidFill>
                <a:latin typeface="Arial"/>
                <a:ea typeface="Arial"/>
                <a:cs typeface="Arial"/>
                <a:sym typeface="Arial"/>
              </a:rPr>
              <a:t> </a:t>
            </a:r>
            <a:r>
              <a:rPr lang="en-GB" sz="992">
                <a:solidFill>
                  <a:srgbClr val="000000"/>
                </a:solidFill>
                <a:highlight>
                  <a:srgbClr val="FFFFFF"/>
                </a:highlight>
                <a:latin typeface="Arial"/>
                <a:ea typeface="Arial"/>
                <a:cs typeface="Arial"/>
                <a:sym typeface="Arial"/>
              </a:rPr>
              <a:t>volatility of the other sector during the crisis period.</a:t>
            </a:r>
            <a:endParaRPr sz="992">
              <a:solidFill>
                <a:srgbClr val="000000"/>
              </a:solidFill>
              <a:highlight>
                <a:srgbClr val="FFFFFF"/>
              </a:highlight>
              <a:latin typeface="Arial"/>
              <a:ea typeface="Arial"/>
              <a:cs typeface="Arial"/>
              <a:sym typeface="Arial"/>
            </a:endParaRPr>
          </a:p>
          <a:p>
            <a:pPr indent="0" lvl="0" marL="0" rtl="0" algn="l">
              <a:spcBef>
                <a:spcPts val="0"/>
              </a:spcBef>
              <a:spcAft>
                <a:spcPts val="1200"/>
              </a:spcAft>
              <a:buSzPts val="358"/>
              <a:buNone/>
            </a:pPr>
            <a:r>
              <a:t/>
            </a:r>
            <a:endParaRPr sz="422"/>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THANK YOU FOR YOUR TIME!</a:t>
            </a:r>
            <a:endParaRPr/>
          </a:p>
        </p:txBody>
      </p:sp>
      <p:sp>
        <p:nvSpPr>
          <p:cNvPr id="211" name="Google Shape;211;p2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Introduction</a:t>
            </a:r>
            <a:endParaRPr/>
          </a:p>
        </p:txBody>
      </p:sp>
      <p:sp>
        <p:nvSpPr>
          <p:cNvPr id="135" name="Google Shape;135;p14"/>
          <p:cNvSpPr txBox="1"/>
          <p:nvPr>
            <p:ph idx="1" type="body"/>
          </p:nvPr>
        </p:nvSpPr>
        <p:spPr>
          <a:xfrm>
            <a:off x="819150" y="1724850"/>
            <a:ext cx="7505700" cy="300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500">
                <a:solidFill>
                  <a:srgbClr val="000000"/>
                </a:solidFill>
                <a:highlight>
                  <a:srgbClr val="FFFFFF"/>
                </a:highlight>
                <a:latin typeface="Arial"/>
                <a:ea typeface="Arial"/>
                <a:cs typeface="Arial"/>
                <a:sym typeface="Arial"/>
              </a:rPr>
              <a:t>The aim is to test if the volatility was higher, during the years 2009-2011, in the sector of banking, than for other</a:t>
            </a:r>
            <a:r>
              <a:rPr lang="en-GB" sz="1600">
                <a:solidFill>
                  <a:srgbClr val="000000"/>
                </a:solidFill>
                <a:latin typeface="Arial"/>
                <a:ea typeface="Arial"/>
                <a:cs typeface="Arial"/>
                <a:sym typeface="Arial"/>
              </a:rPr>
              <a:t> </a:t>
            </a:r>
            <a:r>
              <a:rPr lang="en-GB" sz="1500">
                <a:solidFill>
                  <a:srgbClr val="000000"/>
                </a:solidFill>
                <a:highlight>
                  <a:srgbClr val="FFFFFF"/>
                </a:highlight>
                <a:latin typeface="Arial"/>
                <a:ea typeface="Arial"/>
                <a:cs typeface="Arial"/>
                <a:sym typeface="Arial"/>
              </a:rPr>
              <a:t>sectors. Thus, we will do a statistical test for the equality of the volatility between two time series. It should be taken into account that the squared returns</a:t>
            </a:r>
            <a:r>
              <a:rPr lang="en-GB" sz="1600">
                <a:solidFill>
                  <a:srgbClr val="000000"/>
                </a:solidFill>
                <a:latin typeface="Arial"/>
                <a:ea typeface="Arial"/>
                <a:cs typeface="Arial"/>
                <a:sym typeface="Arial"/>
              </a:rPr>
              <a:t> </a:t>
            </a:r>
            <a:r>
              <a:rPr lang="en-GB" sz="1500">
                <a:solidFill>
                  <a:srgbClr val="000000"/>
                </a:solidFill>
                <a:highlight>
                  <a:srgbClr val="FFFFFF"/>
                </a:highlight>
                <a:latin typeface="Arial"/>
                <a:ea typeface="Arial"/>
                <a:cs typeface="Arial"/>
                <a:sym typeface="Arial"/>
              </a:rPr>
              <a:t>exhibit correlations, and thus the usual statistical test for equality between the means of two i.i.d. Sequences should be modified accordingly. In particular, it is asked to compute the p-value of the test result. The data of the stock prices may be found on the internet (on the yahoo site for instance).</a:t>
            </a:r>
            <a:endParaRPr sz="15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000">
              <a:solidFill>
                <a:srgbClr val="000000"/>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Our choices:</a:t>
            </a:r>
            <a:endParaRPr/>
          </a:p>
        </p:txBody>
      </p:sp>
      <p:sp>
        <p:nvSpPr>
          <p:cNvPr id="141" name="Google Shape;141;p15"/>
          <p:cNvSpPr txBox="1"/>
          <p:nvPr/>
        </p:nvSpPr>
        <p:spPr>
          <a:xfrm>
            <a:off x="887400" y="1754575"/>
            <a:ext cx="7369200" cy="22872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SzPts val="1300"/>
              <a:buChar char="●"/>
            </a:pPr>
            <a:r>
              <a:rPr lang="en-GB" sz="1300">
                <a:highlight>
                  <a:schemeClr val="dk1"/>
                </a:highlight>
              </a:rPr>
              <a:t>French bank: </a:t>
            </a:r>
            <a:r>
              <a:rPr lang="en-GB" sz="1300">
                <a:highlight>
                  <a:schemeClr val="dk1"/>
                </a:highlight>
              </a:rPr>
              <a:t> we chose the </a:t>
            </a:r>
            <a:r>
              <a:rPr b="1" lang="en-GB" sz="1300" u="sng">
                <a:highlight>
                  <a:schemeClr val="dk1"/>
                </a:highlight>
              </a:rPr>
              <a:t>BNP Paribas</a:t>
            </a:r>
            <a:r>
              <a:rPr lang="en-GB" sz="1300">
                <a:highlight>
                  <a:schemeClr val="dk1"/>
                </a:highlight>
              </a:rPr>
              <a:t>, one of the largest European banks. </a:t>
            </a:r>
            <a:endParaRPr sz="1300">
              <a:highlight>
                <a:schemeClr val="dk1"/>
              </a:highlight>
            </a:endParaRPr>
          </a:p>
          <a:p>
            <a:pPr indent="0" lvl="0" marL="457200" rtl="0" algn="l">
              <a:lnSpc>
                <a:spcPct val="115000"/>
              </a:lnSpc>
              <a:spcBef>
                <a:spcPts val="0"/>
              </a:spcBef>
              <a:spcAft>
                <a:spcPts val="0"/>
              </a:spcAft>
              <a:buNone/>
            </a:pPr>
            <a:r>
              <a:rPr lang="en-GB" sz="1300">
                <a:highlight>
                  <a:schemeClr val="dk1"/>
                </a:highlight>
              </a:rPr>
              <a:t>This 2008 crisis also had repercussions in the following years especially in 2010, when BNP Paribas was the most affected bank in Europe and when the European Central Bank agrees to save European banks.</a:t>
            </a:r>
            <a:endParaRPr sz="1300">
              <a:highlight>
                <a:schemeClr val="dk1"/>
              </a:highlight>
            </a:endParaRPr>
          </a:p>
          <a:p>
            <a:pPr indent="0" lvl="0" marL="457200" rtl="0" algn="l">
              <a:lnSpc>
                <a:spcPct val="115000"/>
              </a:lnSpc>
              <a:spcBef>
                <a:spcPts val="0"/>
              </a:spcBef>
              <a:spcAft>
                <a:spcPts val="0"/>
              </a:spcAft>
              <a:buNone/>
            </a:pPr>
            <a:r>
              <a:t/>
            </a:r>
            <a:endParaRPr sz="1300">
              <a:highlight>
                <a:schemeClr val="dk1"/>
              </a:highlight>
            </a:endParaRPr>
          </a:p>
          <a:p>
            <a:pPr indent="-311150" lvl="0" marL="457200" rtl="0" algn="l">
              <a:lnSpc>
                <a:spcPct val="115000"/>
              </a:lnSpc>
              <a:spcBef>
                <a:spcPts val="0"/>
              </a:spcBef>
              <a:spcAft>
                <a:spcPts val="0"/>
              </a:spcAft>
              <a:buSzPts val="1300"/>
              <a:buChar char="●"/>
            </a:pPr>
            <a:r>
              <a:rPr lang="en-GB" sz="1300">
                <a:highlight>
                  <a:schemeClr val="dk1"/>
                </a:highlight>
              </a:rPr>
              <a:t>The general index chosen for our analysis is the </a:t>
            </a:r>
            <a:r>
              <a:rPr b="1" lang="en-GB" sz="1300" u="sng">
                <a:highlight>
                  <a:schemeClr val="dk1"/>
                </a:highlight>
              </a:rPr>
              <a:t>CAC40</a:t>
            </a:r>
            <a:r>
              <a:rPr lang="en-GB" sz="1300">
                <a:highlight>
                  <a:schemeClr val="dk1"/>
                </a:highlight>
              </a:rPr>
              <a:t>, as suggested by our exercise, that is the index made up of the largest 40 companies listed in France screened by market capitalization, trading activity, size of balance sheet, and liquidity. </a:t>
            </a:r>
            <a:endParaRPr sz="1600">
              <a:solidFill>
                <a:schemeClr val="dk2"/>
              </a:solidFill>
              <a:latin typeface="Calibri"/>
              <a:ea typeface="Calibri"/>
              <a:cs typeface="Calibri"/>
              <a:sym typeface="Calibri"/>
            </a:endParaRPr>
          </a:p>
          <a:p>
            <a:pPr indent="0" lvl="0" marL="0" rtl="0" algn="l">
              <a:lnSpc>
                <a:spcPct val="115000"/>
              </a:lnSpc>
              <a:spcBef>
                <a:spcPts val="0"/>
              </a:spcBef>
              <a:spcAft>
                <a:spcPts val="0"/>
              </a:spcAft>
              <a:buNone/>
            </a:pPr>
            <a:r>
              <a:t/>
            </a:r>
            <a:endParaRPr sz="17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6932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Volatility</a:t>
            </a:r>
            <a:endParaRPr/>
          </a:p>
        </p:txBody>
      </p:sp>
      <p:sp>
        <p:nvSpPr>
          <p:cNvPr id="147" name="Google Shape;147;p16"/>
          <p:cNvSpPr txBox="1"/>
          <p:nvPr>
            <p:ph idx="1" type="body"/>
          </p:nvPr>
        </p:nvSpPr>
        <p:spPr>
          <a:xfrm>
            <a:off x="575375" y="1419800"/>
            <a:ext cx="4825200" cy="3018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sz="1000">
                <a:solidFill>
                  <a:srgbClr val="000000"/>
                </a:solidFill>
                <a:highlight>
                  <a:srgbClr val="FFFFFF"/>
                </a:highlight>
                <a:latin typeface="Arial"/>
                <a:ea typeface="Arial"/>
                <a:cs typeface="Arial"/>
                <a:sym typeface="Arial"/>
              </a:rPr>
              <a:t>Volatility is a statistical measure of the dispersion of returns for a given security </a:t>
            </a:r>
            <a:endParaRPr sz="10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GB" sz="1000">
                <a:solidFill>
                  <a:srgbClr val="000000"/>
                </a:solidFill>
                <a:highlight>
                  <a:srgbClr val="FFFFFF"/>
                </a:highlight>
                <a:latin typeface="Arial"/>
                <a:ea typeface="Arial"/>
                <a:cs typeface="Arial"/>
                <a:sym typeface="Arial"/>
              </a:rPr>
              <a:t>or market index. In finance, is often used to measure the risk of an investment or portfolio and in most cases, the higher the volatility, the riskier the security.</a:t>
            </a:r>
            <a:endParaRPr sz="10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GB" sz="1000">
                <a:solidFill>
                  <a:srgbClr val="000000"/>
                </a:solidFill>
                <a:highlight>
                  <a:srgbClr val="FFFFFF"/>
                </a:highlight>
                <a:latin typeface="Arial"/>
                <a:ea typeface="Arial"/>
                <a:cs typeface="Arial"/>
                <a:sym typeface="Arial"/>
              </a:rPr>
              <a:t>There are several ways to measure volatility. </a:t>
            </a:r>
            <a:endParaRPr sz="10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GB" sz="1000">
                <a:solidFill>
                  <a:srgbClr val="000000"/>
                </a:solidFill>
                <a:highlight>
                  <a:srgbClr val="FFFFFF"/>
                </a:highlight>
                <a:latin typeface="Arial"/>
                <a:ea typeface="Arial"/>
                <a:cs typeface="Arial"/>
                <a:sym typeface="Arial"/>
              </a:rPr>
              <a:t>The most commonly used methods are the standard deviation and the variance of the returns. The standard deviation is a measure of the dispersion of the returns around the mean, while the variance is the square of the standard deviation.</a:t>
            </a:r>
            <a:endParaRPr sz="10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GB" sz="1000">
                <a:solidFill>
                  <a:srgbClr val="000000"/>
                </a:solidFill>
                <a:highlight>
                  <a:srgbClr val="FFFFFF"/>
                </a:highlight>
                <a:latin typeface="Arial"/>
                <a:ea typeface="Arial"/>
                <a:cs typeface="Arial"/>
                <a:sym typeface="Arial"/>
              </a:rPr>
              <a:t>Volatility is measured by calculating the standard deviation of the annualized returns over a given period of time.</a:t>
            </a:r>
            <a:endParaRPr sz="10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GB" sz="1000">
                <a:solidFill>
                  <a:srgbClr val="000000"/>
                </a:solidFill>
                <a:highlight>
                  <a:srgbClr val="FFFFFF"/>
                </a:highlight>
                <a:latin typeface="Arial"/>
                <a:ea typeface="Arial"/>
                <a:cs typeface="Arial"/>
                <a:sym typeface="Arial"/>
              </a:rPr>
              <a:t>Some of the common reasons for the changes in volatility include:</a:t>
            </a:r>
            <a:endParaRPr sz="1000">
              <a:solidFill>
                <a:srgbClr val="000000"/>
              </a:solidFill>
              <a:highlight>
                <a:srgbClr val="FFFFFF"/>
              </a:highlight>
              <a:latin typeface="Arial"/>
              <a:ea typeface="Arial"/>
              <a:cs typeface="Arial"/>
              <a:sym typeface="Arial"/>
            </a:endParaRPr>
          </a:p>
          <a:p>
            <a:pPr indent="-292100" lvl="0" marL="457200" rtl="0" algn="l">
              <a:spcBef>
                <a:spcPts val="0"/>
              </a:spcBef>
              <a:spcAft>
                <a:spcPts val="0"/>
              </a:spcAft>
              <a:buClr>
                <a:srgbClr val="000000"/>
              </a:buClr>
              <a:buSzPts val="1000"/>
              <a:buFont typeface="Arial"/>
              <a:buChar char="●"/>
            </a:pPr>
            <a:r>
              <a:rPr lang="en-GB" sz="1000">
                <a:solidFill>
                  <a:srgbClr val="000000"/>
                </a:solidFill>
                <a:highlight>
                  <a:srgbClr val="FFFFFF"/>
                </a:highlight>
                <a:latin typeface="Arial"/>
                <a:ea typeface="Arial"/>
                <a:cs typeface="Arial"/>
                <a:sym typeface="Arial"/>
              </a:rPr>
              <a:t>Market conditions</a:t>
            </a:r>
            <a:endParaRPr sz="1000">
              <a:solidFill>
                <a:srgbClr val="000000"/>
              </a:solidFill>
              <a:highlight>
                <a:srgbClr val="FFFFFF"/>
              </a:highlight>
              <a:latin typeface="Arial"/>
              <a:ea typeface="Arial"/>
              <a:cs typeface="Arial"/>
              <a:sym typeface="Arial"/>
            </a:endParaRPr>
          </a:p>
          <a:p>
            <a:pPr indent="-292100" lvl="0" marL="457200" rtl="0" algn="l">
              <a:spcBef>
                <a:spcPts val="0"/>
              </a:spcBef>
              <a:spcAft>
                <a:spcPts val="0"/>
              </a:spcAft>
              <a:buClr>
                <a:srgbClr val="000000"/>
              </a:buClr>
              <a:buSzPts val="1000"/>
              <a:buFont typeface="Arial"/>
              <a:buChar char="●"/>
            </a:pPr>
            <a:r>
              <a:rPr lang="en-GB" sz="1000">
                <a:solidFill>
                  <a:srgbClr val="000000"/>
                </a:solidFill>
                <a:highlight>
                  <a:srgbClr val="FFFFFF"/>
                </a:highlight>
                <a:latin typeface="Arial"/>
                <a:ea typeface="Arial"/>
                <a:cs typeface="Arial"/>
                <a:sym typeface="Arial"/>
              </a:rPr>
              <a:t>Company-specific events</a:t>
            </a:r>
            <a:endParaRPr sz="1000">
              <a:solidFill>
                <a:srgbClr val="000000"/>
              </a:solidFill>
              <a:highlight>
                <a:srgbClr val="FFFFFF"/>
              </a:highlight>
              <a:latin typeface="Arial"/>
              <a:ea typeface="Arial"/>
              <a:cs typeface="Arial"/>
              <a:sym typeface="Arial"/>
            </a:endParaRPr>
          </a:p>
          <a:p>
            <a:pPr indent="-292100" lvl="0" marL="457200" rtl="0" algn="l">
              <a:spcBef>
                <a:spcPts val="0"/>
              </a:spcBef>
              <a:spcAft>
                <a:spcPts val="0"/>
              </a:spcAft>
              <a:buClr>
                <a:srgbClr val="000000"/>
              </a:buClr>
              <a:buSzPts val="1000"/>
              <a:buFont typeface="Arial"/>
              <a:buChar char="●"/>
            </a:pPr>
            <a:r>
              <a:rPr lang="en-GB" sz="1000">
                <a:solidFill>
                  <a:srgbClr val="000000"/>
                </a:solidFill>
                <a:highlight>
                  <a:srgbClr val="FFFFFF"/>
                </a:highlight>
                <a:latin typeface="Arial"/>
                <a:ea typeface="Arial"/>
                <a:cs typeface="Arial"/>
                <a:sym typeface="Arial"/>
              </a:rPr>
              <a:t>Investor sentiment</a:t>
            </a:r>
            <a:endParaRPr sz="1000">
              <a:solidFill>
                <a:srgbClr val="000000"/>
              </a:solidFill>
              <a:highlight>
                <a:srgbClr val="FFFFFF"/>
              </a:highlight>
              <a:latin typeface="Arial"/>
              <a:ea typeface="Arial"/>
              <a:cs typeface="Arial"/>
              <a:sym typeface="Arial"/>
            </a:endParaRPr>
          </a:p>
          <a:p>
            <a:pPr indent="-292100" lvl="0" marL="457200" rtl="0" algn="l">
              <a:spcBef>
                <a:spcPts val="0"/>
              </a:spcBef>
              <a:spcAft>
                <a:spcPts val="0"/>
              </a:spcAft>
              <a:buClr>
                <a:srgbClr val="000000"/>
              </a:buClr>
              <a:buSzPts val="1000"/>
              <a:buFont typeface="Arial"/>
              <a:buChar char="●"/>
            </a:pPr>
            <a:r>
              <a:rPr lang="en-GB" sz="1000">
                <a:solidFill>
                  <a:srgbClr val="000000"/>
                </a:solidFill>
                <a:highlight>
                  <a:srgbClr val="FFFFFF"/>
                </a:highlight>
                <a:latin typeface="Arial"/>
                <a:ea typeface="Arial"/>
                <a:cs typeface="Arial"/>
                <a:sym typeface="Arial"/>
              </a:rPr>
              <a:t>Volatility Clustering</a:t>
            </a:r>
            <a:endParaRPr sz="1000">
              <a:solidFill>
                <a:srgbClr val="000000"/>
              </a:solidFill>
              <a:highlight>
                <a:srgbClr val="FFFFFF"/>
              </a:highlight>
              <a:latin typeface="Arial"/>
              <a:ea typeface="Arial"/>
              <a:cs typeface="Arial"/>
              <a:sym typeface="Arial"/>
            </a:endParaRPr>
          </a:p>
          <a:p>
            <a:pPr indent="-292100" lvl="0" marL="457200" rtl="0" algn="l">
              <a:spcBef>
                <a:spcPts val="0"/>
              </a:spcBef>
              <a:spcAft>
                <a:spcPts val="0"/>
              </a:spcAft>
              <a:buClr>
                <a:srgbClr val="000000"/>
              </a:buClr>
              <a:buSzPts val="1000"/>
              <a:buFont typeface="Arial"/>
              <a:buChar char="●"/>
            </a:pPr>
            <a:r>
              <a:rPr lang="en-GB" sz="1000">
                <a:solidFill>
                  <a:srgbClr val="000000"/>
                </a:solidFill>
                <a:highlight>
                  <a:srgbClr val="FFFFFF"/>
                </a:highlight>
                <a:latin typeface="Arial"/>
                <a:ea typeface="Arial"/>
                <a:cs typeface="Arial"/>
                <a:sym typeface="Arial"/>
              </a:rPr>
              <a:t>Leverage effect</a:t>
            </a:r>
            <a:endParaRPr sz="1000">
              <a:solidFill>
                <a:srgbClr val="000000"/>
              </a:solidFill>
              <a:highlight>
                <a:srgbClr val="FFFFFF"/>
              </a:highlight>
              <a:latin typeface="Arial"/>
              <a:ea typeface="Arial"/>
              <a:cs typeface="Arial"/>
              <a:sym typeface="Arial"/>
            </a:endParaRPr>
          </a:p>
          <a:p>
            <a:pPr indent="0" lvl="0" marL="0" rtl="0" algn="l">
              <a:spcBef>
                <a:spcPts val="0"/>
              </a:spcBef>
              <a:spcAft>
                <a:spcPts val="1200"/>
              </a:spcAft>
              <a:buNone/>
            </a:pPr>
            <a:r>
              <a:t/>
            </a:r>
            <a:endParaRPr/>
          </a:p>
        </p:txBody>
      </p:sp>
      <p:pic>
        <p:nvPicPr>
          <p:cNvPr id="148" name="Google Shape;148;p16"/>
          <p:cNvPicPr preferRelativeResize="0"/>
          <p:nvPr/>
        </p:nvPicPr>
        <p:blipFill>
          <a:blip r:embed="rId3">
            <a:alphaModFix/>
          </a:blip>
          <a:stretch>
            <a:fillRect/>
          </a:stretch>
        </p:blipFill>
        <p:spPr>
          <a:xfrm>
            <a:off x="5449600" y="1128425"/>
            <a:ext cx="3350950" cy="3350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How to calculate volatility</a:t>
            </a:r>
            <a:endParaRPr/>
          </a:p>
        </p:txBody>
      </p:sp>
      <p:sp>
        <p:nvSpPr>
          <p:cNvPr id="154" name="Google Shape;154;p1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000">
                <a:solidFill>
                  <a:srgbClr val="000000"/>
                </a:solidFill>
                <a:highlight>
                  <a:srgbClr val="FFFFFF"/>
                </a:highlight>
                <a:latin typeface="Arial"/>
                <a:ea typeface="Arial"/>
                <a:cs typeface="Arial"/>
                <a:sym typeface="Arial"/>
              </a:rPr>
              <a:t>There are several ways to alculate volatility of a financial time series, depending on the type of data and the specific use case. The most common method is standard deviation, that is computed as: </a:t>
            </a:r>
            <a:endParaRPr sz="10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0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0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0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0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GB" sz="900">
                <a:solidFill>
                  <a:srgbClr val="000000"/>
                </a:solidFill>
                <a:highlight>
                  <a:srgbClr val="FFFFFF"/>
                </a:highlight>
                <a:latin typeface="Arial"/>
                <a:ea typeface="Arial"/>
                <a:cs typeface="Arial"/>
                <a:sym typeface="Arial"/>
              </a:rPr>
              <a:t>In our case, we have to calculate the standard deviation of two returns series.</a:t>
            </a:r>
            <a:endParaRPr sz="9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GB" sz="900">
                <a:solidFill>
                  <a:srgbClr val="000000"/>
                </a:solidFill>
                <a:highlight>
                  <a:srgbClr val="FFFFFF"/>
                </a:highlight>
                <a:latin typeface="Arial"/>
                <a:ea typeface="Arial"/>
                <a:cs typeface="Arial"/>
                <a:sym typeface="Arial"/>
              </a:rPr>
              <a:t>To calculate the returns we implement the following formula:</a:t>
            </a:r>
            <a:endParaRPr sz="9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000">
              <a:solidFill>
                <a:srgbClr val="000000"/>
              </a:solidFill>
              <a:highlight>
                <a:srgbClr val="FFFFFF"/>
              </a:highlight>
              <a:latin typeface="Arial"/>
              <a:ea typeface="Arial"/>
              <a:cs typeface="Arial"/>
              <a:sym typeface="Arial"/>
            </a:endParaRPr>
          </a:p>
          <a:p>
            <a:pPr indent="0" lvl="0" marL="0" rtl="0" algn="l">
              <a:spcBef>
                <a:spcPts val="0"/>
              </a:spcBef>
              <a:spcAft>
                <a:spcPts val="1200"/>
              </a:spcAft>
              <a:buNone/>
            </a:pPr>
            <a:r>
              <a:t/>
            </a:r>
            <a:endParaRPr/>
          </a:p>
        </p:txBody>
      </p:sp>
      <p:pic>
        <p:nvPicPr>
          <p:cNvPr id="155" name="Google Shape;155;p17"/>
          <p:cNvPicPr preferRelativeResize="0"/>
          <p:nvPr/>
        </p:nvPicPr>
        <p:blipFill>
          <a:blip r:embed="rId3">
            <a:alphaModFix/>
          </a:blip>
          <a:stretch>
            <a:fillRect/>
          </a:stretch>
        </p:blipFill>
        <p:spPr>
          <a:xfrm>
            <a:off x="2544025" y="3508273"/>
            <a:ext cx="3214500" cy="768675"/>
          </a:xfrm>
          <a:prstGeom prst="rect">
            <a:avLst/>
          </a:prstGeom>
          <a:noFill/>
          <a:ln>
            <a:noFill/>
          </a:ln>
        </p:spPr>
      </p:pic>
      <p:pic>
        <p:nvPicPr>
          <p:cNvPr id="156" name="Google Shape;156;p17"/>
          <p:cNvPicPr preferRelativeResize="0"/>
          <p:nvPr/>
        </p:nvPicPr>
        <p:blipFill>
          <a:blip r:embed="rId4">
            <a:alphaModFix/>
          </a:blip>
          <a:stretch>
            <a:fillRect/>
          </a:stretch>
        </p:blipFill>
        <p:spPr>
          <a:xfrm>
            <a:off x="4651150" y="2273900"/>
            <a:ext cx="2714800" cy="851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Historical context</a:t>
            </a:r>
            <a:endParaRPr/>
          </a:p>
        </p:txBody>
      </p:sp>
      <p:sp>
        <p:nvSpPr>
          <p:cNvPr id="162" name="Google Shape;162;p18"/>
          <p:cNvSpPr txBox="1"/>
          <p:nvPr>
            <p:ph idx="1" type="body"/>
          </p:nvPr>
        </p:nvSpPr>
        <p:spPr>
          <a:xfrm>
            <a:off x="819150" y="150767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900">
                <a:solidFill>
                  <a:srgbClr val="000000"/>
                </a:solidFill>
                <a:highlight>
                  <a:srgbClr val="FFFFFF"/>
                </a:highlight>
                <a:latin typeface="Arial"/>
                <a:ea typeface="Arial"/>
                <a:cs typeface="Arial"/>
                <a:sym typeface="Arial"/>
              </a:rPr>
              <a:t>The 2008 financial crisis was the worst economic disaster since the Great Depression of 1929. The crisis led to the Great Recession, where housing prices dropped more than the price plunge during the Great Depression.</a:t>
            </a:r>
            <a:endParaRPr sz="900">
              <a:solidFill>
                <a:srgbClr val="000000"/>
              </a:solidFill>
              <a:highlight>
                <a:srgbClr val="FFFFFF"/>
              </a:highlight>
              <a:latin typeface="Arial"/>
              <a:ea typeface="Arial"/>
              <a:cs typeface="Arial"/>
              <a:sym typeface="Arial"/>
            </a:endParaRPr>
          </a:p>
          <a:p>
            <a:pPr indent="0" lvl="0" marL="0" rtl="0" algn="l">
              <a:spcBef>
                <a:spcPts val="0"/>
              </a:spcBef>
              <a:spcAft>
                <a:spcPts val="1200"/>
              </a:spcAft>
              <a:buNone/>
            </a:pPr>
            <a:r>
              <a:t/>
            </a:r>
            <a:endParaRPr/>
          </a:p>
        </p:txBody>
      </p:sp>
      <p:pic>
        <p:nvPicPr>
          <p:cNvPr id="163" name="Google Shape;163;p18"/>
          <p:cNvPicPr preferRelativeResize="0"/>
          <p:nvPr/>
        </p:nvPicPr>
        <p:blipFill>
          <a:blip r:embed="rId3">
            <a:alphaModFix/>
          </a:blip>
          <a:stretch>
            <a:fillRect/>
          </a:stretch>
        </p:blipFill>
        <p:spPr>
          <a:xfrm>
            <a:off x="298750" y="1992725"/>
            <a:ext cx="4273249" cy="2848825"/>
          </a:xfrm>
          <a:prstGeom prst="rect">
            <a:avLst/>
          </a:prstGeom>
          <a:noFill/>
          <a:ln>
            <a:noFill/>
          </a:ln>
        </p:spPr>
      </p:pic>
      <p:pic>
        <p:nvPicPr>
          <p:cNvPr id="164" name="Google Shape;164;p18"/>
          <p:cNvPicPr preferRelativeResize="0"/>
          <p:nvPr/>
        </p:nvPicPr>
        <p:blipFill>
          <a:blip r:embed="rId4">
            <a:alphaModFix/>
          </a:blip>
          <a:stretch>
            <a:fillRect/>
          </a:stretch>
        </p:blipFill>
        <p:spPr>
          <a:xfrm>
            <a:off x="4572000" y="1993463"/>
            <a:ext cx="4273250" cy="284734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Time series Analysis</a:t>
            </a:r>
            <a:endParaRPr/>
          </a:p>
        </p:txBody>
      </p:sp>
      <p:sp>
        <p:nvSpPr>
          <p:cNvPr id="170" name="Google Shape;170;p19"/>
          <p:cNvSpPr txBox="1"/>
          <p:nvPr>
            <p:ph idx="1" type="body"/>
          </p:nvPr>
        </p:nvSpPr>
        <p:spPr>
          <a:xfrm>
            <a:off x="819150" y="1800200"/>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200">
                <a:solidFill>
                  <a:srgbClr val="000000"/>
                </a:solidFill>
                <a:highlight>
                  <a:schemeClr val="dk1"/>
                </a:highlight>
                <a:latin typeface="Arial"/>
                <a:ea typeface="Arial"/>
                <a:cs typeface="Arial"/>
                <a:sym typeface="Arial"/>
              </a:rPr>
              <a:t>Time series analysis is a powerful tool for </a:t>
            </a:r>
            <a:r>
              <a:rPr b="1" lang="en-GB" sz="1200">
                <a:solidFill>
                  <a:srgbClr val="000000"/>
                </a:solidFill>
                <a:highlight>
                  <a:schemeClr val="dk1"/>
                </a:highlight>
                <a:latin typeface="Arial"/>
                <a:ea typeface="Arial"/>
                <a:cs typeface="Arial"/>
                <a:sym typeface="Arial"/>
              </a:rPr>
              <a:t>understanding and predicting patterns</a:t>
            </a:r>
            <a:r>
              <a:rPr lang="en-GB" sz="1200">
                <a:solidFill>
                  <a:srgbClr val="000000"/>
                </a:solidFill>
                <a:highlight>
                  <a:schemeClr val="dk1"/>
                </a:highlight>
                <a:latin typeface="Arial"/>
                <a:ea typeface="Arial"/>
                <a:cs typeface="Arial"/>
                <a:sym typeface="Arial"/>
              </a:rPr>
              <a:t> in data over time. </a:t>
            </a:r>
            <a:endParaRPr sz="1200">
              <a:solidFill>
                <a:srgbClr val="000000"/>
              </a:solidFill>
              <a:highlight>
                <a:schemeClr val="dk1"/>
              </a:highlight>
              <a:latin typeface="Arial"/>
              <a:ea typeface="Arial"/>
              <a:cs typeface="Arial"/>
              <a:sym typeface="Arial"/>
            </a:endParaRPr>
          </a:p>
          <a:p>
            <a:pPr indent="0" lvl="0" marL="0" rtl="0" algn="l">
              <a:spcBef>
                <a:spcPts val="0"/>
              </a:spcBef>
              <a:spcAft>
                <a:spcPts val="0"/>
              </a:spcAft>
              <a:buNone/>
            </a:pPr>
            <a:r>
              <a:rPr lang="en-GB" sz="1200">
                <a:solidFill>
                  <a:srgbClr val="000000"/>
                </a:solidFill>
                <a:highlight>
                  <a:schemeClr val="dk1"/>
                </a:highlight>
                <a:latin typeface="Arial"/>
                <a:ea typeface="Arial"/>
                <a:cs typeface="Arial"/>
                <a:sym typeface="Arial"/>
              </a:rPr>
              <a:t>It can be used to identify trends, seasonal patterns, and cyclic movements in data.</a:t>
            </a:r>
            <a:endParaRPr sz="1200">
              <a:solidFill>
                <a:srgbClr val="000000"/>
              </a:solidFill>
              <a:highlight>
                <a:schemeClr val="dk1"/>
              </a:highlight>
              <a:latin typeface="Arial"/>
              <a:ea typeface="Arial"/>
              <a:cs typeface="Arial"/>
              <a:sym typeface="Arial"/>
            </a:endParaRPr>
          </a:p>
          <a:p>
            <a:pPr indent="0" lvl="0" marL="0" rtl="0" algn="l">
              <a:spcBef>
                <a:spcPts val="0"/>
              </a:spcBef>
              <a:spcAft>
                <a:spcPts val="0"/>
              </a:spcAft>
              <a:buNone/>
            </a:pPr>
            <a:r>
              <a:t/>
            </a:r>
            <a:endParaRPr sz="1200">
              <a:solidFill>
                <a:srgbClr val="000000"/>
              </a:solidFill>
              <a:highlight>
                <a:schemeClr val="dk1"/>
              </a:highlight>
              <a:latin typeface="Arial"/>
              <a:ea typeface="Arial"/>
              <a:cs typeface="Arial"/>
              <a:sym typeface="Arial"/>
            </a:endParaRPr>
          </a:p>
          <a:p>
            <a:pPr indent="0" lvl="0" marL="0" rtl="0" algn="l">
              <a:spcBef>
                <a:spcPts val="0"/>
              </a:spcBef>
              <a:spcAft>
                <a:spcPts val="0"/>
              </a:spcAft>
              <a:buNone/>
            </a:pPr>
            <a:r>
              <a:rPr lang="en-GB" sz="1200">
                <a:solidFill>
                  <a:srgbClr val="000000"/>
                </a:solidFill>
                <a:highlight>
                  <a:schemeClr val="dk1"/>
                </a:highlight>
                <a:latin typeface="Arial"/>
                <a:ea typeface="Arial"/>
                <a:cs typeface="Arial"/>
                <a:sym typeface="Arial"/>
              </a:rPr>
              <a:t>After choosing the French bank and the Index, thanks to the </a:t>
            </a:r>
            <a:r>
              <a:rPr lang="en-GB" sz="1200" u="sng">
                <a:solidFill>
                  <a:srgbClr val="000000"/>
                </a:solidFill>
                <a:highlight>
                  <a:schemeClr val="dk1"/>
                </a:highlight>
                <a:latin typeface="Arial"/>
                <a:ea typeface="Arial"/>
                <a:cs typeface="Arial"/>
                <a:sym typeface="Arial"/>
              </a:rPr>
              <a:t>getSymbols()</a:t>
            </a:r>
            <a:r>
              <a:rPr lang="en-GB" sz="1200">
                <a:solidFill>
                  <a:srgbClr val="000000"/>
                </a:solidFill>
                <a:highlight>
                  <a:schemeClr val="dk1"/>
                </a:highlight>
                <a:latin typeface="Arial"/>
                <a:ea typeface="Arial"/>
                <a:cs typeface="Arial"/>
                <a:sym typeface="Arial"/>
              </a:rPr>
              <a:t> function of R, we have obtained</a:t>
            </a:r>
            <a:r>
              <a:rPr lang="en-GB" sz="1400">
                <a:solidFill>
                  <a:srgbClr val="000000"/>
                </a:solidFill>
                <a:latin typeface="Arial"/>
                <a:ea typeface="Arial"/>
                <a:cs typeface="Arial"/>
                <a:sym typeface="Arial"/>
              </a:rPr>
              <a:t> </a:t>
            </a:r>
            <a:r>
              <a:rPr lang="en-GB" sz="1200">
                <a:solidFill>
                  <a:srgbClr val="000000"/>
                </a:solidFill>
                <a:highlight>
                  <a:schemeClr val="dk1"/>
                </a:highlight>
                <a:latin typeface="Arial"/>
                <a:ea typeface="Arial"/>
                <a:cs typeface="Arial"/>
                <a:sym typeface="Arial"/>
              </a:rPr>
              <a:t>historical financial data for the prices, selecting for both time series the closing prices for the period between</a:t>
            </a:r>
            <a:r>
              <a:rPr lang="en-GB" sz="1400">
                <a:solidFill>
                  <a:srgbClr val="000000"/>
                </a:solidFill>
                <a:latin typeface="Arial"/>
                <a:ea typeface="Arial"/>
                <a:cs typeface="Arial"/>
                <a:sym typeface="Arial"/>
              </a:rPr>
              <a:t> </a:t>
            </a:r>
            <a:r>
              <a:rPr lang="en-GB" sz="1200">
                <a:solidFill>
                  <a:srgbClr val="000000"/>
                </a:solidFill>
                <a:highlight>
                  <a:schemeClr val="dk1"/>
                </a:highlight>
                <a:latin typeface="Arial"/>
                <a:ea typeface="Arial"/>
                <a:cs typeface="Arial"/>
                <a:sym typeface="Arial"/>
              </a:rPr>
              <a:t>the 1 January 2009 and the 31 December 2011. </a:t>
            </a:r>
            <a:endParaRPr sz="1200">
              <a:solidFill>
                <a:srgbClr val="000000"/>
              </a:solidFill>
              <a:highlight>
                <a:schemeClr val="dk1"/>
              </a:highlight>
              <a:latin typeface="Arial"/>
              <a:ea typeface="Arial"/>
              <a:cs typeface="Arial"/>
              <a:sym typeface="Arial"/>
            </a:endParaRPr>
          </a:p>
          <a:p>
            <a:pPr indent="0" lvl="0" marL="0" rtl="0" algn="l">
              <a:spcBef>
                <a:spcPts val="0"/>
              </a:spcBef>
              <a:spcAft>
                <a:spcPts val="0"/>
              </a:spcAft>
              <a:buNone/>
            </a:pPr>
            <a:r>
              <a:t/>
            </a:r>
            <a:endParaRPr sz="1200">
              <a:solidFill>
                <a:srgbClr val="000000"/>
              </a:solidFill>
              <a:highlight>
                <a:schemeClr val="dk1"/>
              </a:highlight>
              <a:latin typeface="Arial"/>
              <a:ea typeface="Arial"/>
              <a:cs typeface="Arial"/>
              <a:sym typeface="Arial"/>
            </a:endParaRPr>
          </a:p>
          <a:p>
            <a:pPr indent="0" lvl="0" marL="0" rtl="0" algn="l">
              <a:spcBef>
                <a:spcPts val="0"/>
              </a:spcBef>
              <a:spcAft>
                <a:spcPts val="0"/>
              </a:spcAft>
              <a:buNone/>
            </a:pPr>
            <a:r>
              <a:rPr lang="en-GB" sz="1200">
                <a:solidFill>
                  <a:srgbClr val="000000"/>
                </a:solidFill>
                <a:highlight>
                  <a:schemeClr val="dk1"/>
                </a:highlight>
                <a:latin typeface="Arial"/>
                <a:ea typeface="Arial"/>
                <a:cs typeface="Arial"/>
                <a:sym typeface="Arial"/>
              </a:rPr>
              <a:t>After that, we calculated the returns of the two time series with the </a:t>
            </a:r>
            <a:r>
              <a:rPr lang="en-GB" sz="1200" u="sng">
                <a:solidFill>
                  <a:srgbClr val="000000"/>
                </a:solidFill>
                <a:highlight>
                  <a:schemeClr val="dk1"/>
                </a:highlight>
                <a:latin typeface="Arial"/>
                <a:ea typeface="Arial"/>
                <a:cs typeface="Arial"/>
                <a:sym typeface="Arial"/>
              </a:rPr>
              <a:t>Calculate returns</a:t>
            </a:r>
            <a:r>
              <a:rPr lang="en-GB" sz="1200">
                <a:solidFill>
                  <a:srgbClr val="000000"/>
                </a:solidFill>
                <a:highlight>
                  <a:schemeClr val="dk1"/>
                </a:highlight>
                <a:latin typeface="Arial"/>
                <a:ea typeface="Arial"/>
                <a:cs typeface="Arial"/>
                <a:sym typeface="Arial"/>
              </a:rPr>
              <a:t> function and plotted the results shown in the next slide.</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0"/>
          <p:cNvSpPr txBox="1"/>
          <p:nvPr>
            <p:ph type="title"/>
          </p:nvPr>
        </p:nvSpPr>
        <p:spPr>
          <a:xfrm>
            <a:off x="258900" y="2448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Our Analysis</a:t>
            </a:r>
            <a:endParaRPr/>
          </a:p>
        </p:txBody>
      </p:sp>
      <p:sp>
        <p:nvSpPr>
          <p:cNvPr id="176" name="Google Shape;176;p20"/>
          <p:cNvSpPr txBox="1"/>
          <p:nvPr>
            <p:ph idx="1" type="body"/>
          </p:nvPr>
        </p:nvSpPr>
        <p:spPr>
          <a:xfrm>
            <a:off x="377400" y="909025"/>
            <a:ext cx="8464500" cy="2097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9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9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GB" sz="900">
                <a:solidFill>
                  <a:srgbClr val="000000"/>
                </a:solidFill>
                <a:highlight>
                  <a:srgbClr val="FFFFFF"/>
                </a:highlight>
                <a:latin typeface="Arial"/>
                <a:ea typeface="Arial"/>
                <a:cs typeface="Arial"/>
                <a:sym typeface="Arial"/>
              </a:rPr>
              <a:t>As we can see from the two graphs, there is a significant increase in the variability of returns over the period 2009-2011, especially in the late part of 2011 and the early part of 2009. During the crisis, volatility of returns was really high, the peak for both time series is at the end of May 2010. </a:t>
            </a:r>
            <a:endParaRPr sz="9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GB" sz="900">
                <a:solidFill>
                  <a:srgbClr val="000000"/>
                </a:solidFill>
                <a:highlight>
                  <a:srgbClr val="FFFFFF"/>
                </a:highlight>
                <a:latin typeface="Arial"/>
                <a:ea typeface="Arial"/>
                <a:cs typeface="Arial"/>
                <a:sym typeface="Arial"/>
              </a:rPr>
              <a:t>Despite the huge variability of returns, we have tested whether returns are stationary or not using the Augmented Dickey-Fuller test. The result of the test shows us a very small p-value that makes us reject the null hypothesis of non-stationarity. So our returns are stationary</a:t>
            </a:r>
            <a:endParaRPr sz="9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900">
              <a:solidFill>
                <a:srgbClr val="000000"/>
              </a:solidFill>
              <a:highlight>
                <a:srgbClr val="FFFFFF"/>
              </a:highlight>
              <a:latin typeface="Arial"/>
              <a:ea typeface="Arial"/>
              <a:cs typeface="Arial"/>
              <a:sym typeface="Arial"/>
            </a:endParaRPr>
          </a:p>
          <a:p>
            <a:pPr indent="0" lvl="0" marL="0" rtl="0" algn="l">
              <a:spcBef>
                <a:spcPts val="0"/>
              </a:spcBef>
              <a:spcAft>
                <a:spcPts val="1200"/>
              </a:spcAft>
              <a:buNone/>
            </a:pPr>
            <a:r>
              <a:t/>
            </a:r>
            <a:endParaRPr/>
          </a:p>
        </p:txBody>
      </p:sp>
      <p:pic>
        <p:nvPicPr>
          <p:cNvPr id="177" name="Google Shape;177;p20"/>
          <p:cNvPicPr preferRelativeResize="0"/>
          <p:nvPr/>
        </p:nvPicPr>
        <p:blipFill>
          <a:blip r:embed="rId3">
            <a:alphaModFix/>
          </a:blip>
          <a:stretch>
            <a:fillRect/>
          </a:stretch>
        </p:blipFill>
        <p:spPr>
          <a:xfrm>
            <a:off x="377400" y="2188600"/>
            <a:ext cx="4343375" cy="2544600"/>
          </a:xfrm>
          <a:prstGeom prst="rect">
            <a:avLst/>
          </a:prstGeom>
          <a:noFill/>
          <a:ln>
            <a:noFill/>
          </a:ln>
        </p:spPr>
      </p:pic>
      <p:pic>
        <p:nvPicPr>
          <p:cNvPr id="178" name="Google Shape;178;p20"/>
          <p:cNvPicPr preferRelativeResize="0"/>
          <p:nvPr/>
        </p:nvPicPr>
        <p:blipFill>
          <a:blip r:embed="rId4">
            <a:alphaModFix/>
          </a:blip>
          <a:stretch>
            <a:fillRect/>
          </a:stretch>
        </p:blipFill>
        <p:spPr>
          <a:xfrm>
            <a:off x="4658850" y="2188600"/>
            <a:ext cx="4243834" cy="25445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txBox="1"/>
          <p:nvPr>
            <p:ph idx="1" type="body"/>
          </p:nvPr>
        </p:nvSpPr>
        <p:spPr>
          <a:xfrm>
            <a:off x="248850" y="313550"/>
            <a:ext cx="8534400" cy="18336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lang="en-GB" sz="900">
                <a:solidFill>
                  <a:srgbClr val="000000"/>
                </a:solidFill>
                <a:highlight>
                  <a:srgbClr val="FFFFFF"/>
                </a:highlight>
                <a:latin typeface="Arial"/>
                <a:ea typeface="Arial"/>
                <a:cs typeface="Arial"/>
                <a:sym typeface="Arial"/>
              </a:rPr>
              <a:t>Then, after having analyzed the fluctuations of the returns during the crisis period, we created the histograms of returns for the two time series and we present the results with the two following graphs to our right.</a:t>
            </a:r>
            <a:endParaRPr sz="900">
              <a:solidFill>
                <a:srgbClr val="000000"/>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sz="1100">
              <a:solidFill>
                <a:srgbClr val="000000"/>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rPr lang="en-GB" sz="900">
                <a:solidFill>
                  <a:srgbClr val="000000"/>
                </a:solidFill>
                <a:highlight>
                  <a:srgbClr val="FFFFFF"/>
                </a:highlight>
                <a:latin typeface="Arial"/>
                <a:ea typeface="Arial"/>
                <a:cs typeface="Arial"/>
                <a:sym typeface="Arial"/>
              </a:rPr>
              <a:t>As we can remark, neither BNP returns nor CAC40 are normally distributed. This is a crucial information for solving the exercise and to compute the equality of the two variances. The fact that returns are not normally distributed prevents us from using some statistical test available in R for the comparison of variances.</a:t>
            </a:r>
            <a:endParaRPr sz="900">
              <a:solidFill>
                <a:srgbClr val="000000"/>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sz="1100">
              <a:solidFill>
                <a:srgbClr val="000000"/>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rPr lang="en-GB" sz="900">
                <a:solidFill>
                  <a:srgbClr val="000000"/>
                </a:solidFill>
                <a:highlight>
                  <a:srgbClr val="FFFFFF"/>
                </a:highlight>
                <a:latin typeface="Arial"/>
                <a:ea typeface="Arial"/>
                <a:cs typeface="Arial"/>
                <a:sym typeface="Arial"/>
              </a:rPr>
              <a:t>We also observe that both histograms are left-skewed.</a:t>
            </a:r>
            <a:endParaRPr sz="900">
              <a:solidFill>
                <a:srgbClr val="000000"/>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sz="1100">
              <a:solidFill>
                <a:srgbClr val="000000"/>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rPr lang="en-GB" sz="900">
                <a:solidFill>
                  <a:srgbClr val="000000"/>
                </a:solidFill>
                <a:highlight>
                  <a:srgbClr val="FFFFFF"/>
                </a:highlight>
                <a:latin typeface="Arial"/>
                <a:ea typeface="Arial"/>
                <a:cs typeface="Arial"/>
                <a:sym typeface="Arial"/>
              </a:rPr>
              <a:t>In our code, thanks to the Shapiro test, we tested whether returns are normally distributed.</a:t>
            </a:r>
            <a:endParaRPr sz="900">
              <a:solidFill>
                <a:srgbClr val="000000"/>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rPr lang="en-GB" sz="900">
                <a:solidFill>
                  <a:srgbClr val="000000"/>
                </a:solidFill>
                <a:highlight>
                  <a:srgbClr val="FFFFFF"/>
                </a:highlight>
                <a:latin typeface="Arial"/>
                <a:ea typeface="Arial"/>
                <a:cs typeface="Arial"/>
                <a:sym typeface="Arial"/>
              </a:rPr>
              <a:t>For both time series, we have obtained a very small p-value, meaning that we can reject the null hypothesis of normality of returns, so our time series are not normally distributed.</a:t>
            </a:r>
            <a:endParaRPr sz="900">
              <a:solidFill>
                <a:srgbClr val="000000"/>
              </a:solidFill>
              <a:highlight>
                <a:srgbClr val="FFFFFF"/>
              </a:highlight>
              <a:latin typeface="Arial"/>
              <a:ea typeface="Arial"/>
              <a:cs typeface="Arial"/>
              <a:sym typeface="Arial"/>
            </a:endParaRPr>
          </a:p>
          <a:p>
            <a:pPr indent="0" lvl="0" marL="0" rtl="0" algn="l">
              <a:spcBef>
                <a:spcPts val="0"/>
              </a:spcBef>
              <a:spcAft>
                <a:spcPts val="1200"/>
              </a:spcAft>
              <a:buNone/>
            </a:pPr>
            <a:r>
              <a:t/>
            </a:r>
            <a:endParaRPr/>
          </a:p>
        </p:txBody>
      </p:sp>
      <p:pic>
        <p:nvPicPr>
          <p:cNvPr id="184" name="Google Shape;184;p21"/>
          <p:cNvPicPr preferRelativeResize="0"/>
          <p:nvPr/>
        </p:nvPicPr>
        <p:blipFill>
          <a:blip r:embed="rId3">
            <a:alphaModFix/>
          </a:blip>
          <a:stretch>
            <a:fillRect/>
          </a:stretch>
        </p:blipFill>
        <p:spPr>
          <a:xfrm>
            <a:off x="360750" y="1982600"/>
            <a:ext cx="4211251" cy="2856325"/>
          </a:xfrm>
          <a:prstGeom prst="rect">
            <a:avLst/>
          </a:prstGeom>
          <a:noFill/>
          <a:ln>
            <a:noFill/>
          </a:ln>
        </p:spPr>
      </p:pic>
      <p:pic>
        <p:nvPicPr>
          <p:cNvPr id="185" name="Google Shape;185;p21"/>
          <p:cNvPicPr preferRelativeResize="0"/>
          <p:nvPr/>
        </p:nvPicPr>
        <p:blipFill>
          <a:blip r:embed="rId4">
            <a:alphaModFix/>
          </a:blip>
          <a:stretch>
            <a:fillRect/>
          </a:stretch>
        </p:blipFill>
        <p:spPr>
          <a:xfrm>
            <a:off x="4572001" y="1982600"/>
            <a:ext cx="4211250" cy="287442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