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naheim"/>
      <p:regular r:id="rId20"/>
    </p:embeddedFont>
    <p:embeddedFont>
      <p:font typeface="Barlow Condensed ExtraBold"/>
      <p:bold r:id="rId21"/>
      <p:boldItalic r:id="rId22"/>
    </p:embeddedFont>
    <p:embeddedFont>
      <p:font typeface="Overpass Mono"/>
      <p:regular r:id="rId23"/>
      <p:bold r:id="rId24"/>
    </p:embeddedFont>
    <p:embeddedFont>
      <p:font typeface="Barlow"/>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naheim-regular.fntdata"/><Relationship Id="rId22" Type="http://schemas.openxmlformats.org/officeDocument/2006/relationships/font" Target="fonts/BarlowCondensedExtraBold-boldItalic.fntdata"/><Relationship Id="rId21" Type="http://schemas.openxmlformats.org/officeDocument/2006/relationships/font" Target="fonts/BarlowCondensedExtraBold-bold.fntdata"/><Relationship Id="rId24" Type="http://schemas.openxmlformats.org/officeDocument/2006/relationships/font" Target="fonts/OverpassMono-bold.fntdata"/><Relationship Id="rId23" Type="http://schemas.openxmlformats.org/officeDocument/2006/relationships/font" Target="fonts/OverpassMon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bold.fntdata"/><Relationship Id="rId25" Type="http://schemas.openxmlformats.org/officeDocument/2006/relationships/font" Target="fonts/Barlow-regular.fntdata"/><Relationship Id="rId28" Type="http://schemas.openxmlformats.org/officeDocument/2006/relationships/font" Target="fonts/Barlow-boldItalic.fntdata"/><Relationship Id="rId27" Type="http://schemas.openxmlformats.org/officeDocument/2006/relationships/font" Target="fonts/Barlow-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8de203a35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de203a35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c7bd4e84a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c7bd4e84a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c7bd4e84a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c7bd4e84a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8d4cbd36da_4_3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8d4cbd36da_4_3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b3994a781_0_25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b3994a781_0_25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d4cbd36da_4_3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d4cbd36da_4_3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c7bd4e84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c7bd4e84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b872573b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b872573b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c7bd4e84a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c7bd4e84a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idx="1" type="subTitle"/>
          </p:nvPr>
        </p:nvSpPr>
        <p:spPr>
          <a:xfrm>
            <a:off x="87400" y="3391225"/>
            <a:ext cx="8966400" cy="9765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dk2"/>
                </a:solidFill>
              </a:rPr>
              <a:t>Deep Learning Project    	 	</a:t>
            </a:r>
            <a:br>
              <a:rPr lang="en">
                <a:solidFill>
                  <a:schemeClr val="dk2"/>
                </a:solidFill>
              </a:rPr>
            </a:br>
            <a:r>
              <a:rPr lang="en" u="sng">
                <a:solidFill>
                  <a:schemeClr val="dk2"/>
                </a:solidFill>
              </a:rPr>
              <a:t>Supervisor</a:t>
            </a:r>
            <a:r>
              <a:rPr lang="en">
                <a:solidFill>
                  <a:schemeClr val="dk2"/>
                </a:solidFill>
              </a:rPr>
              <a:t>: Anastase - Alexandre Charantonis</a:t>
            </a:r>
            <a:endParaRPr>
              <a:solidFill>
                <a:schemeClr val="dk2"/>
              </a:solidFill>
            </a:endParaRPr>
          </a:p>
          <a:p>
            <a:pPr indent="0" lvl="0" marL="0" rtl="0" algn="l">
              <a:spcBef>
                <a:spcPts val="0"/>
              </a:spcBef>
              <a:spcAft>
                <a:spcPts val="0"/>
              </a:spcAft>
              <a:buNone/>
            </a:pPr>
            <a:r>
              <a:rPr lang="en" u="sng">
                <a:solidFill>
                  <a:schemeClr val="dk2"/>
                </a:solidFill>
              </a:rPr>
              <a:t>Authors</a:t>
            </a:r>
            <a:r>
              <a:rPr lang="en">
                <a:solidFill>
                  <a:schemeClr val="dk2"/>
                </a:solidFill>
              </a:rPr>
              <a:t>: Antonio Antona, Barillon	 Yanis &amp; Vandenbussche David </a:t>
            </a:r>
            <a:endParaRPr>
              <a:solidFill>
                <a:schemeClr val="dk2"/>
              </a:solidFill>
            </a:endParaRPr>
          </a:p>
        </p:txBody>
      </p:sp>
      <p:sp>
        <p:nvSpPr>
          <p:cNvPr id="331" name="Google Shape;331;p25"/>
          <p:cNvSpPr txBox="1"/>
          <p:nvPr>
            <p:ph type="ctrTitle"/>
          </p:nvPr>
        </p:nvSpPr>
        <p:spPr>
          <a:xfrm>
            <a:off x="36925" y="1541170"/>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6000"/>
              <a:t>Stock Price Prediction with LSTM</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idx="1" type="body"/>
          </p:nvPr>
        </p:nvSpPr>
        <p:spPr>
          <a:xfrm>
            <a:off x="5438700" y="1973025"/>
            <a:ext cx="3620100" cy="277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leakage: model is exposed to data that it should not have access to, leading to artificially high performance. </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LSTM can be more computationally expensive than other types of RNNs.</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446" name="Google Shape;446;p34"/>
          <p:cNvSpPr txBox="1"/>
          <p:nvPr>
            <p:ph type="title"/>
          </p:nvPr>
        </p:nvSpPr>
        <p:spPr>
          <a:xfrm>
            <a:off x="5438700" y="653500"/>
            <a:ext cx="31242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Anticipated Issues</a:t>
            </a:r>
            <a:endParaRPr/>
          </a:p>
        </p:txBody>
      </p:sp>
      <p:sp>
        <p:nvSpPr>
          <p:cNvPr id="447" name="Google Shape;447;p34"/>
          <p:cNvSpPr/>
          <p:nvPr/>
        </p:nvSpPr>
        <p:spPr>
          <a:xfrm>
            <a:off x="1415384" y="1162091"/>
            <a:ext cx="2992601" cy="2027247"/>
          </a:xfrm>
          <a:custGeom>
            <a:rect b="b" l="l" r="r" t="t"/>
            <a:pathLst>
              <a:path extrusionOk="0" h="112344" w="165841">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1415384" y="1162091"/>
            <a:ext cx="2992601" cy="2027247"/>
          </a:xfrm>
          <a:custGeom>
            <a:rect b="b" l="l" r="r" t="t"/>
            <a:pathLst>
              <a:path extrusionOk="0" h="112344" w="165841">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1415384" y="1162091"/>
            <a:ext cx="2992601" cy="2027247"/>
          </a:xfrm>
          <a:custGeom>
            <a:rect b="b" l="l" r="r" t="t"/>
            <a:pathLst>
              <a:path extrusionOk="0" h="112344" w="165841">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697464" y="3748968"/>
            <a:ext cx="4428441" cy="99157"/>
          </a:xfrm>
          <a:custGeom>
            <a:rect b="b" l="l" r="r" t="t"/>
            <a:pathLst>
              <a:path extrusionOk="0" h="5495" w="245411">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680069" y="3179323"/>
            <a:ext cx="4462907" cy="597506"/>
          </a:xfrm>
          <a:custGeom>
            <a:rect b="b" l="l" r="r" t="t"/>
            <a:pathLst>
              <a:path extrusionOk="0" h="33112" w="247321">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2100264" y="3525030"/>
            <a:ext cx="1622841" cy="211776"/>
          </a:xfrm>
          <a:custGeom>
            <a:rect b="b" l="l" r="r" t="t"/>
            <a:pathLst>
              <a:path extrusionOk="0" h="11736" w="89933">
                <a:moveTo>
                  <a:pt x="6073" y="0"/>
                </a:moveTo>
                <a:lnTo>
                  <a:pt x="0" y="11664"/>
                </a:lnTo>
                <a:lnTo>
                  <a:pt x="89933" y="11736"/>
                </a:lnTo>
                <a:lnTo>
                  <a:pt x="84101" y="73"/>
                </a:lnTo>
                <a:lnTo>
                  <a:pt x="6073"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a:off x="1552364" y="3201501"/>
            <a:ext cx="206128" cy="54803"/>
          </a:xfrm>
          <a:custGeom>
            <a:rect b="b" l="l" r="r" t="t"/>
            <a:pathLst>
              <a:path extrusionOk="0" h="3037" w="11423">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1735863" y="3201501"/>
            <a:ext cx="198315" cy="54803"/>
          </a:xfrm>
          <a:custGeom>
            <a:rect b="b" l="l" r="r" t="t"/>
            <a:pathLst>
              <a:path extrusionOk="0" h="3037" w="1099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1918930" y="3201501"/>
            <a:ext cx="191349" cy="54803"/>
          </a:xfrm>
          <a:custGeom>
            <a:rect b="b" l="l" r="r" t="t"/>
            <a:pathLst>
              <a:path extrusionOk="0" h="3037" w="10604">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2102430" y="3201934"/>
            <a:ext cx="183536" cy="54803"/>
          </a:xfrm>
          <a:custGeom>
            <a:rect b="b" l="l" r="r" t="t"/>
            <a:pathLst>
              <a:path extrusionOk="0" h="3037" w="10171">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p:nvPr/>
        </p:nvSpPr>
        <p:spPr>
          <a:xfrm>
            <a:off x="2285496" y="3201934"/>
            <a:ext cx="176570" cy="54803"/>
          </a:xfrm>
          <a:custGeom>
            <a:rect b="b" l="l" r="r" t="t"/>
            <a:pathLst>
              <a:path extrusionOk="0" h="3037" w="9785">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2469447" y="3201934"/>
            <a:ext cx="169172" cy="54803"/>
          </a:xfrm>
          <a:custGeom>
            <a:rect b="b" l="l" r="r" t="t"/>
            <a:pathLst>
              <a:path extrusionOk="0" h="3037" w="9375">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2652946" y="3201934"/>
            <a:ext cx="161773" cy="55254"/>
          </a:xfrm>
          <a:custGeom>
            <a:rect b="b" l="l" r="r" t="t"/>
            <a:pathLst>
              <a:path extrusionOk="0" h="3062" w="8965">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2836013" y="3202367"/>
            <a:ext cx="156992" cy="54821"/>
          </a:xfrm>
          <a:custGeom>
            <a:rect b="b" l="l" r="r" t="t"/>
            <a:pathLst>
              <a:path extrusionOk="0" h="3038" w="870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3015597" y="3202367"/>
            <a:ext cx="160474" cy="54821"/>
          </a:xfrm>
          <a:custGeom>
            <a:rect b="b" l="l" r="r" t="t"/>
            <a:pathLst>
              <a:path extrusionOk="0" h="3038" w="8893">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3191716" y="3202367"/>
            <a:ext cx="167873" cy="55254"/>
          </a:xfrm>
          <a:custGeom>
            <a:rect b="b" l="l" r="r" t="t"/>
            <a:pathLst>
              <a:path extrusionOk="0" h="3062" w="9303">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3376082" y="3202800"/>
            <a:ext cx="175704" cy="54821"/>
          </a:xfrm>
          <a:custGeom>
            <a:rect b="b" l="l" r="r" t="t"/>
            <a:pathLst>
              <a:path extrusionOk="0" h="3038" w="9737">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3551768" y="3202800"/>
            <a:ext cx="183085" cy="54821"/>
          </a:xfrm>
          <a:custGeom>
            <a:rect b="b" l="l" r="r" t="t"/>
            <a:pathLst>
              <a:path extrusionOk="0" h="3038" w="10146">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3727869" y="3202800"/>
            <a:ext cx="190483" cy="55254"/>
          </a:xfrm>
          <a:custGeom>
            <a:rect b="b" l="l" r="r" t="t"/>
            <a:pathLst>
              <a:path extrusionOk="0" h="3062" w="10556">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3903555" y="3203251"/>
            <a:ext cx="197863" cy="54803"/>
          </a:xfrm>
          <a:custGeom>
            <a:rect b="b" l="l" r="r" t="t"/>
            <a:pathLst>
              <a:path extrusionOk="0" h="3037" w="10965">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4079656" y="3203251"/>
            <a:ext cx="205262" cy="54803"/>
          </a:xfrm>
          <a:custGeom>
            <a:rect b="b" l="l" r="r" t="t"/>
            <a:pathLst>
              <a:path extrusionOk="0" h="3037" w="11375">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a:off x="1483648" y="3264117"/>
            <a:ext cx="290940" cy="54803"/>
          </a:xfrm>
          <a:custGeom>
            <a:rect b="b" l="l" r="r" t="t"/>
            <a:pathLst>
              <a:path extrusionOk="0" h="3037" w="16123">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1754558" y="3264117"/>
            <a:ext cx="203530" cy="54803"/>
          </a:xfrm>
          <a:custGeom>
            <a:rect b="b" l="l" r="r" t="t"/>
            <a:pathLst>
              <a:path extrusionOk="0" h="3037" w="11279">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1946755" y="3264117"/>
            <a:ext cx="196131" cy="55254"/>
          </a:xfrm>
          <a:custGeom>
            <a:rect b="b" l="l" r="r" t="t"/>
            <a:pathLst>
              <a:path extrusionOk="0" h="3062" w="10869">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2139404" y="3264550"/>
            <a:ext cx="188733" cy="54821"/>
          </a:xfrm>
          <a:custGeom>
            <a:rect b="b" l="l" r="r" t="t"/>
            <a:pathLst>
              <a:path extrusionOk="0" h="3038" w="10459">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2332467" y="3264550"/>
            <a:ext cx="181352" cy="54821"/>
          </a:xfrm>
          <a:custGeom>
            <a:rect b="b" l="l" r="r" t="t"/>
            <a:pathLst>
              <a:path extrusionOk="0" h="3038" w="1005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2525098" y="3264550"/>
            <a:ext cx="173954" cy="55254"/>
          </a:xfrm>
          <a:custGeom>
            <a:rect b="b" l="l" r="r" t="t"/>
            <a:pathLst>
              <a:path extrusionOk="0" h="3062" w="964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2717295" y="3264983"/>
            <a:ext cx="166573" cy="54821"/>
          </a:xfrm>
          <a:custGeom>
            <a:rect b="b" l="l" r="r" t="t"/>
            <a:pathLst>
              <a:path extrusionOk="0" h="3038" w="9231">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2909943" y="3264983"/>
            <a:ext cx="164823" cy="54821"/>
          </a:xfrm>
          <a:custGeom>
            <a:rect b="b" l="l" r="r" t="t"/>
            <a:pathLst>
              <a:path extrusionOk="0" h="3038" w="9134">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3095608" y="3264983"/>
            <a:ext cx="171355" cy="55254"/>
          </a:xfrm>
          <a:custGeom>
            <a:rect b="b" l="l" r="r" t="t"/>
            <a:pathLst>
              <a:path extrusionOk="0" h="3062" w="9496">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3289556" y="3265416"/>
            <a:ext cx="179169" cy="54821"/>
          </a:xfrm>
          <a:custGeom>
            <a:rect b="b" l="l" r="r" t="t"/>
            <a:pathLst>
              <a:path extrusionOk="0" h="3038" w="9929">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3474806" y="3265416"/>
            <a:ext cx="186116" cy="54821"/>
          </a:xfrm>
          <a:custGeom>
            <a:rect b="b" l="l" r="r" t="t"/>
            <a:pathLst>
              <a:path extrusionOk="0" h="3038" w="10314">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3659605" y="3265416"/>
            <a:ext cx="193966" cy="55254"/>
          </a:xfrm>
          <a:custGeom>
            <a:rect b="b" l="l" r="r" t="t"/>
            <a:pathLst>
              <a:path extrusionOk="0" h="3062" w="10749">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3844855" y="3265867"/>
            <a:ext cx="200913" cy="54803"/>
          </a:xfrm>
          <a:custGeom>
            <a:rect b="b" l="l" r="r" t="t"/>
            <a:pathLst>
              <a:path extrusionOk="0" h="3037" w="11134">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4029654" y="3265867"/>
            <a:ext cx="322681" cy="55236"/>
          </a:xfrm>
          <a:custGeom>
            <a:rect b="b" l="l" r="r" t="t"/>
            <a:pathLst>
              <a:path extrusionOk="0" h="3061" w="17882">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1275373" y="3454149"/>
            <a:ext cx="326145" cy="54803"/>
          </a:xfrm>
          <a:custGeom>
            <a:rect b="b" l="l" r="r" t="t"/>
            <a:pathLst>
              <a:path extrusionOk="0" h="3037" w="18074">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1584971" y="3454149"/>
            <a:ext cx="227439" cy="54803"/>
          </a:xfrm>
          <a:custGeom>
            <a:rect b="b" l="l" r="r" t="t"/>
            <a:pathLst>
              <a:path extrusionOk="0" h="3037" w="12604">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1805445" y="3454149"/>
            <a:ext cx="219608" cy="55236"/>
          </a:xfrm>
          <a:custGeom>
            <a:rect b="b" l="l" r="r" t="t"/>
            <a:pathLst>
              <a:path extrusionOk="0" h="3061" w="1217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2025468" y="3454582"/>
            <a:ext cx="212227" cy="54803"/>
          </a:xfrm>
          <a:custGeom>
            <a:rect b="b" l="l" r="r" t="t"/>
            <a:pathLst>
              <a:path extrusionOk="0" h="3037" w="11761">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2250290" y="3454582"/>
            <a:ext cx="1193208" cy="55669"/>
          </a:xfrm>
          <a:custGeom>
            <a:rect b="b" l="l" r="r" t="t"/>
            <a:pathLst>
              <a:path extrusionOk="0" h="3085" w="66124">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a:off x="3457411" y="3455448"/>
            <a:ext cx="206561" cy="55254"/>
          </a:xfrm>
          <a:custGeom>
            <a:rect b="b" l="l" r="r" t="t"/>
            <a:pathLst>
              <a:path extrusionOk="0" h="3062" w="11447">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3670035" y="3455881"/>
            <a:ext cx="213960" cy="54821"/>
          </a:xfrm>
          <a:custGeom>
            <a:rect b="b" l="l" r="r" t="t"/>
            <a:pathLst>
              <a:path extrusionOk="0" h="3038" w="11857">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p:nvPr/>
        </p:nvSpPr>
        <p:spPr>
          <a:xfrm>
            <a:off x="3882677" y="3455881"/>
            <a:ext cx="221791" cy="55254"/>
          </a:xfrm>
          <a:custGeom>
            <a:rect b="b" l="l" r="r" t="t"/>
            <a:pathLst>
              <a:path extrusionOk="0" h="3062" w="12291">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
          <p:cNvSpPr/>
          <p:nvPr/>
        </p:nvSpPr>
        <p:spPr>
          <a:xfrm>
            <a:off x="4095752" y="3456314"/>
            <a:ext cx="228738" cy="54821"/>
          </a:xfrm>
          <a:custGeom>
            <a:rect b="b" l="l" r="r" t="t"/>
            <a:pathLst>
              <a:path extrusionOk="0" h="3038" w="12676">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4309261" y="3456314"/>
            <a:ext cx="236137" cy="54821"/>
          </a:xfrm>
          <a:custGeom>
            <a:rect b="b" l="l" r="r" t="t"/>
            <a:pathLst>
              <a:path extrusionOk="0" h="3038" w="13086">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1414951" y="3326733"/>
            <a:ext cx="411805" cy="54821"/>
          </a:xfrm>
          <a:custGeom>
            <a:rect b="b" l="l" r="r" t="t"/>
            <a:pathLst>
              <a:path extrusionOk="0" h="3038" w="22821">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1815442" y="3326733"/>
            <a:ext cx="206994" cy="55254"/>
          </a:xfrm>
          <a:custGeom>
            <a:rect b="b" l="l" r="r" t="t"/>
            <a:pathLst>
              <a:path extrusionOk="0" h="3062" w="11471">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2017203" y="3327166"/>
            <a:ext cx="199614" cy="54821"/>
          </a:xfrm>
          <a:custGeom>
            <a:rect b="b" l="l" r="r" t="t"/>
            <a:pathLst>
              <a:path extrusionOk="0" h="3038" w="11062">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2219848" y="3327166"/>
            <a:ext cx="191782" cy="54821"/>
          </a:xfrm>
          <a:custGeom>
            <a:rect b="b" l="l" r="r" t="t"/>
            <a:pathLst>
              <a:path extrusionOk="0" h="3038" w="10628">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2421176" y="3327166"/>
            <a:ext cx="184817" cy="55254"/>
          </a:xfrm>
          <a:custGeom>
            <a:rect b="b" l="l" r="r" t="t"/>
            <a:pathLst>
              <a:path extrusionOk="0" h="3062" w="10242">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2622938" y="3327599"/>
            <a:ext cx="177436" cy="54821"/>
          </a:xfrm>
          <a:custGeom>
            <a:rect b="b" l="l" r="r" t="t"/>
            <a:pathLst>
              <a:path extrusionOk="0" h="3038" w="9833">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2824266" y="3327599"/>
            <a:ext cx="172655" cy="54821"/>
          </a:xfrm>
          <a:custGeom>
            <a:rect b="b" l="l" r="r" t="t"/>
            <a:pathLst>
              <a:path extrusionOk="0" h="3038" w="9568">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3022562" y="3327599"/>
            <a:ext cx="176137" cy="55254"/>
          </a:xfrm>
          <a:custGeom>
            <a:rect b="b" l="l" r="r" t="t"/>
            <a:pathLst>
              <a:path extrusionOk="0" h="3062" w="9761">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3216510" y="3328050"/>
            <a:ext cx="183518" cy="54803"/>
          </a:xfrm>
          <a:custGeom>
            <a:rect b="b" l="l" r="r" t="t"/>
            <a:pathLst>
              <a:path extrusionOk="0" h="3037" w="1017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3410873" y="3328050"/>
            <a:ext cx="190916" cy="54803"/>
          </a:xfrm>
          <a:custGeom>
            <a:rect b="b" l="l" r="r" t="t"/>
            <a:pathLst>
              <a:path extrusionOk="0" h="3037" w="1058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3604928" y="3328429"/>
            <a:ext cx="198188" cy="54857"/>
          </a:xfrm>
          <a:custGeom>
            <a:rect b="b" l="l" r="r" t="t"/>
            <a:pathLst>
              <a:path extrusionOk="0" h="3040" w="10983">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3799183" y="3328483"/>
            <a:ext cx="205713" cy="54803"/>
          </a:xfrm>
          <a:custGeom>
            <a:rect b="b" l="l" r="r" t="t"/>
            <a:pathLst>
              <a:path extrusionOk="0" h="3037" w="1140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993564" y="3328483"/>
            <a:ext cx="212660" cy="55236"/>
          </a:xfrm>
          <a:custGeom>
            <a:rect b="b" l="l" r="r" t="t"/>
            <a:pathLst>
              <a:path extrusionOk="0" h="3061" w="11785">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4188377" y="3328917"/>
            <a:ext cx="220474" cy="54803"/>
          </a:xfrm>
          <a:custGeom>
            <a:rect b="b" l="l" r="r" t="t"/>
            <a:pathLst>
              <a:path extrusionOk="0" h="3037" w="12218">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1344937" y="3390667"/>
            <a:ext cx="547052" cy="54803"/>
          </a:xfrm>
          <a:custGeom>
            <a:rect b="b" l="l" r="r" t="t"/>
            <a:pathLst>
              <a:path extrusionOk="0" h="3037" w="30316">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1884572" y="3390667"/>
            <a:ext cx="210495" cy="55236"/>
          </a:xfrm>
          <a:custGeom>
            <a:rect b="b" l="l" r="r" t="t"/>
            <a:pathLst>
              <a:path extrusionOk="0" h="3061" w="11665">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2096348" y="3391100"/>
            <a:ext cx="203096" cy="54803"/>
          </a:xfrm>
          <a:custGeom>
            <a:rect b="b" l="l" r="r" t="t"/>
            <a:pathLst>
              <a:path extrusionOk="0" h="3037" w="11255">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2307240" y="3391100"/>
            <a:ext cx="195698" cy="54803"/>
          </a:xfrm>
          <a:custGeom>
            <a:rect b="b" l="l" r="r" t="t"/>
            <a:pathLst>
              <a:path extrusionOk="0" h="3037" w="10845">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2518150" y="3391533"/>
            <a:ext cx="188300" cy="54803"/>
          </a:xfrm>
          <a:custGeom>
            <a:rect b="b" l="l" r="r" t="t"/>
            <a:pathLst>
              <a:path extrusionOk="0" h="3037" w="10435">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2729042" y="3391533"/>
            <a:ext cx="180919" cy="54803"/>
          </a:xfrm>
          <a:custGeom>
            <a:rect b="b" l="l" r="r" t="t"/>
            <a:pathLst>
              <a:path extrusionOk="0" h="3037" w="10026">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2939501" y="3391533"/>
            <a:ext cx="180919" cy="55236"/>
          </a:xfrm>
          <a:custGeom>
            <a:rect b="b" l="l" r="r" t="t"/>
            <a:pathLst>
              <a:path extrusionOk="0" h="3061" w="10026">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3143013" y="3391966"/>
            <a:ext cx="188300" cy="54803"/>
          </a:xfrm>
          <a:custGeom>
            <a:rect b="b" l="l" r="r" t="t"/>
            <a:pathLst>
              <a:path extrusionOk="0" h="3037" w="10435">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3346524" y="3391966"/>
            <a:ext cx="195698" cy="54803"/>
          </a:xfrm>
          <a:custGeom>
            <a:rect b="b" l="l" r="r" t="t"/>
            <a:pathLst>
              <a:path extrusionOk="0" h="3037" w="10845">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3550018" y="3391966"/>
            <a:ext cx="203096" cy="55236"/>
          </a:xfrm>
          <a:custGeom>
            <a:rect b="b" l="l" r="r" t="t"/>
            <a:pathLst>
              <a:path extrusionOk="0" h="3061" w="11255">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3753529" y="3392399"/>
            <a:ext cx="210477" cy="54803"/>
          </a:xfrm>
          <a:custGeom>
            <a:rect b="b" l="l" r="r" t="t"/>
            <a:pathLst>
              <a:path extrusionOk="0" h="3037" w="11664">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3957041" y="3392399"/>
            <a:ext cx="217875" cy="54803"/>
          </a:xfrm>
          <a:custGeom>
            <a:rect b="b" l="l" r="r" t="t"/>
            <a:pathLst>
              <a:path extrusionOk="0" h="3037" w="12074">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4161418" y="3392399"/>
            <a:ext cx="315715" cy="55236"/>
          </a:xfrm>
          <a:custGeom>
            <a:rect b="b" l="l" r="r" t="t"/>
            <a:pathLst>
              <a:path extrusionOk="0" h="3061" w="17496">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684417" y="3742003"/>
            <a:ext cx="4454535" cy="35242"/>
          </a:xfrm>
          <a:custGeom>
            <a:rect b="b" l="l" r="r" t="t"/>
            <a:pathLst>
              <a:path extrusionOk="0" h="1953" w="246857">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34"/>
          <p:cNvPicPr preferRelativeResize="0"/>
          <p:nvPr/>
        </p:nvPicPr>
        <p:blipFill>
          <a:blip r:embed="rId3">
            <a:alphaModFix/>
          </a:blip>
          <a:stretch>
            <a:fillRect/>
          </a:stretch>
        </p:blipFill>
        <p:spPr>
          <a:xfrm>
            <a:off x="1527570" y="1259790"/>
            <a:ext cx="2770633" cy="1823462"/>
          </a:xfrm>
          <a:prstGeom prst="rect">
            <a:avLst/>
          </a:prstGeom>
          <a:noFill/>
          <a:ln>
            <a:noFill/>
          </a:ln>
        </p:spPr>
      </p:pic>
      <p:sp>
        <p:nvSpPr>
          <p:cNvPr id="521" name="Google Shape;521;p34"/>
          <p:cNvSpPr/>
          <p:nvPr/>
        </p:nvSpPr>
        <p:spPr>
          <a:xfrm>
            <a:off x="1470602" y="1162091"/>
            <a:ext cx="2937383" cy="1896800"/>
          </a:xfrm>
          <a:custGeom>
            <a:rect b="b" l="l" r="r" t="t"/>
            <a:pathLst>
              <a:path extrusionOk="0" h="105115" w="162781">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5"/>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HYPERPARAMETERS OPTIMIZATION</a:t>
            </a:r>
            <a:endParaRPr/>
          </a:p>
        </p:txBody>
      </p:sp>
      <p:sp>
        <p:nvSpPr>
          <p:cNvPr id="527" name="Google Shape;527;p35"/>
          <p:cNvSpPr txBox="1"/>
          <p:nvPr>
            <p:ph idx="3" type="ctrTitle"/>
          </p:nvPr>
        </p:nvSpPr>
        <p:spPr>
          <a:xfrm flipH="1">
            <a:off x="2266100" y="3155675"/>
            <a:ext cx="23163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Optimization neurons</a:t>
            </a:r>
            <a:endParaRPr/>
          </a:p>
        </p:txBody>
      </p:sp>
      <p:sp>
        <p:nvSpPr>
          <p:cNvPr id="528" name="Google Shape;528;p35"/>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txBox="1"/>
          <p:nvPr>
            <p:ph type="ctrTitle"/>
          </p:nvPr>
        </p:nvSpPr>
        <p:spPr>
          <a:xfrm flipH="1">
            <a:off x="2265874" y="1775350"/>
            <a:ext cx="24483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Bayesian Optimization </a:t>
            </a:r>
            <a:endParaRPr/>
          </a:p>
        </p:txBody>
      </p:sp>
      <p:sp>
        <p:nvSpPr>
          <p:cNvPr id="533" name="Google Shape;533;p35"/>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5"/>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1511097" y="1986204"/>
            <a:ext cx="461206" cy="460842"/>
          </a:xfrm>
          <a:custGeom>
            <a:rect b="b" l="l" r="r" t="t"/>
            <a:pathLst>
              <a:path extrusionOk="0" h="15193" w="15205">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1539792" y="3335586"/>
            <a:ext cx="403817" cy="460478"/>
          </a:xfrm>
          <a:custGeom>
            <a:rect b="b" l="l" r="r" t="t"/>
            <a:pathLst>
              <a:path extrusionOk="0" h="15181" w="13313">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function from keras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2" name="Google Shape;542;p35"/>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 the first and second LSTM layers, and on the activation function for the dense layers.</a:t>
            </a:r>
            <a:endParaRPr/>
          </a:p>
        </p:txBody>
      </p:sp>
      <p:sp>
        <p:nvSpPr>
          <p:cNvPr id="543" name="Google Shape;543;p35"/>
          <p:cNvSpPr txBox="1"/>
          <p:nvPr>
            <p:ph idx="8" type="subTitle"/>
          </p:nvPr>
        </p:nvSpPr>
        <p:spPr>
          <a:xfrm flipH="1">
            <a:off x="5442475" y="1571483"/>
            <a:ext cx="3451500" cy="3611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So we have a first LSTM layer with 35 neurons then another LSTM layer with 125 neurons, followed by a Dense layer of 31 neurons and another one of 15 neurons.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time of search for optimal parameters exploded really fast with our huge training data (1600 arrays of 60 values).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choose the number of trials equal to square root of the number of different combinations for the optimiser to try, which gives us 15 trials.</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CHOICE OF LOSS</a:t>
            </a:r>
            <a:endParaRPr/>
          </a:p>
        </p:txBody>
      </p:sp>
      <p:sp>
        <p:nvSpPr>
          <p:cNvPr id="549" name="Google Shape;549;p3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choose the mean squared error as a loss to optimise and a metrics to evaluate our network.</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0" name="Google Shape;550;p36"/>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MSE</a:t>
            </a:r>
            <a:endParaRPr/>
          </a:p>
        </p:txBody>
      </p:sp>
      <p:sp>
        <p:nvSpPr>
          <p:cNvPr id="551" name="Google Shape;551;p36"/>
          <p:cNvSpPr txBox="1"/>
          <p:nvPr>
            <p:ph idx="3" type="subTitle"/>
          </p:nvPr>
        </p:nvSpPr>
        <p:spPr>
          <a:xfrm>
            <a:off x="5700825" y="3048100"/>
            <a:ext cx="3381000" cy="20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hen we realise that the mean absolute error have more sense as a metrics as we have some really small number with the normalisation.</a:t>
            </a:r>
            <a:endParaRPr/>
          </a:p>
          <a:p>
            <a:pPr indent="0" lvl="0" marL="0" rtl="0" algn="l">
              <a:spcBef>
                <a:spcPts val="0"/>
              </a:spcBef>
              <a:spcAft>
                <a:spcPts val="0"/>
              </a:spcAft>
              <a:buNone/>
            </a:pPr>
            <a:r>
              <a:rPr lang="en"/>
              <a:t>So we try using mean absolute error as the loss.</a:t>
            </a:r>
            <a:endParaRPr/>
          </a:p>
          <a:p>
            <a:pPr indent="0" lvl="0" marL="0" rtl="0" algn="l">
              <a:spcBef>
                <a:spcPts val="0"/>
              </a:spcBef>
              <a:spcAft>
                <a:spcPts val="0"/>
              </a:spcAft>
              <a:buNone/>
            </a:pPr>
            <a:r>
              <a:rPr lang="en"/>
              <a:t>The result was catastrophic as the MAE doesn’t have the regularity properties of the MSE.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2" name="Google Shape;552;p36"/>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MAE</a:t>
            </a:r>
            <a:endParaRPr/>
          </a:p>
        </p:txBody>
      </p:sp>
      <p:pic>
        <p:nvPicPr>
          <p:cNvPr id="553" name="Google Shape;553;p36"/>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54" name="Google Shape;554;p36"/>
          <p:cNvGrpSpPr/>
          <p:nvPr/>
        </p:nvGrpSpPr>
        <p:grpSpPr>
          <a:xfrm>
            <a:off x="1223348" y="4553184"/>
            <a:ext cx="1015032" cy="325196"/>
            <a:chOff x="1156673" y="4600809"/>
            <a:chExt cx="1015032" cy="325196"/>
          </a:xfrm>
        </p:grpSpPr>
        <p:sp>
          <p:nvSpPr>
            <p:cNvPr id="555" name="Google Shape;555;p36"/>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36"/>
          <p:cNvGrpSpPr/>
          <p:nvPr/>
        </p:nvGrpSpPr>
        <p:grpSpPr>
          <a:xfrm>
            <a:off x="6919921" y="1718967"/>
            <a:ext cx="526759" cy="584845"/>
            <a:chOff x="5415892" y="1465405"/>
            <a:chExt cx="526759" cy="584845"/>
          </a:xfrm>
        </p:grpSpPr>
        <p:sp>
          <p:nvSpPr>
            <p:cNvPr id="561" name="Google Shape;561;p36"/>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36"/>
          <p:cNvGrpSpPr/>
          <p:nvPr/>
        </p:nvGrpSpPr>
        <p:grpSpPr>
          <a:xfrm>
            <a:off x="3665910" y="1717552"/>
            <a:ext cx="441580" cy="586260"/>
            <a:chOff x="4668125" y="1463989"/>
            <a:chExt cx="441580" cy="586260"/>
          </a:xfrm>
        </p:grpSpPr>
        <p:sp>
          <p:nvSpPr>
            <p:cNvPr id="566" name="Google Shape;566;p36"/>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7"/>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p>
            <a:pPr indent="0" lvl="0" marL="0" rtl="0" algn="ctr">
              <a:lnSpc>
                <a:spcPct val="20000"/>
              </a:lnSpc>
              <a:spcBef>
                <a:spcPts val="0"/>
              </a:spcBef>
              <a:spcAft>
                <a:spcPts val="0"/>
              </a:spcAft>
              <a:buNone/>
            </a:pPr>
            <a:r>
              <a:rPr lang="en"/>
              <a:t>million active developers use JavaScript over</a:t>
            </a:r>
            <a:endParaRPr/>
          </a:p>
          <a:p>
            <a:pPr indent="0" lvl="0" marL="0" rtl="0" algn="ctr">
              <a:lnSpc>
                <a:spcPct val="20000"/>
              </a:lnSpc>
              <a:spcBef>
                <a:spcPts val="1600"/>
              </a:spcBef>
              <a:spcAft>
                <a:spcPts val="0"/>
              </a:spcAft>
              <a:buNone/>
            </a:pPr>
            <a:r>
              <a:rPr lang="en"/>
              <a:t>other programming languages</a:t>
            </a:r>
            <a:endParaRPr/>
          </a:p>
          <a:p>
            <a:pPr indent="0" lvl="0" marL="0" rtl="0" algn="ctr">
              <a:spcBef>
                <a:spcPts val="1600"/>
              </a:spcBef>
              <a:spcAft>
                <a:spcPts val="1600"/>
              </a:spcAft>
              <a:buNone/>
            </a:pPr>
            <a:r>
              <a:t/>
            </a:r>
            <a:endParaRPr/>
          </a:p>
        </p:txBody>
      </p:sp>
      <p:pic>
        <p:nvPicPr>
          <p:cNvPr id="574" name="Google Shape;574;p37"/>
          <p:cNvPicPr preferRelativeResize="0"/>
          <p:nvPr/>
        </p:nvPicPr>
        <p:blipFill>
          <a:blip r:embed="rId3">
            <a:alphaModFix/>
          </a:blip>
          <a:stretch>
            <a:fillRect/>
          </a:stretch>
        </p:blipFill>
        <p:spPr>
          <a:xfrm>
            <a:off x="311700" y="1152475"/>
            <a:ext cx="8520600" cy="3416400"/>
          </a:xfrm>
          <a:prstGeom prst="rect">
            <a:avLst/>
          </a:prstGeom>
          <a:noFill/>
          <a:ln>
            <a:noFill/>
          </a:ln>
        </p:spPr>
      </p:pic>
      <p:sp>
        <p:nvSpPr>
          <p:cNvPr id="575" name="Google Shape;575;p37"/>
          <p:cNvSpPr txBox="1"/>
          <p:nvPr>
            <p:ph type="title"/>
          </p:nvPr>
        </p:nvSpPr>
        <p:spPr>
          <a:xfrm>
            <a:off x="0" y="95400"/>
            <a:ext cx="5716200" cy="4446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2000"/>
              <a:t>Model predictions BEFORE hyperparameters optimization</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8"/>
          <p:cNvSpPr txBox="1"/>
          <p:nvPr>
            <p:ph type="title"/>
          </p:nvPr>
        </p:nvSpPr>
        <p:spPr>
          <a:xfrm>
            <a:off x="0" y="95400"/>
            <a:ext cx="5716200" cy="4446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2000"/>
              <a:t>Model predictions AFTER hyperparameters optimization</a:t>
            </a:r>
            <a:endParaRPr sz="2000"/>
          </a:p>
        </p:txBody>
      </p:sp>
      <p:sp>
        <p:nvSpPr>
          <p:cNvPr id="581" name="Google Shape;581;p38"/>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p>
            <a:pPr indent="0" lvl="0" marL="0" rtl="0" algn="ctr">
              <a:lnSpc>
                <a:spcPct val="20000"/>
              </a:lnSpc>
              <a:spcBef>
                <a:spcPts val="0"/>
              </a:spcBef>
              <a:spcAft>
                <a:spcPts val="0"/>
              </a:spcAft>
              <a:buNone/>
            </a:pPr>
            <a:r>
              <a:rPr lang="en"/>
              <a:t>million active developers use JavaScript over</a:t>
            </a:r>
            <a:endParaRPr/>
          </a:p>
          <a:p>
            <a:pPr indent="0" lvl="0" marL="0" rtl="0" algn="ctr">
              <a:lnSpc>
                <a:spcPct val="20000"/>
              </a:lnSpc>
              <a:spcBef>
                <a:spcPts val="1600"/>
              </a:spcBef>
              <a:spcAft>
                <a:spcPts val="0"/>
              </a:spcAft>
              <a:buNone/>
            </a:pPr>
            <a:r>
              <a:rPr lang="en"/>
              <a:t>other programming languages</a:t>
            </a:r>
            <a:endParaRPr/>
          </a:p>
          <a:p>
            <a:pPr indent="0" lvl="0" marL="0" rtl="0" algn="ctr">
              <a:spcBef>
                <a:spcPts val="1600"/>
              </a:spcBef>
              <a:spcAft>
                <a:spcPts val="1600"/>
              </a:spcAft>
              <a:buNone/>
            </a:pPr>
            <a:r>
              <a:t/>
            </a:r>
            <a:endParaRPr/>
          </a:p>
        </p:txBody>
      </p:sp>
      <p:pic>
        <p:nvPicPr>
          <p:cNvPr id="582" name="Google Shape;582;p38"/>
          <p:cNvPicPr preferRelativeResize="0"/>
          <p:nvPr/>
        </p:nvPicPr>
        <p:blipFill>
          <a:blip r:embed="rId3">
            <a:alphaModFix/>
          </a:blip>
          <a:stretch>
            <a:fillRect/>
          </a:stretch>
        </p:blipFill>
        <p:spPr>
          <a:xfrm>
            <a:off x="311700" y="849150"/>
            <a:ext cx="8520600" cy="3858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9"/>
          <p:cNvSpPr txBox="1"/>
          <p:nvPr/>
        </p:nvSpPr>
        <p:spPr>
          <a:xfrm>
            <a:off x="0" y="4381375"/>
            <a:ext cx="66036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Anaheim"/>
                <a:ea typeface="Anaheim"/>
                <a:cs typeface="Anaheim"/>
                <a:sym typeface="Anaheim"/>
              </a:rPr>
              <a:t>Course of Deep Learning - </a:t>
            </a:r>
            <a:r>
              <a:rPr b="1" lang="en" sz="1300">
                <a:solidFill>
                  <a:schemeClr val="lt1"/>
                </a:solidFill>
                <a:latin typeface="Anaheim"/>
                <a:ea typeface="Anaheim"/>
                <a:cs typeface="Anaheim"/>
                <a:sym typeface="Anaheim"/>
              </a:rPr>
              <a:t>University of Paris Saclay - Department of Applied Mathematics</a:t>
            </a:r>
            <a:endParaRPr b="1" sz="1300">
              <a:solidFill>
                <a:schemeClr val="lt1"/>
              </a:solidFill>
              <a:latin typeface="Anaheim"/>
              <a:ea typeface="Anaheim"/>
              <a:cs typeface="Anaheim"/>
              <a:sym typeface="Anaheim"/>
            </a:endParaRPr>
          </a:p>
        </p:txBody>
      </p:sp>
      <p:sp>
        <p:nvSpPr>
          <p:cNvPr id="588" name="Google Shape;588;p39"/>
          <p:cNvSpPr txBox="1"/>
          <p:nvPr>
            <p:ph type="title"/>
          </p:nvPr>
        </p:nvSpPr>
        <p:spPr>
          <a:xfrm>
            <a:off x="2744375" y="62475"/>
            <a:ext cx="324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89" name="Google Shape;589;p39"/>
          <p:cNvSpPr txBox="1"/>
          <p:nvPr>
            <p:ph idx="1" type="subTitle"/>
          </p:nvPr>
        </p:nvSpPr>
        <p:spPr>
          <a:xfrm>
            <a:off x="2467050" y="805375"/>
            <a:ext cx="4209900" cy="1796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Do you have any questions?</a:t>
            </a:r>
            <a:endParaRPr/>
          </a:p>
          <a:p>
            <a:pPr indent="0" lvl="0" marL="457200" rtl="0" algn="l">
              <a:spcBef>
                <a:spcPts val="0"/>
              </a:spcBef>
              <a:spcAft>
                <a:spcPts val="0"/>
              </a:spcAft>
              <a:buNone/>
            </a:pPr>
            <a:r>
              <a:rPr lang="en"/>
              <a:t>            Antonio Antona</a:t>
            </a:r>
            <a:endParaRPr/>
          </a:p>
          <a:p>
            <a:pPr indent="0" lvl="0" marL="457200" rtl="0" algn="l">
              <a:spcBef>
                <a:spcPts val="0"/>
              </a:spcBef>
              <a:spcAft>
                <a:spcPts val="0"/>
              </a:spcAft>
              <a:buNone/>
            </a:pPr>
            <a:r>
              <a:rPr lang="en"/>
              <a:t>            Barillon Yanis </a:t>
            </a:r>
            <a:endParaRPr/>
          </a:p>
          <a:p>
            <a:pPr indent="0" lvl="0" marL="457200" rtl="0" algn="l">
              <a:spcBef>
                <a:spcPts val="0"/>
              </a:spcBef>
              <a:spcAft>
                <a:spcPts val="0"/>
              </a:spcAft>
              <a:buNone/>
            </a:pPr>
            <a:r>
              <a:rPr lang="en"/>
              <a:t>                     &amp;</a:t>
            </a:r>
            <a:endParaRPr/>
          </a:p>
          <a:p>
            <a:pPr indent="0" lvl="0" marL="457200" rtl="0" algn="l">
              <a:spcBef>
                <a:spcPts val="0"/>
              </a:spcBef>
              <a:spcAft>
                <a:spcPts val="0"/>
              </a:spcAft>
              <a:buNone/>
            </a:pPr>
            <a:r>
              <a:rPr lang="en"/>
              <a:t>         Vandenbussche David</a:t>
            </a:r>
            <a:endParaRPr/>
          </a:p>
          <a:p>
            <a:pPr indent="0" lvl="0" marL="0" rtl="0" algn="ctr">
              <a:spcBef>
                <a:spcPts val="0"/>
              </a:spcBef>
              <a:spcAft>
                <a:spcPts val="0"/>
              </a:spcAft>
              <a:buNone/>
            </a:pPr>
            <a:r>
              <a:t/>
            </a:r>
            <a:endParaRPr/>
          </a:p>
        </p:txBody>
      </p:sp>
      <p:grpSp>
        <p:nvGrpSpPr>
          <p:cNvPr id="590" name="Google Shape;590;p39"/>
          <p:cNvGrpSpPr/>
          <p:nvPr/>
        </p:nvGrpSpPr>
        <p:grpSpPr>
          <a:xfrm>
            <a:off x="4038098" y="2926312"/>
            <a:ext cx="1067804" cy="303977"/>
            <a:chOff x="3994909" y="3002512"/>
            <a:chExt cx="1067804" cy="303977"/>
          </a:xfrm>
        </p:grpSpPr>
        <p:grpSp>
          <p:nvGrpSpPr>
            <p:cNvPr id="591" name="Google Shape;591;p39"/>
            <p:cNvGrpSpPr/>
            <p:nvPr/>
          </p:nvGrpSpPr>
          <p:grpSpPr>
            <a:xfrm>
              <a:off x="4376840" y="3002512"/>
              <a:ext cx="303942" cy="303665"/>
              <a:chOff x="3314750" y="3817357"/>
              <a:chExt cx="356865" cy="356498"/>
            </a:xfrm>
          </p:grpSpPr>
          <p:sp>
            <p:nvSpPr>
              <p:cNvPr id="592" name="Google Shape;592;p39"/>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39"/>
            <p:cNvGrpSpPr/>
            <p:nvPr/>
          </p:nvGrpSpPr>
          <p:grpSpPr>
            <a:xfrm>
              <a:off x="4758771" y="3002512"/>
              <a:ext cx="303942" cy="303665"/>
              <a:chOff x="3763184" y="3817357"/>
              <a:chExt cx="356865" cy="356498"/>
            </a:xfrm>
          </p:grpSpPr>
          <p:sp>
            <p:nvSpPr>
              <p:cNvPr id="597" name="Google Shape;597;p39"/>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39"/>
            <p:cNvGrpSpPr/>
            <p:nvPr/>
          </p:nvGrpSpPr>
          <p:grpSpPr>
            <a:xfrm>
              <a:off x="3994909" y="3002512"/>
              <a:ext cx="303942" cy="303977"/>
              <a:chOff x="2866317" y="3817357"/>
              <a:chExt cx="356865" cy="356865"/>
            </a:xfrm>
          </p:grpSpPr>
          <p:sp>
            <p:nvSpPr>
              <p:cNvPr id="602" name="Google Shape;602;p39"/>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604" name="Google Shape;604;p39"/>
          <p:cNvPicPr preferRelativeResize="0"/>
          <p:nvPr/>
        </p:nvPicPr>
        <p:blipFill>
          <a:blip r:embed="rId3">
            <a:alphaModFix/>
          </a:blip>
          <a:stretch>
            <a:fillRect/>
          </a:stretch>
        </p:blipFill>
        <p:spPr>
          <a:xfrm>
            <a:off x="2233924" y="3364225"/>
            <a:ext cx="4369650" cy="76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 </a:t>
            </a:r>
            <a:endParaRPr/>
          </a:p>
        </p:txBody>
      </p:sp>
      <p:sp>
        <p:nvSpPr>
          <p:cNvPr id="337" name="Google Shape;337;p26"/>
          <p:cNvSpPr txBox="1"/>
          <p:nvPr>
            <p:ph idx="1" type="subTitle"/>
          </p:nvPr>
        </p:nvSpPr>
        <p:spPr>
          <a:xfrm flipH="1">
            <a:off x="110475" y="808450"/>
            <a:ext cx="7704000" cy="392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Introduction</a:t>
            </a:r>
            <a:endParaRPr sz="1400">
              <a:solidFill>
                <a:srgbClr val="FFFFFF"/>
              </a:solidFill>
              <a:latin typeface="Overpass Mono"/>
              <a:ea typeface="Overpass Mono"/>
              <a:cs typeface="Overpass Mono"/>
              <a:sym typeface="Overpass Mono"/>
            </a:endParaRPr>
          </a:p>
          <a:p>
            <a:pPr indent="0" lvl="0" marL="1828800" rtl="0" algn="l">
              <a:spcBef>
                <a:spcPts val="0"/>
              </a:spcBef>
              <a:spcAft>
                <a:spcPts val="0"/>
              </a:spcAft>
              <a:buNone/>
            </a:pPr>
            <a:br>
              <a:rPr lang="en" sz="1400">
                <a:solidFill>
                  <a:srgbClr val="FFFFFF"/>
                </a:solidFill>
                <a:latin typeface="Overpass Mono"/>
                <a:ea typeface="Overpass Mono"/>
                <a:cs typeface="Overpass Mono"/>
                <a:sym typeface="Overpass Mono"/>
              </a:rPr>
            </a:br>
            <a:r>
              <a:rPr lang="en" sz="1400">
                <a:solidFill>
                  <a:srgbClr val="FFFFFF"/>
                </a:solidFill>
                <a:latin typeface="Overpass Mono"/>
                <a:ea typeface="Overpass Mono"/>
                <a:cs typeface="Overpass Mono"/>
                <a:sym typeface="Overpass Mono"/>
              </a:rPr>
              <a:t>	</a:t>
            </a:r>
            <a:endParaRPr sz="1400">
              <a:solidFill>
                <a:srgbClr val="FFFFFF"/>
              </a:solidFill>
              <a:latin typeface="Overpass Mono"/>
              <a:ea typeface="Overpass Mono"/>
              <a:cs typeface="Overpass Mono"/>
              <a:sym typeface="Overpass Mono"/>
            </a:endParaRPr>
          </a:p>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Architecture</a:t>
            </a:r>
            <a:br>
              <a:rPr lang="en" sz="1400">
                <a:solidFill>
                  <a:srgbClr val="FFFFFF"/>
                </a:solidFill>
                <a:latin typeface="Overpass Mono"/>
                <a:ea typeface="Overpass Mono"/>
                <a:cs typeface="Overpass Mono"/>
                <a:sym typeface="Overpass Mono"/>
              </a:rPr>
            </a:br>
            <a:endParaRPr sz="1400">
              <a:solidFill>
                <a:srgbClr val="FFFFFF"/>
              </a:solidFill>
              <a:latin typeface="Overpass Mono"/>
              <a:ea typeface="Overpass Mono"/>
              <a:cs typeface="Overpass Mono"/>
              <a:sym typeface="Overpass Mono"/>
            </a:endParaRPr>
          </a:p>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Anticipated Issues</a:t>
            </a:r>
            <a:br>
              <a:rPr lang="en" sz="1400">
                <a:solidFill>
                  <a:srgbClr val="FFFFFF"/>
                </a:solidFill>
                <a:latin typeface="Overpass Mono"/>
                <a:ea typeface="Overpass Mono"/>
                <a:cs typeface="Overpass Mono"/>
                <a:sym typeface="Overpass Mono"/>
              </a:rPr>
            </a:br>
            <a:endParaRPr sz="1400">
              <a:solidFill>
                <a:srgbClr val="FFFFFF"/>
              </a:solidFill>
              <a:latin typeface="Overpass Mono"/>
              <a:ea typeface="Overpass Mono"/>
              <a:cs typeface="Overpass Mono"/>
              <a:sym typeface="Overpass Mono"/>
            </a:endParaRPr>
          </a:p>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Evaluation of Prediction’s Performance </a:t>
            </a:r>
            <a:br>
              <a:rPr lang="en" sz="1400">
                <a:solidFill>
                  <a:srgbClr val="FFFFFF"/>
                </a:solidFill>
                <a:latin typeface="Overpass Mono"/>
                <a:ea typeface="Overpass Mono"/>
                <a:cs typeface="Overpass Mono"/>
                <a:sym typeface="Overpass Mono"/>
              </a:rPr>
            </a:br>
            <a:r>
              <a:rPr lang="en" sz="1400">
                <a:solidFill>
                  <a:srgbClr val="FFFFFF"/>
                </a:solidFill>
                <a:latin typeface="Overpass Mono"/>
                <a:ea typeface="Overpass Mono"/>
                <a:cs typeface="Overpass Mono"/>
                <a:sym typeface="Overpass Mono"/>
              </a:rPr>
              <a:t>for Stock Price Prediction</a:t>
            </a:r>
            <a:br>
              <a:rPr lang="en" sz="1400">
                <a:solidFill>
                  <a:srgbClr val="FFFFFF"/>
                </a:solidFill>
                <a:latin typeface="Overpass Mono"/>
                <a:ea typeface="Overpass Mono"/>
                <a:cs typeface="Overpass Mono"/>
                <a:sym typeface="Overpass Mono"/>
              </a:rPr>
            </a:br>
            <a:endParaRPr sz="1400">
              <a:solidFill>
                <a:srgbClr val="FFFFFF"/>
              </a:solidFill>
              <a:latin typeface="Overpass Mono"/>
              <a:ea typeface="Overpass Mono"/>
              <a:cs typeface="Overpass Mono"/>
              <a:sym typeface="Overpass Mono"/>
            </a:endParaRPr>
          </a:p>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Results phase of the project</a:t>
            </a:r>
            <a:br>
              <a:rPr lang="en" sz="1400">
                <a:solidFill>
                  <a:srgbClr val="FFFFFF"/>
                </a:solidFill>
                <a:latin typeface="Overpass Mono"/>
                <a:ea typeface="Overpass Mono"/>
                <a:cs typeface="Overpass Mono"/>
                <a:sym typeface="Overpass Mono"/>
              </a:rPr>
            </a:br>
            <a:endParaRPr sz="1400">
              <a:solidFill>
                <a:srgbClr val="FFFFFF"/>
              </a:solidFill>
              <a:latin typeface="Overpass Mono"/>
              <a:ea typeface="Overpass Mono"/>
              <a:cs typeface="Overpass Mono"/>
              <a:sym typeface="Overpass Mono"/>
            </a:endParaRPr>
          </a:p>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How to find hyperparameters</a:t>
            </a:r>
            <a:br>
              <a:rPr lang="en" sz="1400">
                <a:solidFill>
                  <a:srgbClr val="FFFFFF"/>
                </a:solidFill>
                <a:latin typeface="Overpass Mono"/>
                <a:ea typeface="Overpass Mono"/>
                <a:cs typeface="Overpass Mono"/>
                <a:sym typeface="Overpass Mono"/>
              </a:rPr>
            </a:br>
            <a:endParaRPr sz="1400">
              <a:solidFill>
                <a:srgbClr val="FFFFFF"/>
              </a:solidFill>
              <a:latin typeface="Overpass Mono"/>
              <a:ea typeface="Overpass Mono"/>
              <a:cs typeface="Overpass Mono"/>
              <a:sym typeface="Overpass Mono"/>
            </a:endParaRPr>
          </a:p>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Relevant</a:t>
            </a:r>
            <a:br>
              <a:rPr lang="en" sz="1400">
                <a:solidFill>
                  <a:srgbClr val="FFFFFF"/>
                </a:solidFill>
                <a:latin typeface="Overpass Mono"/>
                <a:ea typeface="Overpass Mono"/>
                <a:cs typeface="Overpass Mono"/>
                <a:sym typeface="Overpass Mono"/>
              </a:rPr>
            </a:br>
            <a:endParaRPr sz="1400">
              <a:solidFill>
                <a:srgbClr val="FFFFFF"/>
              </a:solidFill>
              <a:latin typeface="Overpass Mono"/>
              <a:ea typeface="Overpass Mono"/>
              <a:cs typeface="Overpass Mono"/>
              <a:sym typeface="Overpass Mono"/>
            </a:endParaRPr>
          </a:p>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Hyperparameters to tune</a:t>
            </a:r>
            <a:br>
              <a:rPr lang="en" sz="1400">
                <a:solidFill>
                  <a:srgbClr val="FFFFFF"/>
                </a:solidFill>
                <a:latin typeface="Overpass Mono"/>
                <a:ea typeface="Overpass Mono"/>
                <a:cs typeface="Overpass Mono"/>
                <a:sym typeface="Overpass Mono"/>
              </a:rPr>
            </a:br>
            <a:endParaRPr sz="1400">
              <a:solidFill>
                <a:srgbClr val="FFFFFF"/>
              </a:solidFill>
              <a:latin typeface="Overpass Mono"/>
              <a:ea typeface="Overpass Mono"/>
              <a:cs typeface="Overpass Mono"/>
              <a:sym typeface="Overpass Mono"/>
            </a:endParaRPr>
          </a:p>
          <a:p>
            <a:pPr indent="-317500" lvl="0" marL="457200" rtl="0" algn="l">
              <a:spcBef>
                <a:spcPts val="0"/>
              </a:spcBef>
              <a:spcAft>
                <a:spcPts val="0"/>
              </a:spcAft>
              <a:buClr>
                <a:srgbClr val="FFFFFF"/>
              </a:buClr>
              <a:buSzPts val="1400"/>
              <a:buFont typeface="Overpass Mono"/>
              <a:buAutoNum type="arabicPeriod"/>
            </a:pPr>
            <a:r>
              <a:rPr lang="en" sz="1400">
                <a:solidFill>
                  <a:srgbClr val="FFFFFF"/>
                </a:solidFill>
                <a:latin typeface="Overpass Mono"/>
                <a:ea typeface="Overpass Mono"/>
                <a:cs typeface="Overpass Mono"/>
                <a:sym typeface="Overpass Mono"/>
              </a:rPr>
              <a:t>Conclusion</a:t>
            </a:r>
            <a:endParaRPr sz="1400">
              <a:solidFill>
                <a:srgbClr val="FFFFFF"/>
              </a:solidFill>
              <a:latin typeface="Overpass Mono"/>
              <a:ea typeface="Overpass Mono"/>
              <a:cs typeface="Overpass Mono"/>
              <a:sym typeface="Overpass Mono"/>
            </a:endParaRPr>
          </a:p>
        </p:txBody>
      </p:sp>
      <p:sp>
        <p:nvSpPr>
          <p:cNvPr id="338" name="Google Shape;338;p26"/>
          <p:cNvSpPr txBox="1"/>
          <p:nvPr/>
        </p:nvSpPr>
        <p:spPr>
          <a:xfrm>
            <a:off x="5224425" y="4047550"/>
            <a:ext cx="3787500" cy="2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rgbClr val="FFFFFF"/>
                </a:solidFill>
                <a:latin typeface="Anaheim"/>
                <a:ea typeface="Anaheim"/>
                <a:cs typeface="Anaheim"/>
                <a:sym typeface="Anaheim"/>
              </a:rPr>
              <a:t>Stock price prediction &amp; Machine Learning</a:t>
            </a:r>
            <a:r>
              <a:rPr b="1" lang="en" sz="1200">
                <a:solidFill>
                  <a:srgbClr val="FFFFFF"/>
                </a:solidFill>
                <a:latin typeface="Anaheim"/>
                <a:ea typeface="Anaheim"/>
                <a:cs typeface="Anaheim"/>
                <a:sym typeface="Anaheim"/>
              </a:rPr>
              <a:t>.</a:t>
            </a:r>
            <a:endParaRPr b="1" sz="1200">
              <a:solidFill>
                <a:srgbClr val="FFFFFF"/>
              </a:solidFill>
              <a:latin typeface="Anaheim"/>
              <a:ea typeface="Anaheim"/>
              <a:cs typeface="Anaheim"/>
              <a:sym typeface="Anaheim"/>
            </a:endParaRPr>
          </a:p>
        </p:txBody>
      </p:sp>
      <p:pic>
        <p:nvPicPr>
          <p:cNvPr id="339" name="Google Shape;339;p26"/>
          <p:cNvPicPr preferRelativeResize="0"/>
          <p:nvPr/>
        </p:nvPicPr>
        <p:blipFill>
          <a:blip r:embed="rId3">
            <a:alphaModFix/>
          </a:blip>
          <a:stretch>
            <a:fillRect/>
          </a:stretch>
        </p:blipFill>
        <p:spPr>
          <a:xfrm>
            <a:off x="4870050" y="1437225"/>
            <a:ext cx="4189301" cy="242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7"/>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45" name="Google Shape;345;p27"/>
          <p:cNvSpPr txBox="1"/>
          <p:nvPr>
            <p:ph idx="1" type="body"/>
          </p:nvPr>
        </p:nvSpPr>
        <p:spPr>
          <a:xfrm>
            <a:off x="122225" y="1973025"/>
            <a:ext cx="5094600" cy="31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attempt  is  to forecast the upcoming value of one stock, activity known as Stock Market Prediction. It is an area that has driven the focus of</a:t>
            </a:r>
            <a:endParaRPr/>
          </a:p>
          <a:p>
            <a:pPr indent="0" lvl="0" marL="0" rtl="0" algn="l">
              <a:spcBef>
                <a:spcPts val="0"/>
              </a:spcBef>
              <a:spcAft>
                <a:spcPts val="0"/>
              </a:spcAft>
              <a:buNone/>
            </a:pPr>
            <a:r>
              <a:rPr lang="en"/>
              <a:t>many individuals including not only companies, but also traders, market participants, data analysts, and</a:t>
            </a:r>
            <a:endParaRPr/>
          </a:p>
          <a:p>
            <a:pPr indent="0" lvl="0" marL="0" rtl="0" algn="l">
              <a:spcBef>
                <a:spcPts val="0"/>
              </a:spcBef>
              <a:spcAft>
                <a:spcPts val="0"/>
              </a:spcAft>
              <a:buNone/>
            </a:pPr>
            <a:r>
              <a:rPr lang="en"/>
              <a:t>even computer engineers working in the domain of Machine Learning (ML) and Artificial Intelligence</a:t>
            </a:r>
            <a:endParaRPr/>
          </a:p>
          <a:p>
            <a:pPr indent="0" lvl="0" marL="0" rtl="0" algn="l">
              <a:spcBef>
                <a:spcPts val="0"/>
              </a:spcBef>
              <a:spcAft>
                <a:spcPts val="0"/>
              </a:spcAft>
              <a:buNone/>
            </a:pPr>
            <a:r>
              <a:rPr lang="en"/>
              <a:t>(AI).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6" name="Google Shape;346;p27"/>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INTRODUCTION</a:t>
            </a:r>
            <a:endParaRPr>
              <a:solidFill>
                <a:schemeClr val="dk2"/>
              </a:solidFill>
            </a:endParaRPr>
          </a:p>
        </p:txBody>
      </p:sp>
      <p:sp>
        <p:nvSpPr>
          <p:cNvPr id="347" name="Google Shape;347;p27"/>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idx="1" type="subTitle"/>
          </p:nvPr>
        </p:nvSpPr>
        <p:spPr>
          <a:xfrm flipH="1">
            <a:off x="2127675" y="1894225"/>
            <a:ext cx="4894800" cy="1254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a</a:t>
            </a:r>
            <a:r>
              <a:rPr lang="en"/>
              <a:t>  subfield of artificial intelligence, which is broadly defined as the capability of a machine to imitate intelligent human behavior.</a:t>
            </a:r>
            <a:endParaRPr/>
          </a:p>
          <a:p>
            <a:pPr indent="0" lvl="0" marL="0" rtl="0" algn="ctr">
              <a:spcBef>
                <a:spcPts val="0"/>
              </a:spcBef>
              <a:spcAft>
                <a:spcPts val="0"/>
              </a:spcAft>
              <a:buNone/>
            </a:pPr>
            <a:r>
              <a:t/>
            </a:r>
            <a:endParaRPr/>
          </a:p>
        </p:txBody>
      </p:sp>
      <p:sp>
        <p:nvSpPr>
          <p:cNvPr id="353" name="Google Shape;353;p28"/>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Machine learning</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9"/>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txBox="1"/>
          <p:nvPr>
            <p:ph idx="4294967295" type="ctrTitle"/>
          </p:nvPr>
        </p:nvSpPr>
        <p:spPr>
          <a:xfrm flipH="1">
            <a:off x="5340575" y="1316950"/>
            <a:ext cx="37566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200">
                <a:solidFill>
                  <a:schemeClr val="dk2"/>
                </a:solidFill>
              </a:rPr>
              <a:t>Traditional Machine Learning Methods</a:t>
            </a:r>
            <a:endParaRPr sz="2200">
              <a:solidFill>
                <a:schemeClr val="dk2"/>
              </a:solidFill>
            </a:endParaRPr>
          </a:p>
        </p:txBody>
      </p:sp>
      <p:sp>
        <p:nvSpPr>
          <p:cNvPr id="360" name="Google Shape;360;p29"/>
          <p:cNvSpPr txBox="1"/>
          <p:nvPr>
            <p:ph idx="4294967295" type="ctrTitle"/>
          </p:nvPr>
        </p:nvSpPr>
        <p:spPr>
          <a:xfrm flipH="1">
            <a:off x="5340600" y="2180500"/>
            <a:ext cx="36951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200">
                <a:solidFill>
                  <a:schemeClr val="dk2"/>
                </a:solidFill>
              </a:rPr>
              <a:t>Deep Learning and Neural Networks</a:t>
            </a:r>
            <a:endParaRPr sz="2200">
              <a:solidFill>
                <a:schemeClr val="dk2"/>
              </a:solidFill>
            </a:endParaRPr>
          </a:p>
        </p:txBody>
      </p:sp>
      <p:sp>
        <p:nvSpPr>
          <p:cNvPr id="361" name="Google Shape;361;p29"/>
          <p:cNvSpPr txBox="1"/>
          <p:nvPr>
            <p:ph idx="4294967295" type="ctrTitle"/>
          </p:nvPr>
        </p:nvSpPr>
        <p:spPr>
          <a:xfrm flipH="1">
            <a:off x="5339551" y="3097500"/>
            <a:ext cx="26988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200">
                <a:solidFill>
                  <a:schemeClr val="dk2"/>
                </a:solidFill>
              </a:rPr>
              <a:t>Graph-Based Approaches</a:t>
            </a:r>
            <a:endParaRPr sz="2200">
              <a:solidFill>
                <a:schemeClr val="dk2"/>
              </a:solidFill>
            </a:endParaRPr>
          </a:p>
        </p:txBody>
      </p:sp>
      <p:sp>
        <p:nvSpPr>
          <p:cNvPr id="362" name="Google Shape;362;p29"/>
          <p:cNvSpPr txBox="1"/>
          <p:nvPr>
            <p:ph idx="4294967295" type="ctrTitle"/>
          </p:nvPr>
        </p:nvSpPr>
        <p:spPr>
          <a:xfrm flipH="1">
            <a:off x="5359800" y="4118675"/>
            <a:ext cx="36567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200">
                <a:solidFill>
                  <a:schemeClr val="dk2"/>
                </a:solidFill>
              </a:rPr>
              <a:t>Time Series Analysis Methods</a:t>
            </a:r>
            <a:endParaRPr sz="2200">
              <a:solidFill>
                <a:schemeClr val="dk2"/>
              </a:solidFill>
            </a:endParaRPr>
          </a:p>
        </p:txBody>
      </p:sp>
      <p:sp>
        <p:nvSpPr>
          <p:cNvPr id="363" name="Google Shape;363;p2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txBox="1"/>
          <p:nvPr>
            <p:ph idx="4294967295" type="ctrTitle"/>
          </p:nvPr>
        </p:nvSpPr>
        <p:spPr>
          <a:xfrm flipH="1">
            <a:off x="1614275" y="2477925"/>
            <a:ext cx="19518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Methods</a:t>
            </a:r>
            <a:endParaRPr sz="3000">
              <a:solidFill>
                <a:schemeClr val="dk1"/>
              </a:solidFill>
            </a:endParaRPr>
          </a:p>
        </p:txBody>
      </p:sp>
      <p:sp>
        <p:nvSpPr>
          <p:cNvPr id="365" name="Google Shape;365;p29"/>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29"/>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375" name="Google Shape;375;p29"/>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376" name="Google Shape;376;p29"/>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377" name="Google Shape;377;p29"/>
          <p:cNvCxnSpPr/>
          <p:nvPr/>
        </p:nvCxnSpPr>
        <p:spPr>
          <a:xfrm>
            <a:off x="3351874" y="289751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idx="6" type="title"/>
          </p:nvPr>
        </p:nvSpPr>
        <p:spPr>
          <a:xfrm>
            <a:off x="1254950" y="6647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PROBLEMS</a:t>
            </a:r>
            <a:endParaRPr/>
          </a:p>
        </p:txBody>
      </p:sp>
      <p:sp>
        <p:nvSpPr>
          <p:cNvPr id="383" name="Google Shape;383;p30"/>
          <p:cNvSpPr txBox="1"/>
          <p:nvPr>
            <p:ph idx="2" type="ctrTitle"/>
          </p:nvPr>
        </p:nvSpPr>
        <p:spPr>
          <a:xfrm flipH="1">
            <a:off x="1014550" y="1751479"/>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Selection Bias</a:t>
            </a:r>
            <a:endParaRPr/>
          </a:p>
        </p:txBody>
      </p:sp>
      <p:grpSp>
        <p:nvGrpSpPr>
          <p:cNvPr id="384" name="Google Shape;384;p30"/>
          <p:cNvGrpSpPr/>
          <p:nvPr/>
        </p:nvGrpSpPr>
        <p:grpSpPr>
          <a:xfrm>
            <a:off x="3851848" y="2570562"/>
            <a:ext cx="1440305" cy="2572929"/>
            <a:chOff x="3851848" y="2570562"/>
            <a:chExt cx="1440305" cy="2572929"/>
          </a:xfrm>
        </p:grpSpPr>
        <p:sp>
          <p:nvSpPr>
            <p:cNvPr id="385" name="Google Shape;385;p30"/>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30"/>
          <p:cNvGrpSpPr/>
          <p:nvPr/>
        </p:nvGrpSpPr>
        <p:grpSpPr>
          <a:xfrm>
            <a:off x="1349436" y="2570562"/>
            <a:ext cx="1798893" cy="2572929"/>
            <a:chOff x="1349436" y="2570562"/>
            <a:chExt cx="1798893" cy="2572929"/>
          </a:xfrm>
        </p:grpSpPr>
        <p:sp>
          <p:nvSpPr>
            <p:cNvPr id="389" name="Google Shape;389;p30"/>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30"/>
          <p:cNvGrpSpPr/>
          <p:nvPr/>
        </p:nvGrpSpPr>
        <p:grpSpPr>
          <a:xfrm>
            <a:off x="5995705" y="2418162"/>
            <a:ext cx="1798893" cy="2572929"/>
            <a:chOff x="5995705" y="2570562"/>
            <a:chExt cx="1798893" cy="2572929"/>
          </a:xfrm>
        </p:grpSpPr>
        <p:sp>
          <p:nvSpPr>
            <p:cNvPr id="394" name="Google Shape;394;p30"/>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30"/>
          <p:cNvSpPr txBox="1"/>
          <p:nvPr>
            <p:ph idx="7" type="ctrTitle"/>
          </p:nvPr>
        </p:nvSpPr>
        <p:spPr>
          <a:xfrm flipH="1">
            <a:off x="3320575" y="1751475"/>
            <a:ext cx="23649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Portfolio Construction</a:t>
            </a:r>
            <a:endParaRPr/>
          </a:p>
        </p:txBody>
      </p:sp>
      <p:sp>
        <p:nvSpPr>
          <p:cNvPr id="399" name="Google Shape;399;p30"/>
          <p:cNvSpPr txBox="1"/>
          <p:nvPr>
            <p:ph idx="8" type="ctrTitle"/>
          </p:nvPr>
        </p:nvSpPr>
        <p:spPr>
          <a:xfrm flipH="1">
            <a:off x="5911300" y="1333725"/>
            <a:ext cx="2678700" cy="8484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Incorrect Application of Pre-processing</a:t>
            </a:r>
            <a:endParaRPr/>
          </a:p>
        </p:txBody>
      </p:sp>
      <p:grpSp>
        <p:nvGrpSpPr>
          <p:cNvPr id="400" name="Google Shape;400;p30"/>
          <p:cNvGrpSpPr/>
          <p:nvPr/>
        </p:nvGrpSpPr>
        <p:grpSpPr>
          <a:xfrm>
            <a:off x="1641422" y="2903249"/>
            <a:ext cx="858761" cy="774103"/>
            <a:chOff x="-2128678" y="-581024"/>
            <a:chExt cx="858761" cy="774103"/>
          </a:xfrm>
        </p:grpSpPr>
        <p:sp>
          <p:nvSpPr>
            <p:cNvPr id="401" name="Google Shape;401;p30"/>
            <p:cNvSpPr/>
            <p:nvPr/>
          </p:nvSpPr>
          <p:spPr>
            <a:xfrm>
              <a:off x="-2128678" y="-581024"/>
              <a:ext cx="555721" cy="774103"/>
            </a:xfrm>
            <a:custGeom>
              <a:rect b="b" l="l" r="r" t="t"/>
              <a:pathLst>
                <a:path extrusionOk="0" h="19574" w="14052">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1572978" y="-171927"/>
              <a:ext cx="57700" cy="57700"/>
            </a:xfrm>
            <a:custGeom>
              <a:rect b="b" l="l" r="r" t="t"/>
              <a:pathLst>
                <a:path extrusionOk="0" h="1459" w="1459">
                  <a:moveTo>
                    <a:pt x="1" y="1"/>
                  </a:moveTo>
                  <a:lnTo>
                    <a:pt x="1" y="1459"/>
                  </a:lnTo>
                  <a:lnTo>
                    <a:pt x="1459" y="1459"/>
                  </a:lnTo>
                  <a:lnTo>
                    <a:pt x="1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1515316" y="-285987"/>
              <a:ext cx="114134" cy="114095"/>
            </a:xfrm>
            <a:custGeom>
              <a:rect b="b" l="l" r="r" t="t"/>
              <a:pathLst>
                <a:path extrusionOk="0" h="2885" w="2886">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1516542" y="-343649"/>
              <a:ext cx="57700" cy="57700"/>
            </a:xfrm>
            <a:custGeom>
              <a:rect b="b" l="l" r="r" t="t"/>
              <a:pathLst>
                <a:path extrusionOk="0" h="1459" w="1459">
                  <a:moveTo>
                    <a:pt x="1" y="0"/>
                  </a:moveTo>
                  <a:lnTo>
                    <a:pt x="1" y="1458"/>
                  </a:lnTo>
                  <a:lnTo>
                    <a:pt x="1458" y="1458"/>
                  </a:lnTo>
                  <a:lnTo>
                    <a:pt x="14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630640" y="-229550"/>
              <a:ext cx="57700" cy="57660"/>
            </a:xfrm>
            <a:custGeom>
              <a:rect b="b" l="l" r="r" t="t"/>
              <a:pathLst>
                <a:path extrusionOk="0" h="1458" w="1459">
                  <a:moveTo>
                    <a:pt x="1" y="0"/>
                  </a:moveTo>
                  <a:lnTo>
                    <a:pt x="1" y="1458"/>
                  </a:lnTo>
                  <a:lnTo>
                    <a:pt x="1459" y="1458"/>
                  </a:lnTo>
                  <a:lnTo>
                    <a:pt x="1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458287" y="-171294"/>
              <a:ext cx="57700" cy="57700"/>
            </a:xfrm>
            <a:custGeom>
              <a:rect b="b" l="l" r="r" t="t"/>
              <a:pathLst>
                <a:path extrusionOk="0" h="1459" w="1459">
                  <a:moveTo>
                    <a:pt x="1" y="0"/>
                  </a:moveTo>
                  <a:lnTo>
                    <a:pt x="1" y="1458"/>
                  </a:lnTo>
                  <a:lnTo>
                    <a:pt x="1459" y="1458"/>
                  </a:lnTo>
                  <a:lnTo>
                    <a:pt x="1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342962" y="-127118"/>
              <a:ext cx="57700" cy="58293"/>
            </a:xfrm>
            <a:custGeom>
              <a:rect b="b" l="l" r="r" t="t"/>
              <a:pathLst>
                <a:path extrusionOk="0" h="1474" w="1459">
                  <a:moveTo>
                    <a:pt x="1" y="0"/>
                  </a:moveTo>
                  <a:lnTo>
                    <a:pt x="1" y="1474"/>
                  </a:lnTo>
                  <a:lnTo>
                    <a:pt x="1459" y="1474"/>
                  </a:lnTo>
                  <a:lnTo>
                    <a:pt x="1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400625" y="-229550"/>
              <a:ext cx="57700" cy="57660"/>
            </a:xfrm>
            <a:custGeom>
              <a:rect b="b" l="l" r="r" t="t"/>
              <a:pathLst>
                <a:path extrusionOk="0" h="1458" w="1459">
                  <a:moveTo>
                    <a:pt x="1" y="0"/>
                  </a:moveTo>
                  <a:lnTo>
                    <a:pt x="1" y="1458"/>
                  </a:lnTo>
                  <a:lnTo>
                    <a:pt x="1459" y="1458"/>
                  </a:lnTo>
                  <a:lnTo>
                    <a:pt x="14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1327617" y="-302558"/>
              <a:ext cx="57700" cy="57700"/>
            </a:xfrm>
            <a:custGeom>
              <a:rect b="b" l="l" r="r" t="t"/>
              <a:pathLst>
                <a:path extrusionOk="0" h="1459" w="1459">
                  <a:moveTo>
                    <a:pt x="1" y="0"/>
                  </a:moveTo>
                  <a:lnTo>
                    <a:pt x="1" y="1458"/>
                  </a:lnTo>
                  <a:lnTo>
                    <a:pt x="1458" y="1458"/>
                  </a:lnTo>
                  <a:lnTo>
                    <a:pt x="14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1384054" y="-409301"/>
              <a:ext cx="57700" cy="57700"/>
            </a:xfrm>
            <a:custGeom>
              <a:rect b="b" l="l" r="r" t="t"/>
              <a:pathLst>
                <a:path extrusionOk="0" h="1459" w="1459">
                  <a:moveTo>
                    <a:pt x="1" y="1"/>
                  </a:moveTo>
                  <a:lnTo>
                    <a:pt x="1" y="1459"/>
                  </a:lnTo>
                  <a:lnTo>
                    <a:pt x="1459" y="1459"/>
                  </a:lnTo>
                  <a:lnTo>
                    <a:pt x="1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30"/>
          <p:cNvGrpSpPr/>
          <p:nvPr/>
        </p:nvGrpSpPr>
        <p:grpSpPr>
          <a:xfrm>
            <a:off x="4123000" y="2912749"/>
            <a:ext cx="898027" cy="755103"/>
            <a:chOff x="-3420500" y="-562633"/>
            <a:chExt cx="898027" cy="755103"/>
          </a:xfrm>
        </p:grpSpPr>
        <p:sp>
          <p:nvSpPr>
            <p:cNvPr id="412" name="Google Shape;412;p30"/>
            <p:cNvSpPr/>
            <p:nvPr/>
          </p:nvSpPr>
          <p:spPr>
            <a:xfrm>
              <a:off x="-3251785" y="-284761"/>
              <a:ext cx="90801" cy="90801"/>
            </a:xfrm>
            <a:custGeom>
              <a:rect b="b" l="l" r="r" t="t"/>
              <a:pathLst>
                <a:path extrusionOk="0" h="2296" w="2296">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3119929" y="-276811"/>
              <a:ext cx="380328" cy="74863"/>
            </a:xfrm>
            <a:custGeom>
              <a:rect b="b" l="l" r="r" t="t"/>
              <a:pathLst>
                <a:path extrusionOk="0" h="1893" w="9617">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3251785" y="-135700"/>
              <a:ext cx="90801" cy="90801"/>
            </a:xfrm>
            <a:custGeom>
              <a:rect b="b" l="l" r="r" t="t"/>
              <a:pathLst>
                <a:path extrusionOk="0" h="2296" w="2296">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3119929" y="-127118"/>
              <a:ext cx="380328" cy="74231"/>
            </a:xfrm>
            <a:custGeom>
              <a:rect b="b" l="l" r="r" t="t"/>
              <a:pathLst>
                <a:path extrusionOk="0" h="1877" w="9617">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2754973" y="-30222"/>
              <a:ext cx="232500" cy="222692"/>
            </a:xfrm>
            <a:custGeom>
              <a:rect b="b" l="l" r="r" t="t"/>
              <a:pathLst>
                <a:path extrusionOk="0" h="5631" w="5879">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3420500" y="-562633"/>
              <a:ext cx="812780" cy="670449"/>
            </a:xfrm>
            <a:custGeom>
              <a:rect b="b" l="l" r="r" t="t"/>
              <a:pathLst>
                <a:path extrusionOk="0" h="16953" w="20552">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30"/>
          <p:cNvSpPr/>
          <p:nvPr/>
        </p:nvSpPr>
        <p:spPr>
          <a:xfrm>
            <a:off x="6643821" y="2926246"/>
            <a:ext cx="950761" cy="728109"/>
          </a:xfrm>
          <a:custGeom>
            <a:rect b="b" l="l" r="r" t="t"/>
            <a:pathLst>
              <a:path extrusionOk="0" h="18411" w="24041">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1"/>
          <p:cNvSpPr txBox="1"/>
          <p:nvPr>
            <p:ph idx="1" type="body"/>
          </p:nvPr>
        </p:nvSpPr>
        <p:spPr>
          <a:xfrm>
            <a:off x="4010350" y="686075"/>
            <a:ext cx="5025300" cy="4151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data in this paper consist of the daily opening prices of one stock in the New York Stock Exchange from our dataset, </a:t>
            </a:r>
            <a:endParaRPr/>
          </a:p>
          <a:p>
            <a:pPr indent="0" lvl="0" marL="0" rtl="0" algn="r">
              <a:spcBef>
                <a:spcPts val="0"/>
              </a:spcBef>
              <a:spcAft>
                <a:spcPts val="0"/>
              </a:spcAft>
              <a:buNone/>
            </a:pPr>
            <a:r>
              <a:rPr lang="en"/>
              <a:t>we  choose a period from 01/01/2005 to 01/01/2015 .</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To build our model we are going to use the LSTM method, our model uses 60% of data for training and the other 20% of data for testing, last 20% for data validation.</a:t>
            </a:r>
            <a:endParaRPr/>
          </a:p>
          <a:p>
            <a:pPr indent="0" lvl="0" marL="0" rtl="0" algn="r">
              <a:spcBef>
                <a:spcPts val="0"/>
              </a:spcBef>
              <a:spcAft>
                <a:spcPts val="0"/>
              </a:spcAft>
              <a:buNone/>
            </a:pPr>
            <a:r>
              <a:rPr lang="en"/>
              <a:t>For training we use mean squared error to optimize our model.</a:t>
            </a:r>
            <a:endParaRPr/>
          </a:p>
          <a:p>
            <a:pPr indent="0" lvl="0" marL="0" rtl="0" algn="ctr">
              <a:spcBef>
                <a:spcPts val="0"/>
              </a:spcBef>
              <a:spcAft>
                <a:spcPts val="0"/>
              </a:spcAft>
              <a:buNone/>
            </a:pPr>
            <a:r>
              <a:t/>
            </a:r>
            <a:endParaRPr/>
          </a:p>
        </p:txBody>
      </p:sp>
      <p:sp>
        <p:nvSpPr>
          <p:cNvPr id="424" name="Google Shape;424;p31"/>
          <p:cNvSpPr txBox="1"/>
          <p:nvPr>
            <p:ph type="title"/>
          </p:nvPr>
        </p:nvSpPr>
        <p:spPr>
          <a:xfrm>
            <a:off x="4613118" y="25445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CONCLUSION</a:t>
            </a:r>
            <a:endParaRPr/>
          </a:p>
        </p:txBody>
      </p:sp>
      <p:pic>
        <p:nvPicPr>
          <p:cNvPr id="425" name="Google Shape;425;p31"/>
          <p:cNvPicPr preferRelativeResize="0"/>
          <p:nvPr/>
        </p:nvPicPr>
        <p:blipFill rotWithShape="1">
          <a:blip r:embed="rId3">
            <a:alphaModFix/>
          </a:blip>
          <a:srcRect b="43674" l="0" r="0" t="0"/>
          <a:stretch/>
        </p:blipFill>
        <p:spPr>
          <a:xfrm>
            <a:off x="4704075" y="3510475"/>
            <a:ext cx="4258551" cy="151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p>
            <a:pPr indent="0" lvl="0" marL="0" rtl="0" algn="ctr">
              <a:lnSpc>
                <a:spcPct val="20000"/>
              </a:lnSpc>
              <a:spcBef>
                <a:spcPts val="0"/>
              </a:spcBef>
              <a:spcAft>
                <a:spcPts val="0"/>
              </a:spcAft>
              <a:buNone/>
            </a:pPr>
            <a:r>
              <a:rPr lang="en"/>
              <a:t>million active developers use JavaScript over</a:t>
            </a:r>
            <a:endParaRPr/>
          </a:p>
          <a:p>
            <a:pPr indent="0" lvl="0" marL="0" rtl="0" algn="ctr">
              <a:lnSpc>
                <a:spcPct val="20000"/>
              </a:lnSpc>
              <a:spcBef>
                <a:spcPts val="1600"/>
              </a:spcBef>
              <a:spcAft>
                <a:spcPts val="0"/>
              </a:spcAft>
              <a:buNone/>
            </a:pPr>
            <a:r>
              <a:rPr lang="en"/>
              <a:t>other programming languages</a:t>
            </a:r>
            <a:endParaRPr/>
          </a:p>
          <a:p>
            <a:pPr indent="0" lvl="0" marL="0" rtl="0" algn="ctr">
              <a:spcBef>
                <a:spcPts val="1600"/>
              </a:spcBef>
              <a:spcAft>
                <a:spcPts val="1600"/>
              </a:spcAft>
              <a:buNone/>
            </a:pPr>
            <a:r>
              <a:t/>
            </a:r>
            <a:endParaRPr/>
          </a:p>
        </p:txBody>
      </p:sp>
      <p:pic>
        <p:nvPicPr>
          <p:cNvPr id="431" name="Google Shape;431;p32"/>
          <p:cNvPicPr preferRelativeResize="0"/>
          <p:nvPr/>
        </p:nvPicPr>
        <p:blipFill>
          <a:blip r:embed="rId3">
            <a:alphaModFix/>
          </a:blip>
          <a:stretch>
            <a:fillRect/>
          </a:stretch>
        </p:blipFill>
        <p:spPr>
          <a:xfrm>
            <a:off x="1267175" y="841475"/>
            <a:ext cx="6873749" cy="3759325"/>
          </a:xfrm>
          <a:prstGeom prst="rect">
            <a:avLst/>
          </a:prstGeom>
          <a:noFill/>
          <a:ln>
            <a:noFill/>
          </a:ln>
        </p:spPr>
      </p:pic>
      <p:sp>
        <p:nvSpPr>
          <p:cNvPr id="432" name="Google Shape;432;p32"/>
          <p:cNvSpPr txBox="1"/>
          <p:nvPr>
            <p:ph type="title"/>
          </p:nvPr>
        </p:nvSpPr>
        <p:spPr>
          <a:xfrm>
            <a:off x="0" y="38425"/>
            <a:ext cx="4732500" cy="4446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2000"/>
              <a:t>CLOSE PRICE HISTORY OF APPLE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idx="1" type="subTitle"/>
          </p:nvPr>
        </p:nvSpPr>
        <p:spPr>
          <a:xfrm flipH="1">
            <a:off x="4781225" y="1886600"/>
            <a:ext cx="4146900" cy="30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LSTM is a type of recurrent neural network (RNN) that is designed to model long-term dependencies in sequential data.</a:t>
            </a:r>
            <a:endParaRPr/>
          </a:p>
          <a:p>
            <a:pPr indent="0" lvl="0" marL="0" rtl="0" algn="l">
              <a:spcBef>
                <a:spcPts val="0"/>
              </a:spcBef>
              <a:spcAft>
                <a:spcPts val="0"/>
              </a:spcAft>
              <a:buNone/>
            </a:pPr>
            <a:r>
              <a:rPr lang="en"/>
              <a:t>LSTM has a "memory" cell that can retain information for long periods of time, and three gating mechanisms (input, output, and forget gates) that can control the flow of information into and out of the cell.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8" name="Google Shape;438;p33"/>
          <p:cNvSpPr txBox="1"/>
          <p:nvPr>
            <p:ph type="title"/>
          </p:nvPr>
        </p:nvSpPr>
        <p:spPr>
          <a:xfrm>
            <a:off x="1278050" y="343200"/>
            <a:ext cx="38694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a:t>
            </a:r>
            <a:endParaRPr/>
          </a:p>
        </p:txBody>
      </p:sp>
      <p:pic>
        <p:nvPicPr>
          <p:cNvPr id="439" name="Google Shape;439;p33"/>
          <p:cNvPicPr preferRelativeResize="0"/>
          <p:nvPr/>
        </p:nvPicPr>
        <p:blipFill rotWithShape="1">
          <a:blip r:embed="rId3">
            <a:alphaModFix/>
          </a:blip>
          <a:srcRect b="7458" l="0" r="0" t="0"/>
          <a:stretch/>
        </p:blipFill>
        <p:spPr>
          <a:xfrm>
            <a:off x="160650" y="972100"/>
            <a:ext cx="4487475" cy="3628700"/>
          </a:xfrm>
          <a:prstGeom prst="rect">
            <a:avLst/>
          </a:prstGeom>
          <a:noFill/>
          <a:ln>
            <a:noFill/>
          </a:ln>
        </p:spPr>
      </p:pic>
      <p:pic>
        <p:nvPicPr>
          <p:cNvPr id="440" name="Google Shape;440;p33"/>
          <p:cNvPicPr preferRelativeResize="0"/>
          <p:nvPr/>
        </p:nvPicPr>
        <p:blipFill>
          <a:blip r:embed="rId4">
            <a:alphaModFix/>
          </a:blip>
          <a:stretch>
            <a:fillRect/>
          </a:stretch>
        </p:blipFill>
        <p:spPr>
          <a:xfrm>
            <a:off x="4991246" y="258000"/>
            <a:ext cx="1856100" cy="116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