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defRPr sz="1800">
                <a:solidFill>
                  <a:schemeClr val="dk2"/>
                </a:solidFill>
              </a:defRPr>
            </a:lvl1pPr>
            <a:lvl2pPr lvl="1" rtl="0">
              <a:lnSpc>
                <a:spcPct val="115000"/>
              </a:lnSpc>
              <a:spcBef>
                <a:spcPts val="0"/>
              </a:spcBef>
              <a:spcAft>
                <a:spcPts val="1600"/>
              </a:spcAft>
              <a:buClr>
                <a:schemeClr val="dk2"/>
              </a:buClr>
              <a:defRPr>
                <a:solidFill>
                  <a:schemeClr val="dk2"/>
                </a:solidFill>
              </a:defRPr>
            </a:lvl2pPr>
            <a:lvl3pPr lvl="2" rtl="0">
              <a:lnSpc>
                <a:spcPct val="115000"/>
              </a:lnSpc>
              <a:spcBef>
                <a:spcPts val="0"/>
              </a:spcBef>
              <a:spcAft>
                <a:spcPts val="1600"/>
              </a:spcAft>
              <a:buClr>
                <a:schemeClr val="dk2"/>
              </a:buClr>
              <a:defRPr>
                <a:solidFill>
                  <a:schemeClr val="dk2"/>
                </a:solidFill>
              </a:defRPr>
            </a:lvl3pPr>
            <a:lvl4pPr lvl="3" rtl="0">
              <a:lnSpc>
                <a:spcPct val="115000"/>
              </a:lnSpc>
              <a:spcBef>
                <a:spcPts val="0"/>
              </a:spcBef>
              <a:spcAft>
                <a:spcPts val="1600"/>
              </a:spcAft>
              <a:buClr>
                <a:schemeClr val="dk2"/>
              </a:buClr>
              <a:defRPr>
                <a:solidFill>
                  <a:schemeClr val="dk2"/>
                </a:solidFill>
              </a:defRPr>
            </a:lvl4pPr>
            <a:lvl5pPr lvl="4" rtl="0">
              <a:lnSpc>
                <a:spcPct val="115000"/>
              </a:lnSpc>
              <a:spcBef>
                <a:spcPts val="0"/>
              </a:spcBef>
              <a:spcAft>
                <a:spcPts val="1600"/>
              </a:spcAft>
              <a:buClr>
                <a:schemeClr val="dk2"/>
              </a:buClr>
              <a:defRPr>
                <a:solidFill>
                  <a:schemeClr val="dk2"/>
                </a:solidFill>
              </a:defRPr>
            </a:lvl5pPr>
            <a:lvl6pPr lvl="5" rtl="0">
              <a:lnSpc>
                <a:spcPct val="115000"/>
              </a:lnSpc>
              <a:spcBef>
                <a:spcPts val="0"/>
              </a:spcBef>
              <a:spcAft>
                <a:spcPts val="1600"/>
              </a:spcAft>
              <a:buClr>
                <a:schemeClr val="dk2"/>
              </a:buClr>
              <a:defRPr>
                <a:solidFill>
                  <a:schemeClr val="dk2"/>
                </a:solidFill>
              </a:defRPr>
            </a:lvl6pPr>
            <a:lvl7pPr lvl="6" rtl="0">
              <a:lnSpc>
                <a:spcPct val="115000"/>
              </a:lnSpc>
              <a:spcBef>
                <a:spcPts val="0"/>
              </a:spcBef>
              <a:spcAft>
                <a:spcPts val="1600"/>
              </a:spcAft>
              <a:buClr>
                <a:schemeClr val="dk2"/>
              </a:buClr>
              <a:defRPr>
                <a:solidFill>
                  <a:schemeClr val="dk2"/>
                </a:solidFill>
              </a:defRPr>
            </a:lvl7pPr>
            <a:lvl8pPr lvl="7" rtl="0">
              <a:lnSpc>
                <a:spcPct val="115000"/>
              </a:lnSpc>
              <a:spcBef>
                <a:spcPts val="0"/>
              </a:spcBef>
              <a:spcAft>
                <a:spcPts val="1600"/>
              </a:spcAft>
              <a:buClr>
                <a:schemeClr val="dk2"/>
              </a:buClr>
              <a:defRPr>
                <a:solidFill>
                  <a:schemeClr val="dk2"/>
                </a:solidFill>
              </a:defRPr>
            </a:lvl8pPr>
            <a:lvl9pPr lvl="8" rtl="0">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0" y="414900"/>
            <a:ext cx="8520600" cy="2382300"/>
          </a:xfrm>
          <a:prstGeom prst="rect">
            <a:avLst/>
          </a:prstGeom>
        </p:spPr>
        <p:txBody>
          <a:bodyPr anchorCtr="0" anchor="b" bIns="91425" lIns="91425" rIns="91425" tIns="91425">
            <a:noAutofit/>
          </a:bodyPr>
          <a:lstStyle/>
          <a:p>
            <a:pPr lvl="0" rtl="0">
              <a:spcBef>
                <a:spcPts val="0"/>
              </a:spcBef>
              <a:buNone/>
            </a:pPr>
            <a:r>
              <a:rPr lang="en" sz="3600"/>
              <a:t>Perspectives on Open Science and scientific data sharing: an interdisciplinary workshop</a:t>
            </a:r>
          </a:p>
        </p:txBody>
      </p:sp>
      <p:sp>
        <p:nvSpPr>
          <p:cNvPr id="55" name="Shape 55"/>
          <p:cNvSpPr txBox="1"/>
          <p:nvPr/>
        </p:nvSpPr>
        <p:spPr>
          <a:xfrm>
            <a:off x="833100" y="3103525"/>
            <a:ext cx="7477800" cy="980100"/>
          </a:xfrm>
          <a:prstGeom prst="rect">
            <a:avLst/>
          </a:prstGeom>
          <a:noFill/>
          <a:ln>
            <a:noFill/>
          </a:ln>
        </p:spPr>
        <p:txBody>
          <a:bodyPr anchorCtr="0" anchor="t" bIns="91425" lIns="91425" rIns="91425" tIns="91425">
            <a:noAutofit/>
          </a:bodyPr>
          <a:lstStyle/>
          <a:p>
            <a:pPr lvl="0">
              <a:spcBef>
                <a:spcPts val="0"/>
              </a:spcBef>
              <a:buNone/>
            </a:pPr>
            <a:r>
              <a:rPr lang="en"/>
              <a:t>Authors : Giovanni Destro Bisol, Paolo Anagnostou, Marco Capocasa, Silvia Bencivelli, Andrea Cerroni, Jorge Contreras, Neela Enke, Bernardino Fantini, Pietro Greco, Catherine Heeney, Daniela Luzi, Paolo Manghi, Deborah Mascalzoni, Jennifer C. Molloy, Fabio Parenti, Jelte M. Wicherts &amp; Geoffrey Boulton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669925" y="445025"/>
            <a:ext cx="7877100" cy="572700"/>
          </a:xfrm>
          <a:prstGeom prst="rect">
            <a:avLst/>
          </a:prstGeom>
        </p:spPr>
        <p:txBody>
          <a:bodyPr anchorCtr="0" anchor="t" bIns="91425" lIns="91425" rIns="91425" tIns="91425">
            <a:noAutofit/>
          </a:bodyPr>
          <a:lstStyle/>
          <a:p>
            <a:pPr lvl="0" rtl="0">
              <a:spcBef>
                <a:spcPts val="0"/>
              </a:spcBef>
              <a:buNone/>
            </a:pPr>
            <a:r>
              <a:rPr lang="en"/>
              <a:t>Setting a common framework</a:t>
            </a:r>
          </a:p>
        </p:txBody>
      </p:sp>
      <p:sp>
        <p:nvSpPr>
          <p:cNvPr id="117" name="Shape 117"/>
          <p:cNvSpPr txBox="1"/>
          <p:nvPr>
            <p:ph idx="1" type="body"/>
          </p:nvPr>
        </p:nvSpPr>
        <p:spPr>
          <a:xfrm>
            <a:off x="669925" y="1152475"/>
            <a:ext cx="7877100" cy="3416400"/>
          </a:xfrm>
          <a:prstGeom prst="rect">
            <a:avLst/>
          </a:prstGeom>
        </p:spPr>
        <p:txBody>
          <a:bodyPr anchorCtr="0" anchor="t" bIns="91425" lIns="91425" rIns="91425" tIns="91425">
            <a:noAutofit/>
          </a:bodyPr>
          <a:lstStyle/>
          <a:p>
            <a:pPr lvl="0" rtl="0">
              <a:lnSpc>
                <a:spcPct val="150000"/>
              </a:lnSpc>
              <a:spcBef>
                <a:spcPts val="0"/>
              </a:spcBef>
              <a:buNone/>
            </a:pPr>
            <a:r>
              <a:rPr lang="en" sz="1400"/>
              <a:t>Two overlapping benchmarks:</a:t>
            </a:r>
          </a:p>
          <a:p>
            <a:pPr indent="-317500" lvl="0" marL="457200" rtl="0">
              <a:lnSpc>
                <a:spcPct val="150000"/>
              </a:lnSpc>
              <a:spcBef>
                <a:spcPts val="0"/>
              </a:spcBef>
              <a:buSzPct val="100000"/>
            </a:pPr>
            <a:r>
              <a:rPr lang="en" sz="1400"/>
              <a:t>Open Knowledge Definition (OKD): “A piece of data or content is open if anyone is free to use, reuse and redistribute it”.</a:t>
            </a:r>
          </a:p>
          <a:p>
            <a:pPr indent="-317500" lvl="0" marL="457200" rtl="0">
              <a:lnSpc>
                <a:spcPct val="150000"/>
              </a:lnSpc>
              <a:spcBef>
                <a:spcPts val="0"/>
              </a:spcBef>
              <a:buSzPct val="100000"/>
            </a:pPr>
            <a:r>
              <a:rPr lang="en" sz="1400"/>
              <a:t>The Panton Principles for Open Data in Science : all scientific data is clearly placed in the public domain via a copyright waiver or appropriate license..</a:t>
            </a:r>
          </a:p>
        </p:txBody>
      </p:sp>
      <p:cxnSp>
        <p:nvCxnSpPr>
          <p:cNvPr id="118" name="Shape 118"/>
          <p:cNvCxnSpPr/>
          <p:nvPr/>
        </p:nvCxnSpPr>
        <p:spPr>
          <a:xfrm flipH="1" rot="10800000">
            <a:off x="679450" y="1019100"/>
            <a:ext cx="7877100" cy="96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669925" y="445025"/>
            <a:ext cx="7877100" cy="572700"/>
          </a:xfrm>
          <a:prstGeom prst="rect">
            <a:avLst/>
          </a:prstGeom>
        </p:spPr>
        <p:txBody>
          <a:bodyPr anchorCtr="0" anchor="t" bIns="91425" lIns="91425" rIns="91425" tIns="91425">
            <a:noAutofit/>
          </a:bodyPr>
          <a:lstStyle/>
          <a:p>
            <a:pPr lvl="0" rtl="0">
              <a:spcBef>
                <a:spcPts val="0"/>
              </a:spcBef>
              <a:buNone/>
            </a:pPr>
            <a:r>
              <a:rPr lang="en"/>
              <a:t>Insights into scientific practices</a:t>
            </a:r>
          </a:p>
        </p:txBody>
      </p:sp>
      <p:sp>
        <p:nvSpPr>
          <p:cNvPr id="124" name="Shape 124"/>
          <p:cNvSpPr txBox="1"/>
          <p:nvPr>
            <p:ph idx="1" type="body"/>
          </p:nvPr>
        </p:nvSpPr>
        <p:spPr>
          <a:xfrm>
            <a:off x="669925" y="1152475"/>
            <a:ext cx="7877100" cy="3416400"/>
          </a:xfrm>
          <a:prstGeom prst="rect">
            <a:avLst/>
          </a:prstGeom>
        </p:spPr>
        <p:txBody>
          <a:bodyPr anchorCtr="0" anchor="t" bIns="91425" lIns="91425" rIns="91425" tIns="91425">
            <a:noAutofit/>
          </a:bodyPr>
          <a:lstStyle/>
          <a:p>
            <a:pPr lvl="0" rtl="0">
              <a:lnSpc>
                <a:spcPct val="150000"/>
              </a:lnSpc>
              <a:spcBef>
                <a:spcPts val="0"/>
              </a:spcBef>
              <a:buNone/>
            </a:pPr>
            <a:r>
              <a:rPr lang="en" sz="1400"/>
              <a:t>What and how much data is shared? Why not?</a:t>
            </a:r>
          </a:p>
          <a:p>
            <a:pPr lvl="0" rtl="0">
              <a:lnSpc>
                <a:spcPct val="150000"/>
              </a:lnSpc>
              <a:spcBef>
                <a:spcPts val="0"/>
              </a:spcBef>
              <a:buNone/>
            </a:pPr>
            <a:r>
              <a:rPr lang="en" sz="1400"/>
              <a:t>The authors consider the impact of open science is “greatest when it operates as a collaborative process”.</a:t>
            </a:r>
          </a:p>
          <a:p>
            <a:pPr lvl="0" rtl="0">
              <a:lnSpc>
                <a:spcPct val="150000"/>
              </a:lnSpc>
              <a:spcBef>
                <a:spcPts val="0"/>
              </a:spcBef>
              <a:buNone/>
            </a:pPr>
            <a:r>
              <a:rPr lang="en" sz="1400"/>
              <a:t>Transparency and collaboration are binded intimately in order to maintain a continuous redefinition of theories based on the production of new knowledge, an essential condition for science.</a:t>
            </a:r>
          </a:p>
          <a:p>
            <a:pPr lvl="0" rtl="0">
              <a:lnSpc>
                <a:spcPct val="150000"/>
              </a:lnSpc>
              <a:spcBef>
                <a:spcPts val="0"/>
              </a:spcBef>
              <a:buNone/>
            </a:pPr>
            <a:r>
              <a:rPr lang="en" sz="1400"/>
              <a:t>Cooperation also optimises human and technical resources.</a:t>
            </a:r>
          </a:p>
        </p:txBody>
      </p:sp>
      <p:cxnSp>
        <p:nvCxnSpPr>
          <p:cNvPr id="125" name="Shape 125"/>
          <p:cNvCxnSpPr/>
          <p:nvPr/>
        </p:nvCxnSpPr>
        <p:spPr>
          <a:xfrm flipH="1" rot="10800000">
            <a:off x="679450" y="1019100"/>
            <a:ext cx="7877100" cy="96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669925" y="445025"/>
            <a:ext cx="7877100" cy="572700"/>
          </a:xfrm>
          <a:prstGeom prst="rect">
            <a:avLst/>
          </a:prstGeom>
        </p:spPr>
        <p:txBody>
          <a:bodyPr anchorCtr="0" anchor="t" bIns="91425" lIns="91425" rIns="91425" tIns="91425">
            <a:noAutofit/>
          </a:bodyPr>
          <a:lstStyle/>
          <a:p>
            <a:pPr lvl="0" rtl="0">
              <a:spcBef>
                <a:spcPts val="0"/>
              </a:spcBef>
              <a:buNone/>
            </a:pPr>
            <a:r>
              <a:rPr lang="en"/>
              <a:t>Insights into scientific practices</a:t>
            </a:r>
          </a:p>
        </p:txBody>
      </p:sp>
      <p:sp>
        <p:nvSpPr>
          <p:cNvPr id="131" name="Shape 131"/>
          <p:cNvSpPr txBox="1"/>
          <p:nvPr>
            <p:ph idx="1" type="body"/>
          </p:nvPr>
        </p:nvSpPr>
        <p:spPr>
          <a:xfrm>
            <a:off x="669925" y="1152475"/>
            <a:ext cx="7877100" cy="3416400"/>
          </a:xfrm>
          <a:prstGeom prst="rect">
            <a:avLst/>
          </a:prstGeom>
        </p:spPr>
        <p:txBody>
          <a:bodyPr anchorCtr="0" anchor="t" bIns="91425" lIns="91425" rIns="91425" tIns="91425">
            <a:noAutofit/>
          </a:bodyPr>
          <a:lstStyle/>
          <a:p>
            <a:pPr lvl="0" rtl="0">
              <a:lnSpc>
                <a:spcPct val="150000"/>
              </a:lnSpc>
              <a:spcBef>
                <a:spcPts val="0"/>
              </a:spcBef>
              <a:buClr>
                <a:schemeClr val="dk1"/>
              </a:buClr>
              <a:buSzPct val="78571"/>
              <a:buFont typeface="Arial"/>
              <a:buNone/>
            </a:pPr>
            <a:r>
              <a:rPr lang="en" sz="1400"/>
              <a:t>Sectoral empirical studies on practices in genetics and biodiversity reveal wide discrepancies in data sharing but common causes.</a:t>
            </a:r>
          </a:p>
          <a:p>
            <a:pPr indent="-317500" lvl="0" marL="457200" rtl="0">
              <a:lnSpc>
                <a:spcPct val="150000"/>
              </a:lnSpc>
              <a:spcBef>
                <a:spcPts val="0"/>
              </a:spcBef>
              <a:buSzPct val="100000"/>
            </a:pPr>
            <a:r>
              <a:rPr lang="en" sz="1400"/>
              <a:t>Choosing which data is shared and maintaining control afterwards;</a:t>
            </a:r>
          </a:p>
          <a:p>
            <a:pPr indent="-317500" lvl="0" marL="457200" rtl="0">
              <a:lnSpc>
                <a:spcPct val="150000"/>
              </a:lnSpc>
              <a:spcBef>
                <a:spcPts val="0"/>
              </a:spcBef>
              <a:buSzPct val="100000"/>
            </a:pPr>
            <a:r>
              <a:rPr lang="en" sz="1400"/>
              <a:t>Editing and reformatting data is costly and goes unrecognized;</a:t>
            </a:r>
          </a:p>
          <a:p>
            <a:pPr indent="-317500" lvl="0" marL="457200" rtl="0">
              <a:lnSpc>
                <a:spcPct val="150000"/>
              </a:lnSpc>
              <a:spcBef>
                <a:spcPts val="0"/>
              </a:spcBef>
              <a:buSzPct val="100000"/>
            </a:pPr>
            <a:r>
              <a:rPr lang="en" sz="1400"/>
              <a:t>Personalized metadata formats impede sharing;</a:t>
            </a:r>
          </a:p>
          <a:p>
            <a:pPr indent="-317500" lvl="0" marL="457200" rtl="0">
              <a:lnSpc>
                <a:spcPct val="150000"/>
              </a:lnSpc>
              <a:spcBef>
                <a:spcPts val="0"/>
              </a:spcBef>
              <a:buSzPct val="100000"/>
            </a:pPr>
            <a:r>
              <a:rPr lang="en" sz="1400"/>
              <a:t>Neither data management plan nor manager within their institutions;</a:t>
            </a:r>
          </a:p>
          <a:p>
            <a:pPr indent="-317500" lvl="0" marL="457200" rtl="0">
              <a:lnSpc>
                <a:spcPct val="150000"/>
              </a:lnSpc>
              <a:spcBef>
                <a:spcPts val="0"/>
              </a:spcBef>
              <a:buSzPct val="100000"/>
            </a:pPr>
            <a:r>
              <a:rPr lang="en" sz="1400"/>
              <a:t>But willingness to share given policy and support.</a:t>
            </a:r>
          </a:p>
        </p:txBody>
      </p:sp>
      <p:cxnSp>
        <p:nvCxnSpPr>
          <p:cNvPr id="132" name="Shape 132"/>
          <p:cNvCxnSpPr/>
          <p:nvPr/>
        </p:nvCxnSpPr>
        <p:spPr>
          <a:xfrm flipH="1" rot="10800000">
            <a:off x="679450" y="1019100"/>
            <a:ext cx="7877100" cy="96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669925" y="445025"/>
            <a:ext cx="7877100" cy="572700"/>
          </a:xfrm>
          <a:prstGeom prst="rect">
            <a:avLst/>
          </a:prstGeom>
        </p:spPr>
        <p:txBody>
          <a:bodyPr anchorCtr="0" anchor="t" bIns="91425" lIns="91425" rIns="91425" tIns="91425">
            <a:noAutofit/>
          </a:bodyPr>
          <a:lstStyle/>
          <a:p>
            <a:pPr lvl="0" rtl="0">
              <a:spcBef>
                <a:spcPts val="0"/>
              </a:spcBef>
              <a:buNone/>
            </a:pPr>
            <a:r>
              <a:rPr lang="en"/>
              <a:t>Insights into scientific practices</a:t>
            </a:r>
          </a:p>
        </p:txBody>
      </p:sp>
      <p:sp>
        <p:nvSpPr>
          <p:cNvPr id="138" name="Shape 138"/>
          <p:cNvSpPr txBox="1"/>
          <p:nvPr>
            <p:ph idx="1" type="body"/>
          </p:nvPr>
        </p:nvSpPr>
        <p:spPr>
          <a:xfrm>
            <a:off x="669925" y="1152475"/>
            <a:ext cx="7877100" cy="3416400"/>
          </a:xfrm>
          <a:prstGeom prst="rect">
            <a:avLst/>
          </a:prstGeom>
        </p:spPr>
        <p:txBody>
          <a:bodyPr anchorCtr="0" anchor="t" bIns="91425" lIns="91425" rIns="91425" tIns="91425">
            <a:noAutofit/>
          </a:bodyPr>
          <a:lstStyle/>
          <a:p>
            <a:pPr lvl="0" rtl="0">
              <a:lnSpc>
                <a:spcPct val="150000"/>
              </a:lnSpc>
              <a:spcBef>
                <a:spcPts val="0"/>
              </a:spcBef>
              <a:buNone/>
            </a:pPr>
            <a:r>
              <a:rPr lang="en" sz="1400"/>
              <a:t>The authors then present two counter-examples where data sharing plays a decisive role.</a:t>
            </a:r>
          </a:p>
        </p:txBody>
      </p:sp>
      <p:cxnSp>
        <p:nvCxnSpPr>
          <p:cNvPr id="139" name="Shape 139"/>
          <p:cNvCxnSpPr/>
          <p:nvPr/>
        </p:nvCxnSpPr>
        <p:spPr>
          <a:xfrm flipH="1" rot="10800000">
            <a:off x="679450" y="1019100"/>
            <a:ext cx="7877100" cy="96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669925" y="445025"/>
            <a:ext cx="7877100" cy="572700"/>
          </a:xfrm>
          <a:prstGeom prst="rect">
            <a:avLst/>
          </a:prstGeom>
        </p:spPr>
        <p:txBody>
          <a:bodyPr anchorCtr="0" anchor="t" bIns="91425" lIns="91425" rIns="91425" tIns="91425">
            <a:noAutofit/>
          </a:bodyPr>
          <a:lstStyle/>
          <a:p>
            <a:pPr lvl="0" rtl="0">
              <a:spcBef>
                <a:spcPts val="0"/>
              </a:spcBef>
              <a:buNone/>
            </a:pPr>
            <a:r>
              <a:rPr lang="en"/>
              <a:t>Insights into scientific practices</a:t>
            </a:r>
          </a:p>
        </p:txBody>
      </p:sp>
      <p:sp>
        <p:nvSpPr>
          <p:cNvPr id="145" name="Shape 145"/>
          <p:cNvSpPr txBox="1"/>
          <p:nvPr>
            <p:ph idx="1" type="body"/>
          </p:nvPr>
        </p:nvSpPr>
        <p:spPr>
          <a:xfrm>
            <a:off x="669925" y="1152475"/>
            <a:ext cx="7877100" cy="3416400"/>
          </a:xfrm>
          <a:prstGeom prst="rect">
            <a:avLst/>
          </a:prstGeom>
        </p:spPr>
        <p:txBody>
          <a:bodyPr anchorCtr="0" anchor="t" bIns="91425" lIns="91425" rIns="91425" tIns="91425">
            <a:noAutofit/>
          </a:bodyPr>
          <a:lstStyle/>
          <a:p>
            <a:pPr lvl="0" rtl="0">
              <a:lnSpc>
                <a:spcPct val="150000"/>
              </a:lnSpc>
              <a:spcBef>
                <a:spcPts val="0"/>
              </a:spcBef>
              <a:buNone/>
            </a:pPr>
            <a:r>
              <a:rPr lang="en" sz="1400"/>
              <a:t>The SARS (Severe Acute Respiratory Syndrome) in 2003 caused 623 deaths for 7761 infections over three continents but was defeated in four months, thanks to international real-time data sharing and cooperation, coordinated by the World Health Organization.</a:t>
            </a:r>
          </a:p>
        </p:txBody>
      </p:sp>
      <p:cxnSp>
        <p:nvCxnSpPr>
          <p:cNvPr id="146" name="Shape 146"/>
          <p:cNvCxnSpPr/>
          <p:nvPr/>
        </p:nvCxnSpPr>
        <p:spPr>
          <a:xfrm flipH="1" rot="10800000">
            <a:off x="679450" y="1019100"/>
            <a:ext cx="7877100" cy="96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669925" y="445025"/>
            <a:ext cx="7877100" cy="572700"/>
          </a:xfrm>
          <a:prstGeom prst="rect">
            <a:avLst/>
          </a:prstGeom>
        </p:spPr>
        <p:txBody>
          <a:bodyPr anchorCtr="0" anchor="t" bIns="91425" lIns="91425" rIns="91425" tIns="91425">
            <a:noAutofit/>
          </a:bodyPr>
          <a:lstStyle/>
          <a:p>
            <a:pPr lvl="0" rtl="0">
              <a:spcBef>
                <a:spcPts val="0"/>
              </a:spcBef>
              <a:buNone/>
            </a:pPr>
            <a:r>
              <a:rPr lang="en"/>
              <a:t>Insights into scientific practices</a:t>
            </a:r>
          </a:p>
        </p:txBody>
      </p:sp>
      <p:sp>
        <p:nvSpPr>
          <p:cNvPr id="152" name="Shape 152"/>
          <p:cNvSpPr txBox="1"/>
          <p:nvPr>
            <p:ph idx="1" type="body"/>
          </p:nvPr>
        </p:nvSpPr>
        <p:spPr>
          <a:xfrm>
            <a:off x="669925" y="1152475"/>
            <a:ext cx="7877100" cy="3416400"/>
          </a:xfrm>
          <a:prstGeom prst="rect">
            <a:avLst/>
          </a:prstGeom>
        </p:spPr>
        <p:txBody>
          <a:bodyPr anchorCtr="0" anchor="t" bIns="91425" lIns="91425" rIns="91425" tIns="91425">
            <a:noAutofit/>
          </a:bodyPr>
          <a:lstStyle/>
          <a:p>
            <a:pPr lvl="0" rtl="0">
              <a:lnSpc>
                <a:spcPct val="150000"/>
              </a:lnSpc>
              <a:spcBef>
                <a:spcPts val="0"/>
              </a:spcBef>
              <a:buNone/>
            </a:pPr>
            <a:r>
              <a:rPr lang="en" sz="1400"/>
              <a:t>Timeline :</a:t>
            </a:r>
          </a:p>
          <a:p>
            <a:pPr indent="-317500" lvl="0" marL="457200" rtl="0">
              <a:lnSpc>
                <a:spcPct val="150000"/>
              </a:lnSpc>
              <a:spcBef>
                <a:spcPts val="0"/>
              </a:spcBef>
              <a:buSzPct val="100000"/>
            </a:pPr>
            <a:r>
              <a:rPr lang="en" sz="1400"/>
              <a:t>February 14: Outbreak in China;</a:t>
            </a:r>
          </a:p>
          <a:p>
            <a:pPr indent="-317500" lvl="0" marL="457200" rtl="0">
              <a:lnSpc>
                <a:spcPct val="150000"/>
              </a:lnSpc>
              <a:spcBef>
                <a:spcPts val="0"/>
              </a:spcBef>
              <a:buSzPct val="100000"/>
            </a:pPr>
            <a:r>
              <a:rPr lang="en" sz="1400"/>
              <a:t>March 21: First clinical description of SARS;</a:t>
            </a:r>
          </a:p>
          <a:p>
            <a:pPr indent="-317500" lvl="0" marL="457200" rtl="0">
              <a:lnSpc>
                <a:spcPct val="150000"/>
              </a:lnSpc>
              <a:spcBef>
                <a:spcPts val="0"/>
              </a:spcBef>
              <a:buSzPct val="100000"/>
            </a:pPr>
            <a:r>
              <a:rPr lang="en" sz="1400"/>
              <a:t>March 26:  Virtual roundtable bringing together 80 clinicians from 13 countries and establishing a coordination of 11 labs in 9 countries to research on the aetiology of SARS;</a:t>
            </a:r>
          </a:p>
          <a:p>
            <a:pPr indent="-317500" lvl="0" marL="457200" rtl="0">
              <a:lnSpc>
                <a:spcPct val="150000"/>
              </a:lnSpc>
              <a:spcBef>
                <a:spcPts val="0"/>
              </a:spcBef>
              <a:buSzPct val="100000"/>
            </a:pPr>
            <a:r>
              <a:rPr lang="en" sz="1400"/>
              <a:t>April 16: Identification of the pathogen, a member of the coronavirus family;</a:t>
            </a:r>
          </a:p>
          <a:p>
            <a:pPr indent="-317500" lvl="0" marL="457200" rtl="0">
              <a:lnSpc>
                <a:spcPct val="150000"/>
              </a:lnSpc>
              <a:spcBef>
                <a:spcPts val="0"/>
              </a:spcBef>
              <a:buSzPct val="100000"/>
            </a:pPr>
            <a:r>
              <a:rPr lang="en" sz="1400"/>
              <a:t>May 1: Publication of the complete genome;</a:t>
            </a:r>
          </a:p>
          <a:p>
            <a:pPr indent="-317500" lvl="0" marL="457200" rtl="0">
              <a:lnSpc>
                <a:spcPct val="150000"/>
              </a:lnSpc>
              <a:spcBef>
                <a:spcPts val="0"/>
              </a:spcBef>
              <a:buSzPct val="100000"/>
            </a:pPr>
            <a:r>
              <a:rPr lang="en" sz="1400"/>
              <a:t>July 5: Coordinated public health measures break the last human chain of transmission signaling the end of the pandemy.</a:t>
            </a:r>
          </a:p>
        </p:txBody>
      </p:sp>
      <p:cxnSp>
        <p:nvCxnSpPr>
          <p:cNvPr id="153" name="Shape 153"/>
          <p:cNvCxnSpPr/>
          <p:nvPr/>
        </p:nvCxnSpPr>
        <p:spPr>
          <a:xfrm flipH="1" rot="10800000">
            <a:off x="679450" y="1019100"/>
            <a:ext cx="7877100" cy="96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669925" y="445025"/>
            <a:ext cx="7877100" cy="572700"/>
          </a:xfrm>
          <a:prstGeom prst="rect">
            <a:avLst/>
          </a:prstGeom>
        </p:spPr>
        <p:txBody>
          <a:bodyPr anchorCtr="0" anchor="t" bIns="91425" lIns="91425" rIns="91425" tIns="91425">
            <a:noAutofit/>
          </a:bodyPr>
          <a:lstStyle/>
          <a:p>
            <a:pPr lvl="0" rtl="0">
              <a:spcBef>
                <a:spcPts val="0"/>
              </a:spcBef>
              <a:buNone/>
            </a:pPr>
            <a:r>
              <a:rPr lang="en"/>
              <a:t>Insights into scientific practices</a:t>
            </a:r>
          </a:p>
        </p:txBody>
      </p:sp>
      <p:sp>
        <p:nvSpPr>
          <p:cNvPr id="159" name="Shape 159"/>
          <p:cNvSpPr txBox="1"/>
          <p:nvPr>
            <p:ph idx="1" type="body"/>
          </p:nvPr>
        </p:nvSpPr>
        <p:spPr>
          <a:xfrm>
            <a:off x="669925" y="1152475"/>
            <a:ext cx="7877100" cy="3416400"/>
          </a:xfrm>
          <a:prstGeom prst="rect">
            <a:avLst/>
          </a:prstGeom>
        </p:spPr>
        <p:txBody>
          <a:bodyPr anchorCtr="0" anchor="t" bIns="91425" lIns="91425" rIns="91425" tIns="91425">
            <a:noAutofit/>
          </a:bodyPr>
          <a:lstStyle/>
          <a:p>
            <a:pPr lvl="0" rtl="0">
              <a:lnSpc>
                <a:spcPct val="150000"/>
              </a:lnSpc>
              <a:spcBef>
                <a:spcPts val="0"/>
              </a:spcBef>
              <a:buNone/>
            </a:pPr>
            <a:r>
              <a:rPr lang="en" sz="1400"/>
              <a:t>An example from archeology reveals a certain number of paradoxes.</a:t>
            </a:r>
          </a:p>
          <a:p>
            <a:pPr lvl="0" rtl="0">
              <a:lnSpc>
                <a:spcPct val="150000"/>
              </a:lnSpc>
              <a:spcBef>
                <a:spcPts val="0"/>
              </a:spcBef>
              <a:buNone/>
            </a:pPr>
            <a:r>
              <a:rPr lang="en" sz="1400"/>
              <a:t>The Italian national database PreBiblio references 15000 prehistoric sites with bibliographical and geographical coordinate data. If the sharing this data is important for site management, research and conservation, free access could entail risks :</a:t>
            </a:r>
          </a:p>
          <a:p>
            <a:pPr indent="-317500" lvl="0" marL="457200" rtl="0">
              <a:lnSpc>
                <a:spcPct val="150000"/>
              </a:lnSpc>
              <a:spcBef>
                <a:spcPts val="0"/>
              </a:spcBef>
              <a:buSzPct val="100000"/>
            </a:pPr>
            <a:r>
              <a:rPr lang="en" sz="1400"/>
              <a:t>Inviting looting and pillage;</a:t>
            </a:r>
          </a:p>
          <a:p>
            <a:pPr indent="-317500" lvl="0" marL="457200" rtl="0">
              <a:lnSpc>
                <a:spcPct val="150000"/>
              </a:lnSpc>
              <a:spcBef>
                <a:spcPts val="0"/>
              </a:spcBef>
              <a:buSzPct val="100000"/>
            </a:pPr>
            <a:r>
              <a:rPr lang="en" sz="1400"/>
              <a:t>Public access to hitherto unknown sites;</a:t>
            </a:r>
          </a:p>
          <a:p>
            <a:pPr indent="-317500" lvl="0" marL="457200" rtl="0">
              <a:lnSpc>
                <a:spcPct val="150000"/>
              </a:lnSpc>
              <a:spcBef>
                <a:spcPts val="0"/>
              </a:spcBef>
              <a:buSzPct val="100000"/>
            </a:pPr>
            <a:r>
              <a:rPr lang="en" sz="1400"/>
              <a:t>Misuse of sites because of tourism.</a:t>
            </a:r>
          </a:p>
        </p:txBody>
      </p:sp>
      <p:cxnSp>
        <p:nvCxnSpPr>
          <p:cNvPr id="160" name="Shape 160"/>
          <p:cNvCxnSpPr/>
          <p:nvPr/>
        </p:nvCxnSpPr>
        <p:spPr>
          <a:xfrm flipH="1" rot="10800000">
            <a:off x="679450" y="1019100"/>
            <a:ext cx="7877100" cy="96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669925" y="445025"/>
            <a:ext cx="7877100" cy="572700"/>
          </a:xfrm>
          <a:prstGeom prst="rect">
            <a:avLst/>
          </a:prstGeom>
        </p:spPr>
        <p:txBody>
          <a:bodyPr anchorCtr="0" anchor="t" bIns="91425" lIns="91425" rIns="91425" tIns="91425">
            <a:noAutofit/>
          </a:bodyPr>
          <a:lstStyle/>
          <a:p>
            <a:pPr lvl="0" rtl="0">
              <a:spcBef>
                <a:spcPts val="0"/>
              </a:spcBef>
              <a:buNone/>
            </a:pPr>
            <a:r>
              <a:rPr lang="en"/>
              <a:t>Insights into scientific practices</a:t>
            </a:r>
          </a:p>
        </p:txBody>
      </p:sp>
      <p:sp>
        <p:nvSpPr>
          <p:cNvPr id="166" name="Shape 166"/>
          <p:cNvSpPr txBox="1"/>
          <p:nvPr>
            <p:ph idx="1" type="body"/>
          </p:nvPr>
        </p:nvSpPr>
        <p:spPr>
          <a:xfrm>
            <a:off x="669925" y="1152475"/>
            <a:ext cx="7877100" cy="3416400"/>
          </a:xfrm>
          <a:prstGeom prst="rect">
            <a:avLst/>
          </a:prstGeom>
        </p:spPr>
        <p:txBody>
          <a:bodyPr anchorCtr="0" anchor="t" bIns="91425" lIns="91425" rIns="91425" tIns="91425">
            <a:noAutofit/>
          </a:bodyPr>
          <a:lstStyle/>
          <a:p>
            <a:pPr lvl="0" rtl="0">
              <a:lnSpc>
                <a:spcPct val="150000"/>
              </a:lnSpc>
              <a:spcBef>
                <a:spcPts val="0"/>
              </a:spcBef>
              <a:buNone/>
            </a:pPr>
            <a:r>
              <a:rPr lang="en" sz="1400"/>
              <a:t>The European Commission has taken action in favor of Open Data.</a:t>
            </a:r>
          </a:p>
          <a:p>
            <a:pPr lvl="0" rtl="0">
              <a:lnSpc>
                <a:spcPct val="150000"/>
              </a:lnSpc>
              <a:spcBef>
                <a:spcPts val="0"/>
              </a:spcBef>
              <a:buNone/>
            </a:pPr>
            <a:r>
              <a:rPr lang="en" sz="1400"/>
              <a:t>Researchers must provide access within six months to their data used for articles coming out of EC funded studies. (Guidelines for Open Access, 2007).</a:t>
            </a:r>
          </a:p>
          <a:p>
            <a:pPr lvl="0" rtl="0">
              <a:lnSpc>
                <a:spcPct val="150000"/>
              </a:lnSpc>
              <a:spcBef>
                <a:spcPts val="0"/>
              </a:spcBef>
              <a:buNone/>
            </a:pPr>
            <a:r>
              <a:rPr lang="en" sz="1400"/>
              <a:t>At the same time, the OpenAirePlus project provides a networking and technical platform to assist national repositories in implementing Open Data.</a:t>
            </a:r>
          </a:p>
        </p:txBody>
      </p:sp>
      <p:cxnSp>
        <p:nvCxnSpPr>
          <p:cNvPr id="167" name="Shape 167"/>
          <p:cNvCxnSpPr/>
          <p:nvPr/>
        </p:nvCxnSpPr>
        <p:spPr>
          <a:xfrm flipH="1" rot="10800000">
            <a:off x="679450" y="1019100"/>
            <a:ext cx="7877100" cy="96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669925" y="445025"/>
            <a:ext cx="7877100" cy="572700"/>
          </a:xfrm>
          <a:prstGeom prst="rect">
            <a:avLst/>
          </a:prstGeom>
        </p:spPr>
        <p:txBody>
          <a:bodyPr anchorCtr="0" anchor="t" bIns="91425" lIns="91425" rIns="91425" tIns="91425">
            <a:noAutofit/>
          </a:bodyPr>
          <a:lstStyle/>
          <a:p>
            <a:pPr lvl="0" rtl="0">
              <a:spcBef>
                <a:spcPts val="0"/>
              </a:spcBef>
              <a:buNone/>
            </a:pPr>
            <a:r>
              <a:rPr lang="en"/>
              <a:t>The example of human genomics</a:t>
            </a:r>
          </a:p>
        </p:txBody>
      </p:sp>
      <p:sp>
        <p:nvSpPr>
          <p:cNvPr id="173" name="Shape 173"/>
          <p:cNvSpPr txBox="1"/>
          <p:nvPr>
            <p:ph idx="1" type="body"/>
          </p:nvPr>
        </p:nvSpPr>
        <p:spPr>
          <a:xfrm>
            <a:off x="669925" y="1152475"/>
            <a:ext cx="7877100" cy="3416400"/>
          </a:xfrm>
          <a:prstGeom prst="rect">
            <a:avLst/>
          </a:prstGeom>
        </p:spPr>
        <p:txBody>
          <a:bodyPr anchorCtr="0" anchor="t" bIns="91425" lIns="91425" rIns="91425" tIns="91425">
            <a:noAutofit/>
          </a:bodyPr>
          <a:lstStyle/>
          <a:p>
            <a:pPr lvl="0" rtl="0">
              <a:lnSpc>
                <a:spcPct val="150000"/>
              </a:lnSpc>
              <a:spcBef>
                <a:spcPts val="0"/>
              </a:spcBef>
              <a:buNone/>
            </a:pPr>
            <a:r>
              <a:rPr lang="en" sz="1400"/>
              <a:t>The study of human genomics is perhaps the first and biggest project involving international data sharing between research groups.</a:t>
            </a:r>
          </a:p>
          <a:p>
            <a:pPr lvl="0" rtl="0">
              <a:lnSpc>
                <a:spcPct val="150000"/>
              </a:lnSpc>
              <a:spcBef>
                <a:spcPts val="0"/>
              </a:spcBef>
              <a:buNone/>
            </a:pPr>
            <a:r>
              <a:rPr lang="en" sz="1400"/>
              <a:t>The difficulties encountered help structure public policy in order to insure best use of the data.</a:t>
            </a:r>
          </a:p>
        </p:txBody>
      </p:sp>
      <p:cxnSp>
        <p:nvCxnSpPr>
          <p:cNvPr id="174" name="Shape 174"/>
          <p:cNvCxnSpPr/>
          <p:nvPr/>
        </p:nvCxnSpPr>
        <p:spPr>
          <a:xfrm flipH="1" rot="10800000">
            <a:off x="679450" y="1019100"/>
            <a:ext cx="7877100" cy="96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669925" y="445025"/>
            <a:ext cx="7877100" cy="572700"/>
          </a:xfrm>
          <a:prstGeom prst="rect">
            <a:avLst/>
          </a:prstGeom>
        </p:spPr>
        <p:txBody>
          <a:bodyPr anchorCtr="0" anchor="t" bIns="91425" lIns="91425" rIns="91425" tIns="91425">
            <a:noAutofit/>
          </a:bodyPr>
          <a:lstStyle/>
          <a:p>
            <a:pPr lvl="0" rtl="0">
              <a:spcBef>
                <a:spcPts val="0"/>
              </a:spcBef>
              <a:buNone/>
            </a:pPr>
            <a:r>
              <a:rPr lang="en"/>
              <a:t>The example of human genomics</a:t>
            </a:r>
          </a:p>
        </p:txBody>
      </p:sp>
      <p:sp>
        <p:nvSpPr>
          <p:cNvPr id="180" name="Shape 180"/>
          <p:cNvSpPr txBox="1"/>
          <p:nvPr>
            <p:ph idx="1" type="body"/>
          </p:nvPr>
        </p:nvSpPr>
        <p:spPr>
          <a:xfrm>
            <a:off x="669925" y="1152475"/>
            <a:ext cx="7877100" cy="3416400"/>
          </a:xfrm>
          <a:prstGeom prst="rect">
            <a:avLst/>
          </a:prstGeom>
        </p:spPr>
        <p:txBody>
          <a:bodyPr anchorCtr="0" anchor="t" bIns="91425" lIns="91425" rIns="91425" tIns="91425">
            <a:noAutofit/>
          </a:bodyPr>
          <a:lstStyle/>
          <a:p>
            <a:pPr lvl="0" rtl="0">
              <a:lnSpc>
                <a:spcPct val="150000"/>
              </a:lnSpc>
              <a:spcBef>
                <a:spcPts val="0"/>
              </a:spcBef>
              <a:buClr>
                <a:schemeClr val="dk1"/>
              </a:buClr>
              <a:buSzPct val="78571"/>
              <a:buFont typeface="Arial"/>
              <a:buNone/>
            </a:pPr>
            <a:r>
              <a:rPr lang="en" sz="1400"/>
              <a:t>Policymakers have to reconcile conflicting priorities among stakeholders :</a:t>
            </a:r>
          </a:p>
          <a:p>
            <a:pPr indent="-317500" lvl="0" marL="457200" rtl="0">
              <a:lnSpc>
                <a:spcPct val="150000"/>
              </a:lnSpc>
              <a:spcBef>
                <a:spcPts val="0"/>
              </a:spcBef>
              <a:buSzPct val="100000"/>
            </a:pPr>
            <a:r>
              <a:rPr lang="en" sz="1400"/>
              <a:t>Open data should remain open;</a:t>
            </a:r>
          </a:p>
          <a:p>
            <a:pPr indent="-317500" lvl="0" marL="457200" rtl="0">
              <a:lnSpc>
                <a:spcPct val="150000"/>
              </a:lnSpc>
              <a:spcBef>
                <a:spcPts val="0"/>
              </a:spcBef>
              <a:buSzPct val="100000"/>
            </a:pPr>
            <a:r>
              <a:rPr lang="en" sz="1400"/>
              <a:t>Scientists need to be recognized for their work;</a:t>
            </a:r>
          </a:p>
          <a:p>
            <a:pPr indent="-317500" lvl="0" marL="457200" rtl="0">
              <a:lnSpc>
                <a:spcPct val="150000"/>
              </a:lnSpc>
              <a:spcBef>
                <a:spcPts val="0"/>
              </a:spcBef>
              <a:buSzPct val="100000"/>
            </a:pPr>
            <a:r>
              <a:rPr lang="en" sz="1400"/>
              <a:t>Biobanks have high data collection and management costs;</a:t>
            </a:r>
          </a:p>
          <a:p>
            <a:pPr indent="-317500" lvl="0" marL="457200" rtl="0">
              <a:lnSpc>
                <a:spcPct val="150000"/>
              </a:lnSpc>
              <a:spcBef>
                <a:spcPts val="0"/>
              </a:spcBef>
              <a:buSzPct val="100000"/>
            </a:pPr>
            <a:r>
              <a:rPr lang="en" sz="1400"/>
              <a:t>Human subjects need protection against unwanted or unauthorised use of their data.</a:t>
            </a:r>
          </a:p>
        </p:txBody>
      </p:sp>
      <p:cxnSp>
        <p:nvCxnSpPr>
          <p:cNvPr id="181" name="Shape 181"/>
          <p:cNvCxnSpPr/>
          <p:nvPr/>
        </p:nvCxnSpPr>
        <p:spPr>
          <a:xfrm flipH="1" rot="10800000">
            <a:off x="679450" y="1019100"/>
            <a:ext cx="7877100" cy="96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669925" y="445025"/>
            <a:ext cx="7877100" cy="572700"/>
          </a:xfrm>
          <a:prstGeom prst="rect">
            <a:avLst/>
          </a:prstGeom>
        </p:spPr>
        <p:txBody>
          <a:bodyPr anchorCtr="0" anchor="t" bIns="91425" lIns="91425" rIns="91425" tIns="91425">
            <a:noAutofit/>
          </a:bodyPr>
          <a:lstStyle/>
          <a:p>
            <a:pPr lvl="0">
              <a:spcBef>
                <a:spcPts val="0"/>
              </a:spcBef>
              <a:buNone/>
            </a:pPr>
            <a:r>
              <a:rPr lang="en"/>
              <a:t>Summary</a:t>
            </a:r>
          </a:p>
        </p:txBody>
      </p:sp>
      <p:sp>
        <p:nvSpPr>
          <p:cNvPr id="61" name="Shape 61"/>
          <p:cNvSpPr txBox="1"/>
          <p:nvPr>
            <p:ph idx="1" type="body"/>
          </p:nvPr>
        </p:nvSpPr>
        <p:spPr>
          <a:xfrm>
            <a:off x="669925" y="1152475"/>
            <a:ext cx="7877100" cy="3416400"/>
          </a:xfrm>
          <a:prstGeom prst="rect">
            <a:avLst/>
          </a:prstGeom>
        </p:spPr>
        <p:txBody>
          <a:bodyPr anchorCtr="0" anchor="t" bIns="91425" lIns="91425" rIns="91425" tIns="91425">
            <a:noAutofit/>
          </a:bodyPr>
          <a:lstStyle/>
          <a:p>
            <a:pPr lvl="0">
              <a:lnSpc>
                <a:spcPct val="150000"/>
              </a:lnSpc>
              <a:spcBef>
                <a:spcPts val="0"/>
              </a:spcBef>
              <a:buNone/>
            </a:pPr>
            <a:r>
              <a:rPr lang="en" sz="1400"/>
              <a:t>The review article resumes an interdisciplinary workshop, “Scientific data sharing” organized by the Istituto Italiano di Antropologia in Anagni, Italy, 2-4 September 2013. It’s principal objective was to look at Open Science and Open Data from a broad perspective.</a:t>
            </a:r>
          </a:p>
          <a:p>
            <a:pPr lvl="0">
              <a:spcBef>
                <a:spcPts val="0"/>
              </a:spcBef>
              <a:buClr>
                <a:schemeClr val="dk1"/>
              </a:buClr>
              <a:buSzPct val="78571"/>
              <a:buFont typeface="Arial"/>
              <a:buNone/>
            </a:pPr>
            <a:r>
              <a:rPr lang="en" sz="1400"/>
              <a:t>Workgroups dealt with four questions:</a:t>
            </a:r>
          </a:p>
          <a:p>
            <a:pPr indent="-317500" lvl="0" marL="457200">
              <a:spcBef>
                <a:spcPts val="0"/>
              </a:spcBef>
              <a:buSzPct val="100000"/>
            </a:pPr>
            <a:r>
              <a:rPr lang="en" sz="1400"/>
              <a:t>Setting a common framework about open data principles, values, and opportunities;</a:t>
            </a:r>
          </a:p>
          <a:p>
            <a:pPr indent="-317500" lvl="0" marL="457200">
              <a:spcBef>
                <a:spcPts val="0"/>
              </a:spcBef>
              <a:buSzPct val="100000"/>
            </a:pPr>
            <a:r>
              <a:rPr lang="en" sz="1400"/>
              <a:t>Insights into different scientific practices with OD in biology, psychology, epidemiology and archaeology;</a:t>
            </a:r>
          </a:p>
          <a:p>
            <a:pPr indent="-317500" lvl="0" marL="457200">
              <a:spcBef>
                <a:spcPts val="0"/>
              </a:spcBef>
              <a:buSzPct val="100000"/>
            </a:pPr>
            <a:r>
              <a:rPr lang="en" sz="1400"/>
              <a:t>A case study of human genomics;</a:t>
            </a:r>
          </a:p>
          <a:p>
            <a:pPr indent="-317500" lvl="0" marL="457200">
              <a:spcBef>
                <a:spcPts val="0"/>
              </a:spcBef>
              <a:buSzPct val="100000"/>
            </a:pPr>
            <a:r>
              <a:rPr lang="en" sz="1400"/>
              <a:t>Open science and the public.</a:t>
            </a:r>
          </a:p>
        </p:txBody>
      </p:sp>
      <p:cxnSp>
        <p:nvCxnSpPr>
          <p:cNvPr id="62" name="Shape 62"/>
          <p:cNvCxnSpPr/>
          <p:nvPr/>
        </p:nvCxnSpPr>
        <p:spPr>
          <a:xfrm flipH="1" rot="10800000">
            <a:off x="679450" y="1019100"/>
            <a:ext cx="7877100" cy="96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669925" y="445025"/>
            <a:ext cx="7877100" cy="572700"/>
          </a:xfrm>
          <a:prstGeom prst="rect">
            <a:avLst/>
          </a:prstGeom>
        </p:spPr>
        <p:txBody>
          <a:bodyPr anchorCtr="0" anchor="t" bIns="91425" lIns="91425" rIns="91425" tIns="91425">
            <a:noAutofit/>
          </a:bodyPr>
          <a:lstStyle/>
          <a:p>
            <a:pPr lvl="0" rtl="0">
              <a:spcBef>
                <a:spcPts val="0"/>
              </a:spcBef>
              <a:buNone/>
            </a:pPr>
            <a:r>
              <a:rPr lang="en"/>
              <a:t>The example of human genomics</a:t>
            </a:r>
          </a:p>
        </p:txBody>
      </p:sp>
      <p:sp>
        <p:nvSpPr>
          <p:cNvPr id="187" name="Shape 187"/>
          <p:cNvSpPr txBox="1"/>
          <p:nvPr>
            <p:ph idx="1" type="body"/>
          </p:nvPr>
        </p:nvSpPr>
        <p:spPr>
          <a:xfrm>
            <a:off x="669925" y="1152475"/>
            <a:ext cx="7877100" cy="3416400"/>
          </a:xfrm>
          <a:prstGeom prst="rect">
            <a:avLst/>
          </a:prstGeom>
        </p:spPr>
        <p:txBody>
          <a:bodyPr anchorCtr="0" anchor="t" bIns="91425" lIns="91425" rIns="91425" tIns="91425">
            <a:noAutofit/>
          </a:bodyPr>
          <a:lstStyle/>
          <a:p>
            <a:pPr lvl="0" rtl="0">
              <a:lnSpc>
                <a:spcPct val="150000"/>
              </a:lnSpc>
              <a:spcBef>
                <a:spcPts val="0"/>
              </a:spcBef>
              <a:buNone/>
            </a:pPr>
            <a:r>
              <a:rPr lang="en" sz="1400"/>
              <a:t>The American “Human Genome Project” evolved in 1996 to short-circuit concern about private patenting of genomes by imposing a 24 hour deadline for public submission of genome sequence sets.</a:t>
            </a:r>
          </a:p>
          <a:p>
            <a:pPr lvl="0" rtl="0">
              <a:lnSpc>
                <a:spcPct val="150000"/>
              </a:lnSpc>
              <a:spcBef>
                <a:spcPts val="0"/>
              </a:spcBef>
              <a:buNone/>
            </a:pPr>
            <a:r>
              <a:rPr lang="en" sz="1400"/>
              <a:t>To satisfy scientists anxious about use and credit for their data, the Fort Lauderdale Principles (2003) reaffirmed their rights. A moratorium of 6-12 months on publications using data from previous research gives a head start to the original scientists.</a:t>
            </a:r>
          </a:p>
        </p:txBody>
      </p:sp>
      <p:cxnSp>
        <p:nvCxnSpPr>
          <p:cNvPr id="188" name="Shape 188"/>
          <p:cNvCxnSpPr/>
          <p:nvPr/>
        </p:nvCxnSpPr>
        <p:spPr>
          <a:xfrm flipH="1" rot="10800000">
            <a:off x="679450" y="1019100"/>
            <a:ext cx="7877100" cy="96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669925" y="445025"/>
            <a:ext cx="7877100" cy="572700"/>
          </a:xfrm>
          <a:prstGeom prst="rect">
            <a:avLst/>
          </a:prstGeom>
        </p:spPr>
        <p:txBody>
          <a:bodyPr anchorCtr="0" anchor="t" bIns="91425" lIns="91425" rIns="91425" tIns="91425">
            <a:noAutofit/>
          </a:bodyPr>
          <a:lstStyle/>
          <a:p>
            <a:pPr lvl="0" rtl="0">
              <a:spcBef>
                <a:spcPts val="0"/>
              </a:spcBef>
              <a:buNone/>
            </a:pPr>
            <a:r>
              <a:rPr lang="en"/>
              <a:t>The example of human genomics</a:t>
            </a:r>
          </a:p>
        </p:txBody>
      </p:sp>
      <p:sp>
        <p:nvSpPr>
          <p:cNvPr id="194" name="Shape 194"/>
          <p:cNvSpPr txBox="1"/>
          <p:nvPr>
            <p:ph idx="1" type="body"/>
          </p:nvPr>
        </p:nvSpPr>
        <p:spPr>
          <a:xfrm>
            <a:off x="669925" y="1152475"/>
            <a:ext cx="7877100" cy="3416400"/>
          </a:xfrm>
          <a:prstGeom prst="rect">
            <a:avLst/>
          </a:prstGeom>
        </p:spPr>
        <p:txBody>
          <a:bodyPr anchorCtr="0" anchor="t" bIns="91425" lIns="91425" rIns="91425" tIns="91425">
            <a:noAutofit/>
          </a:bodyPr>
          <a:lstStyle/>
          <a:p>
            <a:pPr lvl="0" rtl="0">
              <a:lnSpc>
                <a:spcPct val="150000"/>
              </a:lnSpc>
              <a:spcBef>
                <a:spcPts val="0"/>
              </a:spcBef>
              <a:buClr>
                <a:schemeClr val="dk1"/>
              </a:buClr>
              <a:buSzPct val="78571"/>
              <a:buFont typeface="Arial"/>
              <a:buNone/>
            </a:pPr>
            <a:r>
              <a:rPr lang="en" sz="1400"/>
              <a:t>The nature of open data conflicts with processes that protect privacy. “Liquid surveillance” describes the transfer of state prerogatives towards a multitude of actors, a question still unresolved.</a:t>
            </a:r>
          </a:p>
          <a:p>
            <a:pPr lvl="0" rtl="0">
              <a:lnSpc>
                <a:spcPct val="150000"/>
              </a:lnSpc>
              <a:spcBef>
                <a:spcPts val="0"/>
              </a:spcBef>
              <a:buNone/>
            </a:pPr>
            <a:r>
              <a:rPr lang="en" sz="1400"/>
              <a:t>Biobanks must resolve an economic equation but also the contractual relations with human subjects where open data could mean loss of control. </a:t>
            </a:r>
          </a:p>
          <a:p>
            <a:pPr lvl="0" rtl="0">
              <a:lnSpc>
                <a:spcPct val="150000"/>
              </a:lnSpc>
              <a:spcBef>
                <a:spcPts val="0"/>
              </a:spcBef>
              <a:buNone/>
            </a:pPr>
            <a:r>
              <a:rPr lang="en" sz="1400"/>
              <a:t>Public institutions (CHRIS) point the way, where a mechanism of continuous information and exchange led to acceptance by 97% of donors and fostered their trust.</a:t>
            </a:r>
          </a:p>
        </p:txBody>
      </p:sp>
      <p:cxnSp>
        <p:nvCxnSpPr>
          <p:cNvPr id="195" name="Shape 195"/>
          <p:cNvCxnSpPr/>
          <p:nvPr/>
        </p:nvCxnSpPr>
        <p:spPr>
          <a:xfrm flipH="1" rot="10800000">
            <a:off x="679450" y="1019100"/>
            <a:ext cx="7877100" cy="96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669925" y="445025"/>
            <a:ext cx="7877100" cy="572700"/>
          </a:xfrm>
          <a:prstGeom prst="rect">
            <a:avLst/>
          </a:prstGeom>
        </p:spPr>
        <p:txBody>
          <a:bodyPr anchorCtr="0" anchor="t" bIns="91425" lIns="91425" rIns="91425" tIns="91425">
            <a:noAutofit/>
          </a:bodyPr>
          <a:lstStyle/>
          <a:p>
            <a:pPr lvl="0" rtl="0">
              <a:spcBef>
                <a:spcPts val="0"/>
              </a:spcBef>
              <a:buNone/>
            </a:pPr>
            <a:r>
              <a:rPr lang="en"/>
              <a:t>Opening science to society</a:t>
            </a:r>
          </a:p>
        </p:txBody>
      </p:sp>
      <p:sp>
        <p:nvSpPr>
          <p:cNvPr id="201" name="Shape 201"/>
          <p:cNvSpPr txBox="1"/>
          <p:nvPr>
            <p:ph idx="1" type="body"/>
          </p:nvPr>
        </p:nvSpPr>
        <p:spPr>
          <a:xfrm>
            <a:off x="669925" y="1152475"/>
            <a:ext cx="7877100" cy="3416400"/>
          </a:xfrm>
          <a:prstGeom prst="rect">
            <a:avLst/>
          </a:prstGeom>
        </p:spPr>
        <p:txBody>
          <a:bodyPr anchorCtr="0" anchor="t" bIns="91425" lIns="91425" rIns="91425" tIns="91425">
            <a:noAutofit/>
          </a:bodyPr>
          <a:lstStyle/>
          <a:p>
            <a:pPr lvl="0" rtl="0">
              <a:lnSpc>
                <a:spcPct val="150000"/>
              </a:lnSpc>
              <a:spcBef>
                <a:spcPts val="0"/>
              </a:spcBef>
              <a:buClr>
                <a:schemeClr val="dk1"/>
              </a:buClr>
              <a:buSzPct val="78571"/>
              <a:buFont typeface="Arial"/>
              <a:buNone/>
            </a:pPr>
            <a:r>
              <a:rPr lang="en" sz="1400"/>
              <a:t>Widespread diffusion of science through the internet gives access to the best (and the worst) research.</a:t>
            </a:r>
          </a:p>
          <a:p>
            <a:pPr lvl="0" rtl="0">
              <a:lnSpc>
                <a:spcPct val="150000"/>
              </a:lnSpc>
              <a:spcBef>
                <a:spcPts val="0"/>
              </a:spcBef>
              <a:buClr>
                <a:schemeClr val="dk1"/>
              </a:buClr>
              <a:buSzPct val="78571"/>
              <a:buFont typeface="Arial"/>
              <a:buNone/>
            </a:pPr>
            <a:r>
              <a:rPr lang="en" sz="1400"/>
              <a:t>Science communicators compete with many other actors, blogs or social networks.</a:t>
            </a:r>
          </a:p>
          <a:p>
            <a:pPr lvl="0" rtl="0">
              <a:lnSpc>
                <a:spcPct val="150000"/>
              </a:lnSpc>
              <a:spcBef>
                <a:spcPts val="0"/>
              </a:spcBef>
              <a:buClr>
                <a:schemeClr val="dk1"/>
              </a:buClr>
              <a:buSzPct val="78571"/>
              <a:buFont typeface="Arial"/>
              <a:buNone/>
            </a:pPr>
            <a:r>
              <a:rPr lang="en" sz="1400"/>
              <a:t>The scientific community needs to adapt rather than hide from the problem.</a:t>
            </a:r>
          </a:p>
          <a:p>
            <a:pPr lvl="0" rtl="0">
              <a:lnSpc>
                <a:spcPct val="150000"/>
              </a:lnSpc>
              <a:spcBef>
                <a:spcPts val="0"/>
              </a:spcBef>
              <a:buNone/>
            </a:pPr>
            <a:r>
              <a:rPr lang="en" sz="1400"/>
              <a:t>The authors call for an interdisciplinary debate on Open Science to more fully engage the public with science.</a:t>
            </a:r>
          </a:p>
        </p:txBody>
      </p:sp>
      <p:cxnSp>
        <p:nvCxnSpPr>
          <p:cNvPr id="202" name="Shape 202"/>
          <p:cNvCxnSpPr/>
          <p:nvPr/>
        </p:nvCxnSpPr>
        <p:spPr>
          <a:xfrm flipH="1" rot="10800000">
            <a:off x="679450" y="1019100"/>
            <a:ext cx="7877100" cy="96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669925" y="445025"/>
            <a:ext cx="7877100" cy="572700"/>
          </a:xfrm>
          <a:prstGeom prst="rect">
            <a:avLst/>
          </a:prstGeom>
        </p:spPr>
        <p:txBody>
          <a:bodyPr anchorCtr="0" anchor="t" bIns="91425" lIns="91425" rIns="91425" tIns="91425">
            <a:noAutofit/>
          </a:bodyPr>
          <a:lstStyle/>
          <a:p>
            <a:pPr lvl="0" rtl="0">
              <a:spcBef>
                <a:spcPts val="0"/>
              </a:spcBef>
              <a:buNone/>
            </a:pPr>
            <a:r>
              <a:rPr lang="en"/>
              <a:t>Conclusion</a:t>
            </a:r>
          </a:p>
        </p:txBody>
      </p:sp>
      <p:sp>
        <p:nvSpPr>
          <p:cNvPr id="208" name="Shape 208"/>
          <p:cNvSpPr txBox="1"/>
          <p:nvPr>
            <p:ph idx="1" type="body"/>
          </p:nvPr>
        </p:nvSpPr>
        <p:spPr>
          <a:xfrm>
            <a:off x="669925" y="1152475"/>
            <a:ext cx="7877100" cy="3416400"/>
          </a:xfrm>
          <a:prstGeom prst="rect">
            <a:avLst/>
          </a:prstGeom>
        </p:spPr>
        <p:txBody>
          <a:bodyPr anchorCtr="0" anchor="t" bIns="91425" lIns="91425" rIns="91425" tIns="91425">
            <a:noAutofit/>
          </a:bodyPr>
          <a:lstStyle/>
          <a:p>
            <a:pPr lvl="0" rtl="0">
              <a:lnSpc>
                <a:spcPct val="150000"/>
              </a:lnSpc>
              <a:spcBef>
                <a:spcPts val="0"/>
              </a:spcBef>
              <a:buClr>
                <a:schemeClr val="dk1"/>
              </a:buClr>
              <a:buSzPct val="78571"/>
              <a:buFont typeface="Arial"/>
              <a:buNone/>
            </a:pPr>
            <a:r>
              <a:rPr lang="en" sz="1400"/>
              <a:t>Further interdisciplinary initiatives need to address :</a:t>
            </a:r>
          </a:p>
          <a:p>
            <a:pPr indent="-317500" lvl="0" marL="457200" rtl="0">
              <a:lnSpc>
                <a:spcPct val="150000"/>
              </a:lnSpc>
              <a:spcBef>
                <a:spcPts val="0"/>
              </a:spcBef>
              <a:buSzPct val="100000"/>
            </a:pPr>
            <a:r>
              <a:rPr lang="en" sz="1400"/>
              <a:t>Governments as major stakeholders;</a:t>
            </a:r>
          </a:p>
          <a:p>
            <a:pPr indent="-317500" lvl="0" marL="457200" rtl="0">
              <a:lnSpc>
                <a:spcPct val="150000"/>
              </a:lnSpc>
              <a:spcBef>
                <a:spcPts val="0"/>
              </a:spcBef>
              <a:buSzPct val="100000"/>
            </a:pPr>
            <a:r>
              <a:rPr lang="en" sz="1400"/>
              <a:t>Allow for bottom-up creativity;</a:t>
            </a:r>
          </a:p>
          <a:p>
            <a:pPr indent="-317500" lvl="0" marL="457200" rtl="0">
              <a:lnSpc>
                <a:spcPct val="150000"/>
              </a:lnSpc>
              <a:spcBef>
                <a:spcPts val="0"/>
              </a:spcBef>
              <a:buSzPct val="100000"/>
            </a:pPr>
            <a:r>
              <a:rPr lang="en" sz="1400"/>
              <a:t>Involve the public in the discourse about open data;</a:t>
            </a:r>
          </a:p>
          <a:p>
            <a:pPr indent="-317500" lvl="0" marL="457200" rtl="0">
              <a:lnSpc>
                <a:spcPct val="150000"/>
              </a:lnSpc>
              <a:spcBef>
                <a:spcPts val="0"/>
              </a:spcBef>
              <a:buSzPct val="100000"/>
            </a:pPr>
            <a:r>
              <a:rPr lang="en" sz="1400"/>
              <a:t>Create awareness among students and researchers about Open Data;</a:t>
            </a:r>
          </a:p>
          <a:p>
            <a:pPr indent="-317500" lvl="0" marL="457200" rtl="0">
              <a:lnSpc>
                <a:spcPct val="150000"/>
              </a:lnSpc>
              <a:spcBef>
                <a:spcPts val="0"/>
              </a:spcBef>
              <a:buSzPct val="100000"/>
            </a:pPr>
            <a:r>
              <a:rPr lang="en" sz="1400"/>
              <a:t>Examine the dichotomy about sharing or withholding data.</a:t>
            </a:r>
          </a:p>
          <a:p>
            <a:pPr lvl="0" rtl="0">
              <a:lnSpc>
                <a:spcPct val="150000"/>
              </a:lnSpc>
              <a:spcBef>
                <a:spcPts val="0"/>
              </a:spcBef>
              <a:buNone/>
            </a:pPr>
            <a:r>
              <a:rPr lang="en" sz="1400"/>
              <a:t>In conclusion, interdisciplinarity is the most promising avenue for advancing Open Science.</a:t>
            </a:r>
          </a:p>
        </p:txBody>
      </p:sp>
      <p:cxnSp>
        <p:nvCxnSpPr>
          <p:cNvPr id="209" name="Shape 209"/>
          <p:cNvCxnSpPr/>
          <p:nvPr/>
        </p:nvCxnSpPr>
        <p:spPr>
          <a:xfrm flipH="1" rot="10800000">
            <a:off x="679450" y="1019100"/>
            <a:ext cx="7877100" cy="96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669925" y="445025"/>
            <a:ext cx="7877100" cy="572700"/>
          </a:xfrm>
          <a:prstGeom prst="rect">
            <a:avLst/>
          </a:prstGeom>
        </p:spPr>
        <p:txBody>
          <a:bodyPr anchorCtr="0" anchor="t" bIns="91425" lIns="91425" rIns="91425" tIns="91425">
            <a:noAutofit/>
          </a:bodyPr>
          <a:lstStyle/>
          <a:p>
            <a:pPr lvl="0" rtl="0">
              <a:spcBef>
                <a:spcPts val="0"/>
              </a:spcBef>
              <a:buNone/>
            </a:pPr>
            <a:r>
              <a:rPr lang="en"/>
              <a:t>Summary</a:t>
            </a:r>
          </a:p>
        </p:txBody>
      </p:sp>
      <p:sp>
        <p:nvSpPr>
          <p:cNvPr id="68" name="Shape 68"/>
          <p:cNvSpPr txBox="1"/>
          <p:nvPr>
            <p:ph idx="1" type="body"/>
          </p:nvPr>
        </p:nvSpPr>
        <p:spPr>
          <a:xfrm>
            <a:off x="669925" y="1152475"/>
            <a:ext cx="7877100" cy="3416400"/>
          </a:xfrm>
          <a:prstGeom prst="rect">
            <a:avLst/>
          </a:prstGeom>
        </p:spPr>
        <p:txBody>
          <a:bodyPr anchorCtr="0" anchor="t" bIns="91425" lIns="91425" rIns="91425" tIns="91425">
            <a:noAutofit/>
          </a:bodyPr>
          <a:lstStyle/>
          <a:p>
            <a:pPr lvl="0" rtl="0">
              <a:lnSpc>
                <a:spcPct val="150000"/>
              </a:lnSpc>
              <a:spcBef>
                <a:spcPts val="0"/>
              </a:spcBef>
              <a:buNone/>
            </a:pPr>
            <a:r>
              <a:rPr lang="en" sz="1400"/>
              <a:t>Three proposals for future action emerged from the workshops :</a:t>
            </a:r>
          </a:p>
          <a:p>
            <a:pPr indent="-317500" lvl="0" marL="457200" rtl="0">
              <a:lnSpc>
                <a:spcPct val="150000"/>
              </a:lnSpc>
              <a:spcBef>
                <a:spcPts val="0"/>
              </a:spcBef>
              <a:buSzPct val="100000"/>
            </a:pPr>
            <a:r>
              <a:rPr lang="en" sz="1400"/>
              <a:t>Integrate top-down initiatives by governments, institutions and journals with bottom-up approaches from the scientific community;</a:t>
            </a:r>
          </a:p>
          <a:p>
            <a:pPr indent="-317500" lvl="0" marL="457200" rtl="0">
              <a:lnSpc>
                <a:spcPct val="150000"/>
              </a:lnSpc>
              <a:spcBef>
                <a:spcPts val="0"/>
              </a:spcBef>
              <a:buSzPct val="100000"/>
            </a:pPr>
            <a:r>
              <a:rPr lang="en" sz="1400"/>
              <a:t>Popularize the societal benefits of open science;</a:t>
            </a:r>
          </a:p>
          <a:p>
            <a:pPr indent="-317500" lvl="0" marL="457200" rtl="0">
              <a:lnSpc>
                <a:spcPct val="150000"/>
              </a:lnSpc>
              <a:spcBef>
                <a:spcPts val="0"/>
              </a:spcBef>
              <a:buSzPct val="100000"/>
            </a:pPr>
            <a:r>
              <a:rPr lang="en" sz="1400"/>
              <a:t>Introduce arguments from social sciences and humanities in the educational dissemination of open data.</a:t>
            </a:r>
          </a:p>
        </p:txBody>
      </p:sp>
      <p:cxnSp>
        <p:nvCxnSpPr>
          <p:cNvPr id="69" name="Shape 69"/>
          <p:cNvCxnSpPr/>
          <p:nvPr/>
        </p:nvCxnSpPr>
        <p:spPr>
          <a:xfrm flipH="1" rot="10800000">
            <a:off x="679450" y="1019100"/>
            <a:ext cx="7877100" cy="96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669925" y="445025"/>
            <a:ext cx="7877100" cy="572700"/>
          </a:xfrm>
          <a:prstGeom prst="rect">
            <a:avLst/>
          </a:prstGeom>
        </p:spPr>
        <p:txBody>
          <a:bodyPr anchorCtr="0" anchor="t" bIns="91425" lIns="91425" rIns="91425" tIns="91425">
            <a:noAutofit/>
          </a:bodyPr>
          <a:lstStyle/>
          <a:p>
            <a:pPr lvl="0" rtl="0">
              <a:spcBef>
                <a:spcPts val="0"/>
              </a:spcBef>
              <a:buNone/>
            </a:pPr>
            <a:r>
              <a:rPr lang="en"/>
              <a:t>The concept of Open Science</a:t>
            </a:r>
          </a:p>
        </p:txBody>
      </p:sp>
      <p:sp>
        <p:nvSpPr>
          <p:cNvPr id="75" name="Shape 75"/>
          <p:cNvSpPr txBox="1"/>
          <p:nvPr>
            <p:ph idx="1" type="body"/>
          </p:nvPr>
        </p:nvSpPr>
        <p:spPr>
          <a:xfrm>
            <a:off x="669925" y="1152475"/>
            <a:ext cx="7877100" cy="3416400"/>
          </a:xfrm>
          <a:prstGeom prst="rect">
            <a:avLst/>
          </a:prstGeom>
        </p:spPr>
        <p:txBody>
          <a:bodyPr anchorCtr="0" anchor="t" bIns="91425" lIns="91425" rIns="91425" tIns="91425">
            <a:noAutofit/>
          </a:bodyPr>
          <a:lstStyle/>
          <a:p>
            <a:pPr lvl="0" rtl="0">
              <a:lnSpc>
                <a:spcPct val="150000"/>
              </a:lnSpc>
              <a:spcBef>
                <a:spcPts val="0"/>
              </a:spcBef>
              <a:buNone/>
            </a:pPr>
            <a:r>
              <a:rPr lang="en" sz="1400"/>
              <a:t>The authors point out that the Open Science movement is growing, and is defined as making the publication of scientific concepts and their datasets easily accessible to all. </a:t>
            </a:r>
          </a:p>
          <a:p>
            <a:pPr lvl="0" rtl="0">
              <a:lnSpc>
                <a:spcPct val="150000"/>
              </a:lnSpc>
              <a:spcBef>
                <a:spcPts val="0"/>
              </a:spcBef>
              <a:buNone/>
            </a:pPr>
            <a:r>
              <a:rPr lang="en" sz="1400"/>
              <a:t>The movement touches “hard” and “soft” sciences, as well as government data.</a:t>
            </a:r>
          </a:p>
          <a:p>
            <a:pPr lvl="0" rtl="0">
              <a:lnSpc>
                <a:spcPct val="150000"/>
              </a:lnSpc>
              <a:spcBef>
                <a:spcPts val="0"/>
              </a:spcBef>
              <a:buNone/>
            </a:pPr>
            <a:r>
              <a:rPr lang="en" sz="1400"/>
              <a:t>From their point of view, Open Science is interdisciplinary but infrastructural, economic and motivational barriers remain obstacles to “cross-fertilization”.</a:t>
            </a:r>
          </a:p>
        </p:txBody>
      </p:sp>
      <p:cxnSp>
        <p:nvCxnSpPr>
          <p:cNvPr id="76" name="Shape 76"/>
          <p:cNvCxnSpPr/>
          <p:nvPr/>
        </p:nvCxnSpPr>
        <p:spPr>
          <a:xfrm flipH="1" rot="10800000">
            <a:off x="679450" y="1019100"/>
            <a:ext cx="7877100" cy="96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669925" y="445025"/>
            <a:ext cx="7877100" cy="572700"/>
          </a:xfrm>
          <a:prstGeom prst="rect">
            <a:avLst/>
          </a:prstGeom>
        </p:spPr>
        <p:txBody>
          <a:bodyPr anchorCtr="0" anchor="t" bIns="91425" lIns="91425" rIns="91425" tIns="91425">
            <a:noAutofit/>
          </a:bodyPr>
          <a:lstStyle/>
          <a:p>
            <a:pPr lvl="0" rtl="0">
              <a:spcBef>
                <a:spcPts val="0"/>
              </a:spcBef>
              <a:buNone/>
            </a:pPr>
            <a:r>
              <a:rPr lang="en"/>
              <a:t>Setting a common framework</a:t>
            </a:r>
          </a:p>
        </p:txBody>
      </p:sp>
      <p:sp>
        <p:nvSpPr>
          <p:cNvPr id="82" name="Shape 82"/>
          <p:cNvSpPr txBox="1"/>
          <p:nvPr>
            <p:ph idx="1" type="body"/>
          </p:nvPr>
        </p:nvSpPr>
        <p:spPr>
          <a:xfrm>
            <a:off x="669925" y="1152475"/>
            <a:ext cx="7877100" cy="3416400"/>
          </a:xfrm>
          <a:prstGeom prst="rect">
            <a:avLst/>
          </a:prstGeom>
        </p:spPr>
        <p:txBody>
          <a:bodyPr anchorCtr="0" anchor="t" bIns="91425" lIns="91425" rIns="91425" tIns="91425">
            <a:noAutofit/>
          </a:bodyPr>
          <a:lstStyle/>
          <a:p>
            <a:pPr lvl="0" rtl="0">
              <a:lnSpc>
                <a:spcPct val="150000"/>
              </a:lnSpc>
              <a:spcBef>
                <a:spcPts val="0"/>
              </a:spcBef>
              <a:buNone/>
            </a:pPr>
            <a:r>
              <a:rPr lang="en" sz="1400"/>
              <a:t>If knowledge is one driving force in socio-economic exchanges, it is also a driver of inequality through the quality and quantity of information available and the possession of “cognitive capital”.</a:t>
            </a:r>
          </a:p>
          <a:p>
            <a:pPr lvl="0" rtl="0">
              <a:lnSpc>
                <a:spcPct val="150000"/>
              </a:lnSpc>
              <a:spcBef>
                <a:spcPts val="0"/>
              </a:spcBef>
              <a:buNone/>
            </a:pPr>
            <a:r>
              <a:rPr lang="en" sz="1400"/>
              <a:t>The dissemination and ancrage of scientific knowledge within society is a fundamental democratic bedstone aiding individuals to connect themselves to larger local and global dynamics.</a:t>
            </a:r>
          </a:p>
        </p:txBody>
      </p:sp>
      <p:cxnSp>
        <p:nvCxnSpPr>
          <p:cNvPr id="83" name="Shape 83"/>
          <p:cNvCxnSpPr/>
          <p:nvPr/>
        </p:nvCxnSpPr>
        <p:spPr>
          <a:xfrm flipH="1" rot="10800000">
            <a:off x="679450" y="1019100"/>
            <a:ext cx="7877100" cy="96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669925" y="445025"/>
            <a:ext cx="7877100" cy="572700"/>
          </a:xfrm>
          <a:prstGeom prst="rect">
            <a:avLst/>
          </a:prstGeom>
        </p:spPr>
        <p:txBody>
          <a:bodyPr anchorCtr="0" anchor="t" bIns="91425" lIns="91425" rIns="91425" tIns="91425">
            <a:noAutofit/>
          </a:bodyPr>
          <a:lstStyle/>
          <a:p>
            <a:pPr lvl="0" rtl="0">
              <a:spcBef>
                <a:spcPts val="0"/>
              </a:spcBef>
              <a:buNone/>
            </a:pPr>
            <a:r>
              <a:rPr lang="en"/>
              <a:t>Setting a common framework</a:t>
            </a:r>
          </a:p>
        </p:txBody>
      </p:sp>
      <p:sp>
        <p:nvSpPr>
          <p:cNvPr id="89" name="Shape 89"/>
          <p:cNvSpPr txBox="1"/>
          <p:nvPr>
            <p:ph idx="1" type="body"/>
          </p:nvPr>
        </p:nvSpPr>
        <p:spPr>
          <a:xfrm>
            <a:off x="669925" y="1152475"/>
            <a:ext cx="7877100" cy="3416400"/>
          </a:xfrm>
          <a:prstGeom prst="rect">
            <a:avLst/>
          </a:prstGeom>
        </p:spPr>
        <p:txBody>
          <a:bodyPr anchorCtr="0" anchor="t" bIns="91425" lIns="91425" rIns="91425" tIns="91425">
            <a:noAutofit/>
          </a:bodyPr>
          <a:lstStyle/>
          <a:p>
            <a:pPr lvl="0" rtl="0">
              <a:lnSpc>
                <a:spcPct val="150000"/>
              </a:lnSpc>
              <a:spcBef>
                <a:spcPts val="0"/>
              </a:spcBef>
              <a:buClr>
                <a:schemeClr val="dk1"/>
              </a:buClr>
              <a:buSzPct val="78571"/>
              <a:buFont typeface="Arial"/>
              <a:buNone/>
            </a:pPr>
            <a:r>
              <a:rPr lang="en" sz="1400"/>
              <a:t>What is a “knowledge society”?</a:t>
            </a:r>
          </a:p>
          <a:p>
            <a:pPr lvl="0" rtl="0">
              <a:lnSpc>
                <a:spcPct val="150000"/>
              </a:lnSpc>
              <a:spcBef>
                <a:spcPts val="0"/>
              </a:spcBef>
              <a:buClr>
                <a:schemeClr val="dk1"/>
              </a:buClr>
              <a:buSzPct val="78571"/>
              <a:buFont typeface="Arial"/>
              <a:buNone/>
            </a:pPr>
            <a:r>
              <a:rPr lang="en" sz="1400"/>
              <a:t>The authors establish four phases aligning three stakeholders:</a:t>
            </a:r>
          </a:p>
          <a:p>
            <a:pPr indent="-317500" lvl="0" marL="457200" rtl="0">
              <a:lnSpc>
                <a:spcPct val="150000"/>
              </a:lnSpc>
              <a:spcBef>
                <a:spcPts val="0"/>
              </a:spcBef>
              <a:buSzPct val="100000"/>
            </a:pPr>
            <a:r>
              <a:rPr lang="en" sz="1400"/>
              <a:t>Knowledge generation : Individual → Collective;</a:t>
            </a:r>
          </a:p>
          <a:p>
            <a:pPr indent="-317500" lvl="0" marL="457200" rtl="0">
              <a:lnSpc>
                <a:spcPct val="150000"/>
              </a:lnSpc>
              <a:spcBef>
                <a:spcPts val="0"/>
              </a:spcBef>
              <a:buSzPct val="100000"/>
            </a:pPr>
            <a:r>
              <a:rPr lang="en" sz="1400"/>
              <a:t>Knowledge institutionalization : Collective → Knowledge;</a:t>
            </a:r>
          </a:p>
          <a:p>
            <a:pPr indent="-317500" lvl="0" marL="457200" rtl="0">
              <a:lnSpc>
                <a:spcPct val="150000"/>
              </a:lnSpc>
              <a:spcBef>
                <a:spcPts val="0"/>
              </a:spcBef>
              <a:buSzPct val="100000"/>
            </a:pPr>
            <a:r>
              <a:rPr lang="en" sz="1400"/>
              <a:t>Knowledge diffusion : Knowledge → Collective;</a:t>
            </a:r>
          </a:p>
          <a:p>
            <a:pPr indent="-317500" lvl="0" marL="457200" rtl="0">
              <a:lnSpc>
                <a:spcPct val="150000"/>
              </a:lnSpc>
              <a:spcBef>
                <a:spcPts val="0"/>
              </a:spcBef>
              <a:buSzPct val="100000"/>
            </a:pPr>
            <a:r>
              <a:rPr lang="en" sz="1400"/>
              <a:t>Knowledge socialization : Collective → Individual;</a:t>
            </a:r>
          </a:p>
          <a:p>
            <a:pPr lvl="0" rtl="0">
              <a:lnSpc>
                <a:spcPct val="150000"/>
              </a:lnSpc>
              <a:spcBef>
                <a:spcPts val="0"/>
              </a:spcBef>
              <a:buNone/>
            </a:pPr>
            <a:r>
              <a:rPr lang="en" sz="1400"/>
              <a:t>“Innovation” is the combination of these four phases. Science must be open to society and vice-versa.</a:t>
            </a:r>
          </a:p>
        </p:txBody>
      </p:sp>
      <p:cxnSp>
        <p:nvCxnSpPr>
          <p:cNvPr id="90" name="Shape 90"/>
          <p:cNvCxnSpPr/>
          <p:nvPr/>
        </p:nvCxnSpPr>
        <p:spPr>
          <a:xfrm flipH="1" rot="10800000">
            <a:off x="679450" y="1019100"/>
            <a:ext cx="7877100" cy="96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669925" y="445025"/>
            <a:ext cx="7877100" cy="572700"/>
          </a:xfrm>
          <a:prstGeom prst="rect">
            <a:avLst/>
          </a:prstGeom>
        </p:spPr>
        <p:txBody>
          <a:bodyPr anchorCtr="0" anchor="t" bIns="91425" lIns="91425" rIns="91425" tIns="91425">
            <a:noAutofit/>
          </a:bodyPr>
          <a:lstStyle/>
          <a:p>
            <a:pPr lvl="0" rtl="0">
              <a:spcBef>
                <a:spcPts val="0"/>
              </a:spcBef>
              <a:buNone/>
            </a:pPr>
            <a:r>
              <a:rPr lang="en"/>
              <a:t>Setting a common framework</a:t>
            </a:r>
          </a:p>
        </p:txBody>
      </p:sp>
      <p:sp>
        <p:nvSpPr>
          <p:cNvPr id="96" name="Shape 96"/>
          <p:cNvSpPr txBox="1"/>
          <p:nvPr>
            <p:ph idx="1" type="body"/>
          </p:nvPr>
        </p:nvSpPr>
        <p:spPr>
          <a:xfrm>
            <a:off x="669925" y="1152475"/>
            <a:ext cx="7877100" cy="3416400"/>
          </a:xfrm>
          <a:prstGeom prst="rect">
            <a:avLst/>
          </a:prstGeom>
        </p:spPr>
        <p:txBody>
          <a:bodyPr anchorCtr="0" anchor="t" bIns="91425" lIns="91425" rIns="91425" tIns="91425">
            <a:noAutofit/>
          </a:bodyPr>
          <a:lstStyle/>
          <a:p>
            <a:pPr lvl="0" rtl="0">
              <a:lnSpc>
                <a:spcPct val="150000"/>
              </a:lnSpc>
              <a:spcBef>
                <a:spcPts val="0"/>
              </a:spcBef>
              <a:buNone/>
            </a:pPr>
            <a:r>
              <a:rPr lang="en" sz="1400"/>
              <a:t>The recent “Data storm” has undermined open publication of science concepts that were a key element in the scientific and industrial revolutions of the 18th and 19th century.</a:t>
            </a:r>
          </a:p>
          <a:p>
            <a:pPr lvl="0" rtl="0">
              <a:lnSpc>
                <a:spcPct val="150000"/>
              </a:lnSpc>
              <a:spcBef>
                <a:spcPts val="0"/>
              </a:spcBef>
              <a:buNone/>
            </a:pPr>
            <a:r>
              <a:rPr lang="en" sz="1400"/>
              <a:t>Data is no longer published leading to results that are not reproducible and undermine credibility in the scientific process. The authors consider this to be “scientific malpractice”.</a:t>
            </a:r>
          </a:p>
        </p:txBody>
      </p:sp>
      <p:cxnSp>
        <p:nvCxnSpPr>
          <p:cNvPr id="97" name="Shape 97"/>
          <p:cNvCxnSpPr/>
          <p:nvPr/>
        </p:nvCxnSpPr>
        <p:spPr>
          <a:xfrm flipH="1" rot="10800000">
            <a:off x="679450" y="1019100"/>
            <a:ext cx="7877100" cy="96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669925" y="445025"/>
            <a:ext cx="7877100" cy="572700"/>
          </a:xfrm>
          <a:prstGeom prst="rect">
            <a:avLst/>
          </a:prstGeom>
        </p:spPr>
        <p:txBody>
          <a:bodyPr anchorCtr="0" anchor="t" bIns="91425" lIns="91425" rIns="91425" tIns="91425">
            <a:noAutofit/>
          </a:bodyPr>
          <a:lstStyle/>
          <a:p>
            <a:pPr lvl="0" rtl="0">
              <a:spcBef>
                <a:spcPts val="0"/>
              </a:spcBef>
              <a:buNone/>
            </a:pPr>
            <a:r>
              <a:rPr lang="en"/>
              <a:t>Setting a common framework</a:t>
            </a:r>
          </a:p>
        </p:txBody>
      </p:sp>
      <p:sp>
        <p:nvSpPr>
          <p:cNvPr id="103" name="Shape 103"/>
          <p:cNvSpPr txBox="1"/>
          <p:nvPr>
            <p:ph idx="1" type="body"/>
          </p:nvPr>
        </p:nvSpPr>
        <p:spPr>
          <a:xfrm>
            <a:off x="669925" y="1152475"/>
            <a:ext cx="7877100" cy="3416400"/>
          </a:xfrm>
          <a:prstGeom prst="rect">
            <a:avLst/>
          </a:prstGeom>
        </p:spPr>
        <p:txBody>
          <a:bodyPr anchorCtr="0" anchor="t" bIns="91425" lIns="91425" rIns="91425" tIns="91425">
            <a:noAutofit/>
          </a:bodyPr>
          <a:lstStyle/>
          <a:p>
            <a:pPr lvl="0" rtl="0">
              <a:lnSpc>
                <a:spcPct val="150000"/>
              </a:lnSpc>
              <a:spcBef>
                <a:spcPts val="0"/>
              </a:spcBef>
              <a:buClr>
                <a:schemeClr val="dk1"/>
              </a:buClr>
              <a:buSzPct val="78571"/>
              <a:buFont typeface="Arial"/>
              <a:buNone/>
            </a:pPr>
            <a:r>
              <a:rPr lang="en" sz="1400"/>
              <a:t>Open data and data sharing offers opportunities for science to face new global challenges. It should be a public rather than private enterprise.</a:t>
            </a:r>
          </a:p>
          <a:p>
            <a:pPr lvl="0" rtl="0">
              <a:lnSpc>
                <a:spcPct val="150000"/>
              </a:lnSpc>
              <a:spcBef>
                <a:spcPts val="0"/>
              </a:spcBef>
              <a:buClr>
                <a:schemeClr val="dk1"/>
              </a:buClr>
              <a:buSzPct val="78571"/>
              <a:buFont typeface="Arial"/>
              <a:buNone/>
            </a:pPr>
            <a:r>
              <a:rPr lang="en" sz="1400"/>
              <a:t>Open science requires “intelligent openness” of data and metadata and should be:</a:t>
            </a:r>
          </a:p>
          <a:p>
            <a:pPr indent="-317500" lvl="0" marL="457200" rtl="0">
              <a:lnSpc>
                <a:spcPct val="150000"/>
              </a:lnSpc>
              <a:spcBef>
                <a:spcPts val="0"/>
              </a:spcBef>
              <a:buSzPct val="100000"/>
            </a:pPr>
            <a:r>
              <a:rPr lang="en" sz="1400"/>
              <a:t>Discoverable;</a:t>
            </a:r>
          </a:p>
          <a:p>
            <a:pPr indent="-317500" lvl="0" marL="457200" rtl="0">
              <a:lnSpc>
                <a:spcPct val="150000"/>
              </a:lnSpc>
              <a:spcBef>
                <a:spcPts val="0"/>
              </a:spcBef>
              <a:buSzPct val="100000"/>
            </a:pPr>
            <a:r>
              <a:rPr lang="en" sz="1400"/>
              <a:t>Accessible;</a:t>
            </a:r>
          </a:p>
          <a:p>
            <a:pPr indent="-317500" lvl="0" marL="457200" rtl="0">
              <a:lnSpc>
                <a:spcPct val="150000"/>
              </a:lnSpc>
              <a:spcBef>
                <a:spcPts val="0"/>
              </a:spcBef>
              <a:buSzPct val="100000"/>
            </a:pPr>
            <a:r>
              <a:rPr lang="en" sz="1400"/>
              <a:t>Intelligible;</a:t>
            </a:r>
          </a:p>
          <a:p>
            <a:pPr indent="-317500" lvl="0" marL="457200" rtl="0">
              <a:lnSpc>
                <a:spcPct val="150000"/>
              </a:lnSpc>
              <a:spcBef>
                <a:spcPts val="0"/>
              </a:spcBef>
              <a:buSzPct val="100000"/>
            </a:pPr>
            <a:r>
              <a:rPr lang="en" sz="1400"/>
              <a:t>Assessable;</a:t>
            </a:r>
          </a:p>
          <a:p>
            <a:pPr indent="-317500" lvl="0" marL="457200" rtl="0">
              <a:lnSpc>
                <a:spcPct val="150000"/>
              </a:lnSpc>
              <a:spcBef>
                <a:spcPts val="0"/>
              </a:spcBef>
              <a:buSzPct val="100000"/>
            </a:pPr>
            <a:r>
              <a:rPr lang="en" sz="1400"/>
              <a:t>Re-usable.</a:t>
            </a:r>
          </a:p>
        </p:txBody>
      </p:sp>
      <p:cxnSp>
        <p:nvCxnSpPr>
          <p:cNvPr id="104" name="Shape 104"/>
          <p:cNvCxnSpPr/>
          <p:nvPr/>
        </p:nvCxnSpPr>
        <p:spPr>
          <a:xfrm flipH="1" rot="10800000">
            <a:off x="679450" y="1019100"/>
            <a:ext cx="7877100" cy="96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669925" y="445025"/>
            <a:ext cx="7877100" cy="572700"/>
          </a:xfrm>
          <a:prstGeom prst="rect">
            <a:avLst/>
          </a:prstGeom>
        </p:spPr>
        <p:txBody>
          <a:bodyPr anchorCtr="0" anchor="t" bIns="91425" lIns="91425" rIns="91425" tIns="91425">
            <a:noAutofit/>
          </a:bodyPr>
          <a:lstStyle/>
          <a:p>
            <a:pPr lvl="0" rtl="0">
              <a:spcBef>
                <a:spcPts val="0"/>
              </a:spcBef>
              <a:buNone/>
            </a:pPr>
            <a:r>
              <a:rPr lang="en"/>
              <a:t>Setting a common framework</a:t>
            </a:r>
          </a:p>
        </p:txBody>
      </p:sp>
      <p:sp>
        <p:nvSpPr>
          <p:cNvPr id="110" name="Shape 110"/>
          <p:cNvSpPr txBox="1"/>
          <p:nvPr>
            <p:ph idx="1" type="body"/>
          </p:nvPr>
        </p:nvSpPr>
        <p:spPr>
          <a:xfrm>
            <a:off x="669925" y="1152475"/>
            <a:ext cx="7877100" cy="3416400"/>
          </a:xfrm>
          <a:prstGeom prst="rect">
            <a:avLst/>
          </a:prstGeom>
        </p:spPr>
        <p:txBody>
          <a:bodyPr anchorCtr="0" anchor="t" bIns="91425" lIns="91425" rIns="91425" tIns="91425">
            <a:noAutofit/>
          </a:bodyPr>
          <a:lstStyle/>
          <a:p>
            <a:pPr lvl="0" rtl="0">
              <a:lnSpc>
                <a:spcPct val="150000"/>
              </a:lnSpc>
              <a:spcBef>
                <a:spcPts val="0"/>
              </a:spcBef>
              <a:buNone/>
            </a:pPr>
            <a:r>
              <a:rPr lang="en" sz="1400"/>
              <a:t>Three legitimate boundaries to openness:</a:t>
            </a:r>
          </a:p>
          <a:p>
            <a:pPr indent="-317500" lvl="0" marL="457200" rtl="0">
              <a:lnSpc>
                <a:spcPct val="150000"/>
              </a:lnSpc>
              <a:spcBef>
                <a:spcPts val="0"/>
              </a:spcBef>
              <a:buSzPct val="100000"/>
            </a:pPr>
            <a:r>
              <a:rPr lang="en" sz="1400"/>
              <a:t>Commercial activities where there is an overriding public interest in deriving economic benefit;</a:t>
            </a:r>
          </a:p>
          <a:p>
            <a:pPr indent="-317500" lvl="0" marL="457200" rtl="0">
              <a:lnSpc>
                <a:spcPct val="150000"/>
              </a:lnSpc>
              <a:spcBef>
                <a:spcPts val="0"/>
              </a:spcBef>
              <a:buSzPct val="100000"/>
            </a:pPr>
            <a:r>
              <a:rPr lang="en" sz="1400"/>
              <a:t>Personal data balanced with public interest;</a:t>
            </a:r>
          </a:p>
          <a:p>
            <a:pPr indent="-317500" lvl="0" marL="457200" rtl="0">
              <a:lnSpc>
                <a:spcPct val="150000"/>
              </a:lnSpc>
              <a:spcBef>
                <a:spcPts val="0"/>
              </a:spcBef>
              <a:buSzPct val="100000"/>
            </a:pPr>
            <a:r>
              <a:rPr lang="en" sz="1400"/>
              <a:t>Safety and security, both physical and political.</a:t>
            </a:r>
          </a:p>
          <a:p>
            <a:pPr lvl="0" rtl="0">
              <a:lnSpc>
                <a:spcPct val="150000"/>
              </a:lnSpc>
              <a:spcBef>
                <a:spcPts val="0"/>
              </a:spcBef>
              <a:buNone/>
            </a:pPr>
            <a:r>
              <a:rPr lang="en" sz="1400"/>
              <a:t>Who decides where to set the limits? Scientists, universities, funders, academic publishers, learned societies, governments all have their role to play.</a:t>
            </a:r>
          </a:p>
        </p:txBody>
      </p:sp>
      <p:cxnSp>
        <p:nvCxnSpPr>
          <p:cNvPr id="111" name="Shape 111"/>
          <p:cNvCxnSpPr/>
          <p:nvPr/>
        </p:nvCxnSpPr>
        <p:spPr>
          <a:xfrm flipH="1" rot="10800000">
            <a:off x="679450" y="1019100"/>
            <a:ext cx="7877100" cy="96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