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62" r:id="rId6"/>
    <p:sldId id="284" r:id="rId7"/>
    <p:sldId id="282" r:id="rId8"/>
    <p:sldId id="283" r:id="rId9"/>
    <p:sldId id="259" r:id="rId10"/>
    <p:sldId id="263" r:id="rId11"/>
    <p:sldId id="260" r:id="rId12"/>
    <p:sldId id="272" r:id="rId13"/>
    <p:sldId id="265" r:id="rId14"/>
    <p:sldId id="285" r:id="rId15"/>
    <p:sldId id="286" r:id="rId16"/>
    <p:sldId id="268" r:id="rId17"/>
    <p:sldId id="273" r:id="rId18"/>
    <p:sldId id="269" r:id="rId19"/>
    <p:sldId id="270" r:id="rId20"/>
    <p:sldId id="274" r:id="rId21"/>
    <p:sldId id="266" r:id="rId22"/>
    <p:sldId id="267" r:id="rId23"/>
    <p:sldId id="271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2" autoAdjust="0"/>
  </p:normalViewPr>
  <p:slideViewPr>
    <p:cSldViewPr>
      <p:cViewPr varScale="1">
        <p:scale>
          <a:sx n="89" d="100"/>
          <a:sy n="89" d="100"/>
        </p:scale>
        <p:origin x="96" y="28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B0D6-B978-46AB-9ED5-E8B10A312163}" type="datetimeFigureOut">
              <a:rPr lang="es-MX" smtClean="0"/>
              <a:t>27/11/2024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5018-79FA-45C8-BE9D-2CCB4202B45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745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B0D6-B978-46AB-9ED5-E8B10A312163}" type="datetimeFigureOut">
              <a:rPr lang="es-MX" smtClean="0"/>
              <a:t>27/11/2024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5018-79FA-45C8-BE9D-2CCB4202B45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444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B0D6-B978-46AB-9ED5-E8B10A312163}" type="datetimeFigureOut">
              <a:rPr lang="es-MX" smtClean="0"/>
              <a:t>27/11/2024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5018-79FA-45C8-BE9D-2CCB4202B45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193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B0D6-B978-46AB-9ED5-E8B10A312163}" type="datetimeFigureOut">
              <a:rPr lang="es-MX" smtClean="0"/>
              <a:t>27/11/2024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5018-79FA-45C8-BE9D-2CCB4202B45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460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B0D6-B978-46AB-9ED5-E8B10A312163}" type="datetimeFigureOut">
              <a:rPr lang="es-MX" smtClean="0"/>
              <a:t>27/11/2024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5018-79FA-45C8-BE9D-2CCB4202B45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359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B0D6-B978-46AB-9ED5-E8B10A312163}" type="datetimeFigureOut">
              <a:rPr lang="es-MX" smtClean="0"/>
              <a:t>27/11/2024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5018-79FA-45C8-BE9D-2CCB4202B45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705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B0D6-B978-46AB-9ED5-E8B10A312163}" type="datetimeFigureOut">
              <a:rPr lang="es-MX" smtClean="0"/>
              <a:t>27/11/2024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5018-79FA-45C8-BE9D-2CCB4202B45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44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B0D6-B978-46AB-9ED5-E8B10A312163}" type="datetimeFigureOut">
              <a:rPr lang="es-MX" smtClean="0"/>
              <a:t>27/11/2024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5018-79FA-45C8-BE9D-2CCB4202B45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46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B0D6-B978-46AB-9ED5-E8B10A312163}" type="datetimeFigureOut">
              <a:rPr lang="es-MX" smtClean="0"/>
              <a:t>27/11/2024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5018-79FA-45C8-BE9D-2CCB4202B45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718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B0D6-B978-46AB-9ED5-E8B10A312163}" type="datetimeFigureOut">
              <a:rPr lang="es-MX" smtClean="0"/>
              <a:t>27/11/2024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5018-79FA-45C8-BE9D-2CCB4202B45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106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B0D6-B978-46AB-9ED5-E8B10A312163}" type="datetimeFigureOut">
              <a:rPr lang="es-MX" smtClean="0"/>
              <a:t>27/11/2024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5018-79FA-45C8-BE9D-2CCB4202B45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11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AB0D6-B978-46AB-9ED5-E8B10A312163}" type="datetimeFigureOut">
              <a:rPr lang="es-MX" smtClean="0"/>
              <a:t>27/11/2024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5018-79FA-45C8-BE9D-2CCB4202B45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22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Guía de llenado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Proyecto </a:t>
            </a:r>
            <a:r>
              <a:rPr lang="es-MX" dirty="0" err="1"/>
              <a:t>Paperless</a:t>
            </a:r>
            <a:r>
              <a:rPr lang="es-MX" dirty="0"/>
              <a:t> HB</a:t>
            </a:r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33" y="7665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48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EEF3930-164F-4BCC-B1F2-BD285524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512" y="468793"/>
            <a:ext cx="3293584" cy="586554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5471592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Paso 4 Ventana de llenado</a:t>
            </a:r>
          </a:p>
        </p:txBody>
      </p:sp>
      <p:sp>
        <p:nvSpPr>
          <p:cNvPr id="3" name="2 CuadroTexto"/>
          <p:cNvSpPr txBox="1"/>
          <p:nvPr/>
        </p:nvSpPr>
        <p:spPr>
          <a:xfrm flipH="1">
            <a:off x="395536" y="1484784"/>
            <a:ext cx="4320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leerá el código del empleado y automáticamente se mostrará el respectivo nombre.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debe seleccionar el turno en el cual se trabajará.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colocará el arreglo correspondiente por </a:t>
            </a:r>
            <a:r>
              <a:rPr lang="es-MX" dirty="0" err="1"/>
              <a:t>washing</a:t>
            </a:r>
            <a:r>
              <a:rPr lang="es-MX" dirty="0"/>
              <a:t>  completo.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colocará el arreglo por </a:t>
            </a:r>
            <a:r>
              <a:rPr lang="es-MX" dirty="0" err="1"/>
              <a:t>washing</a:t>
            </a:r>
            <a:r>
              <a:rPr lang="es-MX" dirty="0"/>
              <a:t> incompleto.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colocará la cantidad de piezas que hubo en el cambio de MOG.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11560" y="5775647"/>
            <a:ext cx="237626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NOTA: </a:t>
            </a:r>
            <a:r>
              <a:rPr lang="es-MX" dirty="0"/>
              <a:t>Los campos </a:t>
            </a:r>
            <a:r>
              <a:rPr lang="es-MX" b="1" dirty="0">
                <a:solidFill>
                  <a:srgbClr val="FF0000"/>
                </a:solidFill>
              </a:rPr>
              <a:t>amarillos </a:t>
            </a:r>
            <a:r>
              <a:rPr lang="es-MX" dirty="0"/>
              <a:t>deben ser llenados, los grises no.</a:t>
            </a:r>
            <a:endParaRPr lang="es-MX" b="1" dirty="0"/>
          </a:p>
        </p:txBody>
      </p:sp>
      <p:cxnSp>
        <p:nvCxnSpPr>
          <p:cNvPr id="8" name="7 Conector recto de flecha"/>
          <p:cNvCxnSpPr>
            <a:cxnSpLocks/>
          </p:cNvCxnSpPr>
          <p:nvPr/>
        </p:nvCxnSpPr>
        <p:spPr>
          <a:xfrm flipV="1">
            <a:off x="3995936" y="1187913"/>
            <a:ext cx="1884352" cy="512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cxnSpLocks/>
          </p:cNvCxnSpPr>
          <p:nvPr/>
        </p:nvCxnSpPr>
        <p:spPr>
          <a:xfrm flipV="1">
            <a:off x="4716016" y="2123728"/>
            <a:ext cx="1080120" cy="6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cxnSpLocks/>
          </p:cNvCxnSpPr>
          <p:nvPr/>
        </p:nvCxnSpPr>
        <p:spPr>
          <a:xfrm flipV="1">
            <a:off x="4499992" y="2907399"/>
            <a:ext cx="1161520" cy="701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Abrir llave"/>
          <p:cNvSpPr/>
          <p:nvPr/>
        </p:nvSpPr>
        <p:spPr>
          <a:xfrm>
            <a:off x="4448164" y="3861048"/>
            <a:ext cx="843916" cy="136815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16 Conector recto de flecha"/>
          <p:cNvCxnSpPr>
            <a:cxnSpLocks/>
          </p:cNvCxnSpPr>
          <p:nvPr/>
        </p:nvCxnSpPr>
        <p:spPr>
          <a:xfrm>
            <a:off x="3516168" y="5667634"/>
            <a:ext cx="4584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66" y="45208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69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40A405D-6C2E-433C-9193-D249D827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04" y="476671"/>
            <a:ext cx="3497635" cy="6228935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-324544" y="332656"/>
            <a:ext cx="5471592" cy="1143000"/>
          </a:xfrm>
        </p:spPr>
        <p:txBody>
          <a:bodyPr>
            <a:normAutofit/>
          </a:bodyPr>
          <a:lstStyle/>
          <a:p>
            <a:r>
              <a:rPr lang="es-MX" dirty="0"/>
              <a:t>Ventana de llenado</a:t>
            </a:r>
          </a:p>
        </p:txBody>
      </p:sp>
      <p:pic>
        <p:nvPicPr>
          <p:cNvPr id="6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15" y="0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95536" y="2492896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Botón “DAS” , muestra la ventana del registro del DAS.</a:t>
            </a:r>
          </a:p>
          <a:p>
            <a:endParaRPr lang="es-MX" sz="2000" dirty="0"/>
          </a:p>
          <a:p>
            <a:r>
              <a:rPr lang="es-MX" sz="2000" dirty="0"/>
              <a:t>Botón “Paro de Línea”, muestra la ventana de registro del paro de la línea.</a:t>
            </a:r>
          </a:p>
          <a:p>
            <a:endParaRPr lang="es-MX" sz="2000" dirty="0"/>
          </a:p>
          <a:p>
            <a:r>
              <a:rPr lang="es-MX" sz="2000" dirty="0"/>
              <a:t>Botón “Siguiente” muestra la ventana de registro de </a:t>
            </a:r>
            <a:r>
              <a:rPr lang="es-MX" sz="2000" dirty="0" err="1"/>
              <a:t>scrap</a:t>
            </a:r>
            <a:r>
              <a:rPr lang="es-MX" sz="2000" dirty="0"/>
              <a:t>.</a:t>
            </a:r>
          </a:p>
          <a:p>
            <a:endParaRPr lang="es-MX" sz="2000" dirty="0"/>
          </a:p>
          <a:p>
            <a:r>
              <a:rPr lang="es-MX" sz="2000" dirty="0"/>
              <a:t>Botón “Atrás”, muestra la ventana de datos generales y pierde la información registrada.</a:t>
            </a: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4355976" y="2708920"/>
            <a:ext cx="3888432" cy="187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4536189" y="3824362"/>
            <a:ext cx="3708219" cy="1260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4716016" y="4581128"/>
            <a:ext cx="3240360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cxnSpLocks/>
          </p:cNvCxnSpPr>
          <p:nvPr/>
        </p:nvCxnSpPr>
        <p:spPr>
          <a:xfrm>
            <a:off x="3851920" y="5949280"/>
            <a:ext cx="1728192" cy="255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7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3647C4B-C632-4223-A888-6DE1FC6C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90" y="458198"/>
            <a:ext cx="3503050" cy="6238579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-324544" y="332656"/>
            <a:ext cx="5471592" cy="1143000"/>
          </a:xfrm>
        </p:spPr>
        <p:txBody>
          <a:bodyPr>
            <a:normAutofit/>
          </a:bodyPr>
          <a:lstStyle/>
          <a:p>
            <a:r>
              <a:rPr lang="es-MX" dirty="0"/>
              <a:t>Ventana de llenado</a:t>
            </a:r>
          </a:p>
        </p:txBody>
      </p:sp>
      <p:pic>
        <p:nvPicPr>
          <p:cNvPr id="6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15" y="0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60184" y="3037026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/>
          </a:p>
          <a:p>
            <a:r>
              <a:rPr lang="es-MX" sz="2000" dirty="0"/>
              <a:t>Si se presiona el botón “DAS”.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923928" y="3645024"/>
            <a:ext cx="432048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7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B451948A-ABDC-4C10-8FC4-AA25EFCE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08" y="448696"/>
            <a:ext cx="3456384" cy="617045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Paso 4.1 Ventana DAS</a:t>
            </a:r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-18766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23528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556792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Código de Soporte Rápido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Código de Inspector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Lote</a:t>
            </a:r>
          </a:p>
        </p:txBody>
      </p:sp>
      <p:cxnSp>
        <p:nvCxnSpPr>
          <p:cNvPr id="10" name="9 Conector recto de flecha"/>
          <p:cNvCxnSpPr>
            <a:cxnSpLocks/>
          </p:cNvCxnSpPr>
          <p:nvPr/>
        </p:nvCxnSpPr>
        <p:spPr>
          <a:xfrm flipV="1">
            <a:off x="3662280" y="1124744"/>
            <a:ext cx="227787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cxnSpLocks/>
          </p:cNvCxnSpPr>
          <p:nvPr/>
        </p:nvCxnSpPr>
        <p:spPr>
          <a:xfrm flipV="1">
            <a:off x="3419872" y="1417638"/>
            <a:ext cx="2520280" cy="96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cxnSpLocks/>
          </p:cNvCxnSpPr>
          <p:nvPr/>
        </p:nvCxnSpPr>
        <p:spPr>
          <a:xfrm>
            <a:off x="1619672" y="2572455"/>
            <a:ext cx="43204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19572" y="39470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Ok/</a:t>
            </a:r>
            <a:r>
              <a:rPr lang="es-MX" dirty="0" err="1"/>
              <a:t>Ng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Empleado que revisó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3203848" y="3721338"/>
            <a:ext cx="2736304" cy="931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cxnSpLocks/>
          </p:cNvCxnSpPr>
          <p:nvPr/>
        </p:nvCxnSpPr>
        <p:spPr>
          <a:xfrm flipV="1">
            <a:off x="2051720" y="3228210"/>
            <a:ext cx="3888432" cy="1180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719572" y="2813579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Acumulado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575556" y="5589240"/>
            <a:ext cx="237626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NOTA: </a:t>
            </a:r>
            <a:r>
              <a:rPr lang="es-MX" dirty="0"/>
              <a:t>Los campos </a:t>
            </a:r>
            <a:r>
              <a:rPr lang="es-MX" b="1" dirty="0">
                <a:solidFill>
                  <a:srgbClr val="FF0000"/>
                </a:solidFill>
              </a:rPr>
              <a:t>amarillos </a:t>
            </a:r>
            <a:r>
              <a:rPr lang="es-MX" dirty="0"/>
              <a:t>deben ser llenado, los grises no.</a:t>
            </a:r>
            <a:endParaRPr lang="es-MX" b="1" dirty="0"/>
          </a:p>
        </p:txBody>
      </p:sp>
      <p:cxnSp>
        <p:nvCxnSpPr>
          <p:cNvPr id="20" name="14 Conector recto de flecha">
            <a:extLst>
              <a:ext uri="{FF2B5EF4-FFF2-40B4-BE49-F238E27FC236}">
                <a16:creationId xmlns:a16="http://schemas.microsoft.com/office/drawing/2014/main" id="{9747E3D0-BEFA-4277-8254-019985B4AA3D}"/>
              </a:ext>
            </a:extLst>
          </p:cNvPr>
          <p:cNvCxnSpPr>
            <a:cxnSpLocks/>
          </p:cNvCxnSpPr>
          <p:nvPr/>
        </p:nvCxnSpPr>
        <p:spPr>
          <a:xfrm flipV="1">
            <a:off x="1979712" y="2901466"/>
            <a:ext cx="5292588" cy="91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72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FE1760A-5D64-492E-A2D4-7DBCB89B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59" y="593282"/>
            <a:ext cx="3214642" cy="573325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Paso 4.1 Ventana DAS</a:t>
            </a:r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-18766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23528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21154" y="2582747"/>
            <a:ext cx="2880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Piezas x hora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Al darle “ACEPTAR” agrega los datos: Acumulado, Hora, Calidad  y empleado a la tabla; y limpia automáticamente los campos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575556" y="5589240"/>
            <a:ext cx="237626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NOTA: </a:t>
            </a:r>
            <a:r>
              <a:rPr lang="es-MX" dirty="0"/>
              <a:t>Los campos </a:t>
            </a:r>
            <a:r>
              <a:rPr lang="es-MX" b="1" dirty="0">
                <a:solidFill>
                  <a:srgbClr val="FF0000"/>
                </a:solidFill>
              </a:rPr>
              <a:t>amarillos </a:t>
            </a:r>
            <a:r>
              <a:rPr lang="es-MX" dirty="0"/>
              <a:t>deben ser llenado, los grises no.</a:t>
            </a:r>
            <a:endParaRPr lang="es-MX" b="1" dirty="0"/>
          </a:p>
        </p:txBody>
      </p:sp>
      <p:cxnSp>
        <p:nvCxnSpPr>
          <p:cNvPr id="20" name="14 Conector recto de flecha">
            <a:extLst>
              <a:ext uri="{FF2B5EF4-FFF2-40B4-BE49-F238E27FC236}">
                <a16:creationId xmlns:a16="http://schemas.microsoft.com/office/drawing/2014/main" id="{9747E3D0-BEFA-4277-8254-019985B4AA3D}"/>
              </a:ext>
            </a:extLst>
          </p:cNvPr>
          <p:cNvCxnSpPr>
            <a:cxnSpLocks/>
          </p:cNvCxnSpPr>
          <p:nvPr/>
        </p:nvCxnSpPr>
        <p:spPr>
          <a:xfrm>
            <a:off x="3347864" y="3284984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5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D95129F-0FE2-4594-ABCA-CE66B3D99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475" y="573145"/>
            <a:ext cx="3180325" cy="574639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Paso 4.1 Ventana DAS</a:t>
            </a:r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-18766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23528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21154" y="2582747"/>
            <a:ext cx="288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Piezas x hora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Datos reflejados</a:t>
            </a:r>
          </a:p>
        </p:txBody>
      </p:sp>
      <p:cxnSp>
        <p:nvCxnSpPr>
          <p:cNvPr id="20" name="14 Conector recto de flecha">
            <a:extLst>
              <a:ext uri="{FF2B5EF4-FFF2-40B4-BE49-F238E27FC236}">
                <a16:creationId xmlns:a16="http://schemas.microsoft.com/office/drawing/2014/main" id="{9747E3D0-BEFA-4277-8254-019985B4AA3D}"/>
              </a:ext>
            </a:extLst>
          </p:cNvPr>
          <p:cNvCxnSpPr>
            <a:cxnSpLocks/>
          </p:cNvCxnSpPr>
          <p:nvPr/>
        </p:nvCxnSpPr>
        <p:spPr>
          <a:xfrm>
            <a:off x="3347864" y="3284984"/>
            <a:ext cx="2664296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7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231629C-D4CF-4F0D-ADB1-A4072A32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887" y="0"/>
            <a:ext cx="3830982" cy="683248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06921"/>
            <a:ext cx="3563888" cy="773807"/>
          </a:xfrm>
        </p:spPr>
        <p:txBody>
          <a:bodyPr>
            <a:normAutofit/>
          </a:bodyPr>
          <a:lstStyle/>
          <a:p>
            <a:r>
              <a:rPr lang="es-MX" dirty="0"/>
              <a:t>Ventana DAS</a:t>
            </a:r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5638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20331" y="2492896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Botón de “Cerrar” solo cierra la ventana.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Botón de “Finalizar” finaliza el llenado del DAS.</a:t>
            </a:r>
          </a:p>
          <a:p>
            <a:endParaRPr lang="es-MX" dirty="0"/>
          </a:p>
          <a:p>
            <a:endParaRPr lang="es-MX" dirty="0"/>
          </a:p>
        </p:txBody>
      </p:sp>
      <p:cxnSp>
        <p:nvCxnSpPr>
          <p:cNvPr id="8" name="7 Conector recto de flecha"/>
          <p:cNvCxnSpPr>
            <a:cxnSpLocks/>
          </p:cNvCxnSpPr>
          <p:nvPr/>
        </p:nvCxnSpPr>
        <p:spPr>
          <a:xfrm>
            <a:off x="1259632" y="3356992"/>
            <a:ext cx="5256584" cy="2755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cxnSpLocks/>
          </p:cNvCxnSpPr>
          <p:nvPr/>
        </p:nvCxnSpPr>
        <p:spPr>
          <a:xfrm>
            <a:off x="1873543" y="5287132"/>
            <a:ext cx="2194401" cy="1024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9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AE99B4F-696B-4301-A654-EE17EFF4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04" y="476671"/>
            <a:ext cx="3497635" cy="6228935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-324544" y="332656"/>
            <a:ext cx="5471592" cy="1143000"/>
          </a:xfrm>
        </p:spPr>
        <p:txBody>
          <a:bodyPr>
            <a:normAutofit/>
          </a:bodyPr>
          <a:lstStyle/>
          <a:p>
            <a:r>
              <a:rPr lang="es-MX" dirty="0"/>
              <a:t>Ventana de llenado</a:t>
            </a:r>
          </a:p>
        </p:txBody>
      </p:sp>
      <p:pic>
        <p:nvPicPr>
          <p:cNvPr id="6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15" y="0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60184" y="3037026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/>
          </a:p>
          <a:p>
            <a:r>
              <a:rPr lang="es-MX" sz="2000" dirty="0"/>
              <a:t>Si se presiona el botón “Paro de Línea”.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536189" y="3824362"/>
            <a:ext cx="3708219" cy="1260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6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71B924D-D356-4BF4-B6B1-7C80CF292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89"/>
          <a:stretch/>
        </p:blipFill>
        <p:spPr>
          <a:xfrm>
            <a:off x="5064617" y="161431"/>
            <a:ext cx="3685092" cy="643592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4572000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Paso 4.2 Ventana Paro de Línea</a:t>
            </a:r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0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95536" y="1700808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Categoría de paro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Razón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Descripción</a:t>
            </a:r>
          </a:p>
          <a:p>
            <a:endParaRPr lang="es-MX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907704" y="2708920"/>
            <a:ext cx="3168352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1187624" y="2060848"/>
            <a:ext cx="5544616" cy="703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267744" y="1916832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38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00B1A96-AE87-48E9-9046-9E63250D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89"/>
          <a:stretch/>
        </p:blipFill>
        <p:spPr>
          <a:xfrm>
            <a:off x="4427984" y="334566"/>
            <a:ext cx="3603725" cy="629381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0784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Ventana Paro de Línea</a:t>
            </a:r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-27384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55576" y="185411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botón “Finalizar” cierra la ventana de paro y realiza el registro del paro de línea.</a:t>
            </a:r>
          </a:p>
        </p:txBody>
      </p:sp>
      <p:cxnSp>
        <p:nvCxnSpPr>
          <p:cNvPr id="8" name="7 Conector recto de flecha"/>
          <p:cNvCxnSpPr>
            <a:cxnSpLocks/>
          </p:cNvCxnSpPr>
          <p:nvPr/>
        </p:nvCxnSpPr>
        <p:spPr>
          <a:xfrm>
            <a:off x="3203848" y="2777446"/>
            <a:ext cx="3744416" cy="3171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30 CuadroTexto">
            <a:extLst>
              <a:ext uri="{FF2B5EF4-FFF2-40B4-BE49-F238E27FC236}">
                <a16:creationId xmlns:a16="http://schemas.microsoft.com/office/drawing/2014/main" id="{4281BDF6-929A-4B59-B467-96CA6DF1663A}"/>
              </a:ext>
            </a:extLst>
          </p:cNvPr>
          <p:cNvSpPr txBox="1"/>
          <p:nvPr/>
        </p:nvSpPr>
        <p:spPr>
          <a:xfrm>
            <a:off x="1115616" y="3917713"/>
            <a:ext cx="237626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NOTA: </a:t>
            </a:r>
            <a:r>
              <a:rPr lang="es-MX" b="1" dirty="0"/>
              <a:t>Si el paro en proceso no es mayor a 5 minutos, no se hace el registro</a:t>
            </a:r>
            <a:r>
              <a:rPr lang="es-MX" dirty="0"/>
              <a:t>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9808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4242" y="369058"/>
            <a:ext cx="3970784" cy="1210146"/>
          </a:xfrm>
        </p:spPr>
        <p:txBody>
          <a:bodyPr>
            <a:normAutofit fontScale="90000"/>
          </a:bodyPr>
          <a:lstStyle/>
          <a:p>
            <a:r>
              <a:rPr lang="es-MX" dirty="0"/>
              <a:t>Paso 1 Ventana de inicio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3" b="3775"/>
          <a:stretch/>
        </p:blipFill>
        <p:spPr>
          <a:xfrm>
            <a:off x="5046482" y="926093"/>
            <a:ext cx="3168352" cy="5437862"/>
          </a:xfrm>
        </p:spPr>
      </p:pic>
      <p:sp>
        <p:nvSpPr>
          <p:cNvPr id="5" name="4 CuadroTexto"/>
          <p:cNvSpPr txBox="1"/>
          <p:nvPr/>
        </p:nvSpPr>
        <p:spPr>
          <a:xfrm>
            <a:off x="683568" y="177281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leerá el código  de barras del supervisor correspondiente al proceso</a:t>
            </a:r>
          </a:p>
        </p:txBody>
      </p:sp>
      <p:cxnSp>
        <p:nvCxnSpPr>
          <p:cNvPr id="7" name="6 Conector recto de flecha"/>
          <p:cNvCxnSpPr>
            <a:cxnSpLocks/>
          </p:cNvCxnSpPr>
          <p:nvPr/>
        </p:nvCxnSpPr>
        <p:spPr>
          <a:xfrm>
            <a:off x="3051976" y="2619555"/>
            <a:ext cx="2608531" cy="1260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5664981" y="3645024"/>
            <a:ext cx="1931355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677395" y="30355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Cierra el sistema</a:t>
            </a:r>
          </a:p>
        </p:txBody>
      </p:sp>
      <p:cxnSp>
        <p:nvCxnSpPr>
          <p:cNvPr id="11" name="10 Conector recto de flecha"/>
          <p:cNvCxnSpPr>
            <a:cxnSpLocks/>
          </p:cNvCxnSpPr>
          <p:nvPr/>
        </p:nvCxnSpPr>
        <p:spPr>
          <a:xfrm>
            <a:off x="2439634" y="3293622"/>
            <a:ext cx="3500518" cy="1567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04" y="0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3B803D89-5D82-45BC-8D03-4369AC1E6124}"/>
              </a:ext>
            </a:extLst>
          </p:cNvPr>
          <p:cNvSpPr txBox="1"/>
          <p:nvPr/>
        </p:nvSpPr>
        <p:spPr>
          <a:xfrm>
            <a:off x="600967" y="4581128"/>
            <a:ext cx="2376264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NOTA: </a:t>
            </a:r>
            <a:r>
              <a:rPr lang="es-MX" dirty="0"/>
              <a:t>Al momento de leer el código, el lector automáticamente realizará el cambio de ventana.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699242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DDBC9D4-FF77-4AA6-A92B-7603CBFF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724646"/>
            <a:ext cx="3293584" cy="5865541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-324544" y="332656"/>
            <a:ext cx="5471592" cy="1143000"/>
          </a:xfrm>
        </p:spPr>
        <p:txBody>
          <a:bodyPr>
            <a:normAutofit/>
          </a:bodyPr>
          <a:lstStyle/>
          <a:p>
            <a:r>
              <a:rPr lang="es-MX" dirty="0"/>
              <a:t>Ventana de llenado</a:t>
            </a:r>
          </a:p>
        </p:txBody>
      </p:sp>
      <p:pic>
        <p:nvPicPr>
          <p:cNvPr id="6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15" y="0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60184" y="3037026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/>
          </a:p>
          <a:p>
            <a:r>
              <a:rPr lang="es-MX" sz="2000" dirty="0"/>
              <a:t>Si se presiona el botón “Siguiente”.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644008" y="3744912"/>
            <a:ext cx="3204163" cy="2385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3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5040560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Paso 5 Ventana de Registro de </a:t>
            </a:r>
            <a:r>
              <a:rPr lang="es-MX" dirty="0" err="1"/>
              <a:t>Scrap</a:t>
            </a:r>
            <a:endParaRPr lang="es-MX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t="80" r="59537" b="18955"/>
          <a:stretch/>
        </p:blipFill>
        <p:spPr>
          <a:xfrm>
            <a:off x="5148064" y="377748"/>
            <a:ext cx="3587788" cy="6286293"/>
          </a:xfrm>
        </p:spPr>
      </p:pic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5638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67544" y="198884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esta ventana se registra la cantidad de </a:t>
            </a:r>
            <a:r>
              <a:rPr lang="es-MX" dirty="0" err="1"/>
              <a:t>scrap</a:t>
            </a:r>
            <a:r>
              <a:rPr lang="es-MX" dirty="0"/>
              <a:t> generada en el turno.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49091" y="4293096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botón “Siguiente” muestra el formato final del “DAS”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El botón “Atrás” muestra la ventana de llenado.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4427984" y="4581128"/>
            <a:ext cx="3816424" cy="17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283968" y="5949280"/>
            <a:ext cx="792088" cy="375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1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4392488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Paso 6 Ventana Formato DAS Final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t="1313" r="60032" b="17526"/>
          <a:stretch/>
        </p:blipFill>
        <p:spPr>
          <a:xfrm>
            <a:off x="4987636" y="377588"/>
            <a:ext cx="3499966" cy="6162982"/>
          </a:xfrm>
        </p:spPr>
      </p:pic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5638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44411" y="2996952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Botón “Siguiente”, muestra la primer ventana del formato final del RBP.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Botón “Atrás”, muestra la ventana registro  de </a:t>
            </a:r>
            <a:r>
              <a:rPr lang="es-MX" dirty="0" err="1"/>
              <a:t>Scrap</a:t>
            </a:r>
            <a:r>
              <a:rPr lang="es-MX" dirty="0"/>
              <a:t>.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547664" y="5661248"/>
            <a:ext cx="352839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707904" y="3501008"/>
            <a:ext cx="3600400" cy="2808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30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4968552" cy="1066130"/>
          </a:xfrm>
        </p:spPr>
        <p:txBody>
          <a:bodyPr>
            <a:normAutofit fontScale="90000"/>
          </a:bodyPr>
          <a:lstStyle/>
          <a:p>
            <a:r>
              <a:rPr lang="es-MX" dirty="0"/>
              <a:t>Paso 7 Primer Ventana Formato  RBP Final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" t="1443" r="59824" b="17396"/>
          <a:stretch/>
        </p:blipFill>
        <p:spPr>
          <a:xfrm>
            <a:off x="5148065" y="377588"/>
            <a:ext cx="3688698" cy="6480412"/>
          </a:xfrm>
        </p:spPr>
      </p:pic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5638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44411" y="2996952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Botón “Siguiente”, muestra la segunda ventana del formato final del RBP.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Botón “Atrás”, muestra la ventana formato final DAS.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547664" y="5661248"/>
            <a:ext cx="352839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707904" y="3501008"/>
            <a:ext cx="4032448" cy="266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84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5292080" cy="922114"/>
          </a:xfrm>
        </p:spPr>
        <p:txBody>
          <a:bodyPr>
            <a:normAutofit fontScale="90000"/>
          </a:bodyPr>
          <a:lstStyle/>
          <a:p>
            <a:r>
              <a:rPr lang="es-MX" dirty="0"/>
              <a:t>Paso 8 Segunda Ventana Formato RBP Final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r="59545" b="16431"/>
          <a:stretch/>
        </p:blipFill>
        <p:spPr>
          <a:xfrm>
            <a:off x="5292080" y="377588"/>
            <a:ext cx="3593396" cy="6476206"/>
          </a:xfrm>
        </p:spPr>
      </p:pic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5638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67544" y="1772816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Botón “Cerrar orden” cierra de manera completa la orden de producción.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Botón “Finalizar” cierra el turno trabajado por el operador.</a:t>
            </a:r>
            <a:br>
              <a:rPr lang="es-MX" dirty="0"/>
            </a:br>
            <a:endParaRPr lang="es-MX" dirty="0"/>
          </a:p>
          <a:p>
            <a:endParaRPr lang="es-MX" dirty="0"/>
          </a:p>
          <a:p>
            <a:r>
              <a:rPr lang="es-MX" dirty="0"/>
              <a:t>Botón “Atrás” muestra la primer ventana formato RBP final.</a:t>
            </a:r>
          </a:p>
          <a:p>
            <a:endParaRPr lang="es-MX" dirty="0"/>
          </a:p>
          <a:p>
            <a:endParaRPr lang="es-MX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835696" y="4797152"/>
            <a:ext cx="3384376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3059832" y="3791390"/>
            <a:ext cx="3600400" cy="2445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303748" y="2348880"/>
            <a:ext cx="5724636" cy="3888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1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0784" cy="922114"/>
          </a:xfrm>
        </p:spPr>
        <p:txBody>
          <a:bodyPr>
            <a:normAutofit fontScale="90000"/>
          </a:bodyPr>
          <a:lstStyle/>
          <a:p>
            <a:r>
              <a:rPr lang="es-MX" dirty="0"/>
              <a:t>Si presionas “Finalizar”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49"/>
          <a:stretch/>
        </p:blipFill>
        <p:spPr>
          <a:xfrm>
            <a:off x="5076056" y="377587"/>
            <a:ext cx="3545138" cy="6297173"/>
          </a:xfrm>
        </p:spPr>
      </p:pic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5638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11560" y="177281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Mostrará un mensaje de confirmación  para ejecutar la acción.</a:t>
            </a:r>
          </a:p>
        </p:txBody>
      </p:sp>
    </p:spTree>
    <p:extLst>
      <p:ext uri="{BB962C8B-B14F-4D97-AF65-F5344CB8AC3E}">
        <p14:creationId xmlns:p14="http://schemas.microsoft.com/office/powerpoint/2010/main" val="298890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4248472" cy="922114"/>
          </a:xfrm>
        </p:spPr>
        <p:txBody>
          <a:bodyPr>
            <a:normAutofit fontScale="90000"/>
          </a:bodyPr>
          <a:lstStyle/>
          <a:p>
            <a:r>
              <a:rPr lang="es-MX" dirty="0"/>
              <a:t>Si se presiona “Cerrar orden”</a:t>
            </a:r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5638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" r="59761" b="16677"/>
          <a:stretch/>
        </p:blipFill>
        <p:spPr>
          <a:xfrm>
            <a:off x="4901958" y="377588"/>
            <a:ext cx="3514202" cy="6258280"/>
          </a:xfrm>
        </p:spPr>
      </p:pic>
      <p:sp>
        <p:nvSpPr>
          <p:cNvPr id="8" name="7 CuadroTexto"/>
          <p:cNvSpPr txBox="1"/>
          <p:nvPr/>
        </p:nvSpPr>
        <p:spPr>
          <a:xfrm>
            <a:off x="464689" y="141820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Mostrará un cuadro de diálogo  donde se deberá ingresar  código del empleado que puede </a:t>
            </a:r>
            <a:r>
              <a:rPr lang="es-MX" sz="2000" u="sng" dirty="0"/>
              <a:t>“cerrar orden”</a:t>
            </a:r>
            <a:r>
              <a:rPr lang="es-MX" sz="2000" dirty="0"/>
              <a:t>.</a:t>
            </a:r>
            <a:endParaRPr lang="es-MX" sz="2000" u="sng" dirty="0"/>
          </a:p>
        </p:txBody>
      </p:sp>
      <p:sp>
        <p:nvSpPr>
          <p:cNvPr id="9" name="8 CuadroTexto"/>
          <p:cNvSpPr txBox="1"/>
          <p:nvPr/>
        </p:nvSpPr>
        <p:spPr>
          <a:xfrm>
            <a:off x="437928" y="2564904"/>
            <a:ext cx="41044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En caso de ingresar un código erróneo,  se mostrará un mensaje de notificación indicando que el código es incorrecto y deberá ingresar un código válido.</a:t>
            </a:r>
          </a:p>
          <a:p>
            <a:endParaRPr lang="es-MX" sz="2000" dirty="0"/>
          </a:p>
          <a:p>
            <a:r>
              <a:rPr lang="es-MX" sz="2000" dirty="0"/>
              <a:t>En caso de ingresar un código válido,  se mostrará un mensaje de notificación indicando que la orden fue cerrada correctamente y mostrará la ventana “Datos generales”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0084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27784" y="2708920"/>
            <a:ext cx="3970784" cy="922114"/>
          </a:xfrm>
        </p:spPr>
        <p:txBody>
          <a:bodyPr/>
          <a:lstStyle/>
          <a:p>
            <a:r>
              <a:rPr lang="es-MX" dirty="0"/>
              <a:t>GRACIAS</a:t>
            </a:r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5638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96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69058"/>
            <a:ext cx="4824536" cy="1210146"/>
          </a:xfrm>
        </p:spPr>
        <p:txBody>
          <a:bodyPr>
            <a:normAutofit/>
          </a:bodyPr>
          <a:lstStyle/>
          <a:p>
            <a:pPr algn="l"/>
            <a:r>
              <a:rPr lang="es-MX" sz="3600" dirty="0"/>
              <a:t>Paso 1 Ventana de inicio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39552" y="2557646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Si se ingresa un código erróneo se mostrará un mensaje notificando que se ingresó un código no válido.</a:t>
            </a:r>
          </a:p>
        </p:txBody>
      </p:sp>
      <p:sp>
        <p:nvSpPr>
          <p:cNvPr id="8" name="7 Elipse"/>
          <p:cNvSpPr/>
          <p:nvPr/>
        </p:nvSpPr>
        <p:spPr>
          <a:xfrm>
            <a:off x="5664981" y="3645024"/>
            <a:ext cx="1931355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0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04" y="0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45" r="1"/>
          <a:stretch/>
        </p:blipFill>
        <p:spPr>
          <a:xfrm>
            <a:off x="5005791" y="361950"/>
            <a:ext cx="3626525" cy="6441345"/>
          </a:xfrm>
        </p:spPr>
      </p:pic>
    </p:spTree>
    <p:extLst>
      <p:ext uri="{BB962C8B-B14F-4D97-AF65-F5344CB8AC3E}">
        <p14:creationId xmlns:p14="http://schemas.microsoft.com/office/powerpoint/2010/main" val="173465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60648"/>
            <a:ext cx="5508104" cy="792088"/>
          </a:xfrm>
        </p:spPr>
        <p:txBody>
          <a:bodyPr>
            <a:normAutofit fontScale="90000"/>
          </a:bodyPr>
          <a:lstStyle/>
          <a:p>
            <a:r>
              <a:rPr lang="es-MX" dirty="0"/>
              <a:t>Paso 2. Ventana de opciones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709845" y="3148727"/>
            <a:ext cx="328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Registras un RBP</a:t>
            </a:r>
          </a:p>
          <a:p>
            <a:endParaRPr lang="es-MX" dirty="0"/>
          </a:p>
          <a:p>
            <a:r>
              <a:rPr lang="es-MX" dirty="0"/>
              <a:t>Salir (Regresa a ventana de inicio)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683568" y="2114417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Proceso  al que pertenece el supervisor que ingresó código</a:t>
            </a:r>
          </a:p>
        </p:txBody>
      </p:sp>
      <p:pic>
        <p:nvPicPr>
          <p:cNvPr id="3074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0804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50619AA-C0B3-493A-A6F7-86EF62A0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28" y="525831"/>
            <a:ext cx="3226145" cy="5806338"/>
          </a:xfrm>
          <a:prstGeom prst="rect">
            <a:avLst/>
          </a:prstGeom>
        </p:spPr>
      </p:pic>
      <p:sp>
        <p:nvSpPr>
          <p:cNvPr id="23" name="22 Elipse"/>
          <p:cNvSpPr/>
          <p:nvPr/>
        </p:nvSpPr>
        <p:spPr>
          <a:xfrm>
            <a:off x="5868144" y="1306622"/>
            <a:ext cx="2808312" cy="900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13 Conector recto de flecha"/>
          <p:cNvCxnSpPr>
            <a:cxnSpLocks/>
          </p:cNvCxnSpPr>
          <p:nvPr/>
        </p:nvCxnSpPr>
        <p:spPr>
          <a:xfrm flipV="1">
            <a:off x="3484773" y="3789042"/>
            <a:ext cx="3175459" cy="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cxnSpLocks/>
          </p:cNvCxnSpPr>
          <p:nvPr/>
        </p:nvCxnSpPr>
        <p:spPr>
          <a:xfrm flipV="1">
            <a:off x="2754052" y="3295526"/>
            <a:ext cx="3906180" cy="13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cxnSpLocks/>
          </p:cNvCxnSpPr>
          <p:nvPr/>
        </p:nvCxnSpPr>
        <p:spPr>
          <a:xfrm flipV="1">
            <a:off x="4572000" y="1929031"/>
            <a:ext cx="1296144" cy="317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0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Paso 3 Ventana de datos generales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62"/>
          <a:stretch/>
        </p:blipFill>
        <p:spPr>
          <a:xfrm>
            <a:off x="5355351" y="476672"/>
            <a:ext cx="3404844" cy="6126988"/>
          </a:xfrm>
        </p:spPr>
      </p:pic>
      <p:sp>
        <p:nvSpPr>
          <p:cNvPr id="5" name="4 CuadroTexto"/>
          <p:cNvSpPr txBox="1"/>
          <p:nvPr/>
        </p:nvSpPr>
        <p:spPr>
          <a:xfrm>
            <a:off x="606388" y="3897053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lee el código de la línea y automáticamente aparecerá el nombre del supervisor.</a:t>
            </a:r>
          </a:p>
        </p:txBody>
      </p:sp>
      <p:cxnSp>
        <p:nvCxnSpPr>
          <p:cNvPr id="8" name="7 Conector recto de flecha"/>
          <p:cNvCxnSpPr>
            <a:cxnSpLocks/>
          </p:cNvCxnSpPr>
          <p:nvPr/>
        </p:nvCxnSpPr>
        <p:spPr>
          <a:xfrm flipV="1">
            <a:off x="3419872" y="1592796"/>
            <a:ext cx="2088232" cy="9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0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BC819FC-E6AA-4C5B-B7A1-13A3C349A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155" y="1919763"/>
            <a:ext cx="1952898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0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675BFB28-50CF-4B61-B5ED-4FEE3407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65" y="1417638"/>
            <a:ext cx="4140581" cy="278455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Paso 3 Ventana de datos generales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62"/>
          <a:stretch/>
        </p:blipFill>
        <p:spPr>
          <a:xfrm>
            <a:off x="5739156" y="361950"/>
            <a:ext cx="3404844" cy="6126988"/>
          </a:xfrm>
        </p:spPr>
      </p:pic>
      <p:sp>
        <p:nvSpPr>
          <p:cNvPr id="6" name="5 CuadroTexto"/>
          <p:cNvSpPr txBox="1"/>
          <p:nvPr/>
        </p:nvSpPr>
        <p:spPr>
          <a:xfrm>
            <a:off x="498376" y="4849159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lee el código de la orden de manufactura y automáticamente se mostraran la MOG a la que pertenece, la descripción, número de dibujo, el proceso y el número de parte.</a:t>
            </a:r>
          </a:p>
          <a:p>
            <a:endParaRPr lang="es-MX" dirty="0"/>
          </a:p>
        </p:txBody>
      </p:sp>
      <p:sp>
        <p:nvSpPr>
          <p:cNvPr id="17" name="16 Abrir llave"/>
          <p:cNvSpPr/>
          <p:nvPr/>
        </p:nvSpPr>
        <p:spPr>
          <a:xfrm>
            <a:off x="4581255" y="3717032"/>
            <a:ext cx="648072" cy="1754326"/>
          </a:xfrm>
          <a:prstGeom prst="leftBrace">
            <a:avLst>
              <a:gd name="adj1" fmla="val 8333"/>
              <a:gd name="adj2" fmla="val 7810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146" name="Picture 2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0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13 Conector recto de flecha"/>
          <p:cNvCxnSpPr>
            <a:cxnSpLocks/>
            <a:stCxn id="27" idx="6"/>
          </p:cNvCxnSpPr>
          <p:nvPr/>
        </p:nvCxnSpPr>
        <p:spPr>
          <a:xfrm>
            <a:off x="2915816" y="2268994"/>
            <a:ext cx="3672408" cy="315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5 Elipse">
            <a:extLst>
              <a:ext uri="{FF2B5EF4-FFF2-40B4-BE49-F238E27FC236}">
                <a16:creationId xmlns:a16="http://schemas.microsoft.com/office/drawing/2014/main" id="{568579EB-F6B6-42B1-93A7-DEC65A7F2DC0}"/>
              </a:ext>
            </a:extLst>
          </p:cNvPr>
          <p:cNvSpPr/>
          <p:nvPr/>
        </p:nvSpPr>
        <p:spPr>
          <a:xfrm>
            <a:off x="1763688" y="1953083"/>
            <a:ext cx="1152128" cy="631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79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4896544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Paso 3 Ventana de datos generales</a:t>
            </a:r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2714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39552" y="2060848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Si se ingresa una línea errónea se mostrará un mensaje indicando que el código de línea es erróneo, al dar clic en “Aceptar”, automáticamente se elimina la información del campo y queda disponible para ingresar un código nuevo.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A80354-5685-4BAF-81C7-D53EA66B0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641705"/>
            <a:ext cx="3128739" cy="557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5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2714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486902BE-40FD-4A68-A51B-3ED63E7FA211}"/>
              </a:ext>
            </a:extLst>
          </p:cNvPr>
          <p:cNvSpPr txBox="1">
            <a:spLocks/>
          </p:cNvSpPr>
          <p:nvPr/>
        </p:nvSpPr>
        <p:spPr>
          <a:xfrm>
            <a:off x="179512" y="274638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Paso 3 Ventana de datos generales</a:t>
            </a:r>
            <a:endParaRPr lang="es-MX" dirty="0"/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C6947435-BEAE-4D73-8118-993AB7080EA5}"/>
              </a:ext>
            </a:extLst>
          </p:cNvPr>
          <p:cNvSpPr txBox="1"/>
          <p:nvPr/>
        </p:nvSpPr>
        <p:spPr>
          <a:xfrm>
            <a:off x="539552" y="2060848"/>
            <a:ext cx="41764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Si se ingresa una orden de manufactura errónea o de un proceso que no corresponde se mostrará un mensaje indicando que la orden de manufactura es errónea, al dar clic en “Aceptar”, automáticamente se elimina la información del campo y queda disponible para ingresar un código nuevo.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A02550-3BE1-423F-8C9E-64D09D3A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77" y="670384"/>
            <a:ext cx="3086734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6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241BBC7-182F-48D0-9F95-4DE6EAC1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602" y="785726"/>
            <a:ext cx="3228660" cy="575433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88640"/>
            <a:ext cx="5364088" cy="1210146"/>
          </a:xfrm>
        </p:spPr>
        <p:txBody>
          <a:bodyPr>
            <a:normAutofit fontScale="90000"/>
          </a:bodyPr>
          <a:lstStyle/>
          <a:p>
            <a:r>
              <a:rPr lang="es-MX" dirty="0"/>
              <a:t>Ventana de datos generales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55576" y="213285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Botón “Atrás”, regresa a la ventana de selección.</a:t>
            </a:r>
          </a:p>
        </p:txBody>
      </p:sp>
      <p:cxnSp>
        <p:nvCxnSpPr>
          <p:cNvPr id="8" name="7 Conector recto de flecha"/>
          <p:cNvCxnSpPr>
            <a:cxnSpLocks/>
          </p:cNvCxnSpPr>
          <p:nvPr/>
        </p:nvCxnSpPr>
        <p:spPr>
          <a:xfrm>
            <a:off x="2843808" y="2924944"/>
            <a:ext cx="3096344" cy="3198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37390" y="591414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Botón “Siguiente”, cambia a la ventana de llenado.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01686" y="6341840"/>
            <a:ext cx="463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66" y="45208"/>
            <a:ext cx="1504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345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872</Words>
  <Application>Microsoft Office PowerPoint</Application>
  <PresentationFormat>Presentación en pantalla (4:3)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de Office</vt:lpstr>
      <vt:lpstr>Guía de llenado</vt:lpstr>
      <vt:lpstr>Paso 1 Ventana de inicio</vt:lpstr>
      <vt:lpstr>Paso 1 Ventana de inicio</vt:lpstr>
      <vt:lpstr>Paso 2. Ventana de opciones</vt:lpstr>
      <vt:lpstr>Paso 3 Ventana de datos generales</vt:lpstr>
      <vt:lpstr>Paso 3 Ventana de datos generales</vt:lpstr>
      <vt:lpstr>Paso 3 Ventana de datos generales</vt:lpstr>
      <vt:lpstr>Presentación de PowerPoint</vt:lpstr>
      <vt:lpstr>Ventana de datos generales</vt:lpstr>
      <vt:lpstr>Paso 4 Ventana de llenado</vt:lpstr>
      <vt:lpstr>Ventana de llenado</vt:lpstr>
      <vt:lpstr>Ventana de llenado</vt:lpstr>
      <vt:lpstr>Paso 4.1 Ventana DAS</vt:lpstr>
      <vt:lpstr>Paso 4.1 Ventana DAS</vt:lpstr>
      <vt:lpstr>Paso 4.1 Ventana DAS</vt:lpstr>
      <vt:lpstr>Ventana DAS</vt:lpstr>
      <vt:lpstr>Ventana de llenado</vt:lpstr>
      <vt:lpstr>Paso 4.2 Ventana Paro de Línea</vt:lpstr>
      <vt:lpstr>Ventana Paro de Línea</vt:lpstr>
      <vt:lpstr>Ventana de llenado</vt:lpstr>
      <vt:lpstr>Paso 5 Ventana de Registro de Scrap</vt:lpstr>
      <vt:lpstr>Paso 6 Ventana Formato DAS Final</vt:lpstr>
      <vt:lpstr>Paso 7 Primer Ventana Formato  RBP Final</vt:lpstr>
      <vt:lpstr>Paso 8 Segunda Ventana Formato RBP Final</vt:lpstr>
      <vt:lpstr>Si presionas “Finalizar”</vt:lpstr>
      <vt:lpstr>Si se presiona “Cerrar orden”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Demostración de llenado</dc:title>
  <dc:creator>DMM-ADMIN</dc:creator>
  <cp:lastModifiedBy>BRYAN LÓPEZ</cp:lastModifiedBy>
  <cp:revision>85</cp:revision>
  <dcterms:created xsi:type="dcterms:W3CDTF">2019-02-14T23:56:57Z</dcterms:created>
  <dcterms:modified xsi:type="dcterms:W3CDTF">2024-11-27T20:26:15Z</dcterms:modified>
</cp:coreProperties>
</file>