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21" Type="http://schemas.openxmlformats.org/officeDocument/2006/relationships/theme" Target="theme/theme1.xml" /><Relationship Id="rId1" Type="http://schemas.openxmlformats.org/officeDocument/2006/relationships/slideMaster" Target="slideMasters/slideMaster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rchive.ics.uci.edu/ml/datasets/Bank+Marketing"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Bank</a:t>
            </a:r>
            <a:r>
              <a:rPr/>
              <a:t> </a:t>
            </a:r>
            <a:r>
              <a:rPr/>
              <a:t>Marketing</a:t>
            </a:r>
            <a:r>
              <a:rPr/>
              <a:t> </a:t>
            </a:r>
            <a:r>
              <a:rPr/>
              <a:t>Exploratory</a:t>
            </a:r>
            <a:r>
              <a:rPr/>
              <a:t> </a:t>
            </a:r>
            <a:r>
              <a:rPr/>
              <a:t>Analysis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
        <p:nvSpPr>
          <p:cNvPr id="4" name="Date Placeholder 3"/>
          <p:cNvSpPr>
            <a:spLocks noGrp="1"/>
          </p:cNvSpPr>
          <p:nvPr>
            <p:ph type="dt" sz="half" idx="10"/>
          </p:nvPr>
        </p:nvSpPr>
        <p:spPr/>
        <p:txBody>
          <a:bodyPr/>
          <a:lstStyle/>
          <a:p>
            <a:pPr lvl="0" marL="0" indent="0">
              <a:buNone/>
            </a:pPr>
            <a:r>
              <a:rPr/>
              <a:t>28</a:t>
            </a:r>
            <a:r>
              <a:rPr/>
              <a:t> </a:t>
            </a:r>
            <a:r>
              <a:rPr/>
              <a:t>November,</a:t>
            </a:r>
            <a:r>
              <a:rPr/>
              <a:t> </a:t>
            </a:r>
            <a:r>
              <a:rPr/>
              <a:t>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Prior</a:t>
            </a:r>
            <a:r>
              <a:rPr/>
              <a:t> </a:t>
            </a:r>
            <a:r>
              <a:rPr/>
              <a:t>outcome</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marL="0" indent="0" algn="l">
                        <a:buNone/>
                      </a:pPr>
                      <a:r>
                        <a:rPr/>
                        <a:t>prior_outcome</a:t>
                      </a:r>
                    </a:p>
                  </a:txBody>
                  <a:tcPr/>
                </a:tc>
                <a:tc>
                  <a:txBody>
                    <a:bodyPr/>
                    <a:lstStyle/>
                    <a:p>
                      <a:pPr lvl="0" marL="0" indent="0" algn="r">
                        <a:buNone/>
                      </a:pPr>
                      <a:r>
                        <a:rPr/>
                        <a:t>no</a:t>
                      </a:r>
                    </a:p>
                  </a:txBody>
                  <a:tcPr/>
                </a:tc>
                <a:tc>
                  <a:txBody>
                    <a:bodyPr/>
                    <a:lstStyle/>
                    <a:p>
                      <a:pPr lvl="0" marL="0" indent="0" algn="r">
                        <a:buNone/>
                      </a:pPr>
                      <a:r>
                        <a:rPr/>
                        <a:t>yes</a:t>
                      </a:r>
                    </a:p>
                  </a:txBody>
                  <a:tcPr/>
                </a:tc>
              </a:tr>
              <a:tr h="0">
                <a:tc>
                  <a:txBody>
                    <a:bodyPr/>
                    <a:lstStyle/>
                    <a:p>
                      <a:pPr lvl="0" marL="0" indent="0" algn="l">
                        <a:buNone/>
                      </a:pPr>
                      <a:r>
                        <a:rPr/>
                        <a:t>failure</a:t>
                      </a:r>
                    </a:p>
                  </a:txBody>
                </a:tc>
                <a:tc>
                  <a:txBody>
                    <a:bodyPr/>
                    <a:lstStyle/>
                    <a:p>
                      <a:pPr lvl="0" marL="0" indent="0" algn="r">
                        <a:buNone/>
                      </a:pPr>
                      <a:r>
                        <a:rPr/>
                        <a:t>10.0</a:t>
                      </a:r>
                    </a:p>
                  </a:txBody>
                </a:tc>
                <a:tc>
                  <a:txBody>
                    <a:bodyPr/>
                    <a:lstStyle/>
                    <a:p>
                      <a:pPr lvl="0" marL="0" indent="0" algn="r">
                        <a:buNone/>
                      </a:pPr>
                      <a:r>
                        <a:rPr/>
                        <a:t>13.0</a:t>
                      </a:r>
                    </a:p>
                  </a:txBody>
                </a:tc>
              </a:tr>
              <a:tr h="0">
                <a:tc>
                  <a:txBody>
                    <a:bodyPr/>
                    <a:lstStyle/>
                    <a:p>
                      <a:pPr lvl="0" marL="0" indent="0" algn="l">
                        <a:buNone/>
                      </a:pPr>
                      <a:r>
                        <a:rPr/>
                        <a:t>nonexistent</a:t>
                      </a:r>
                    </a:p>
                  </a:txBody>
                </a:tc>
                <a:tc>
                  <a:txBody>
                    <a:bodyPr/>
                    <a:lstStyle/>
                    <a:p>
                      <a:pPr lvl="0" marL="0" indent="0" algn="r">
                        <a:buNone/>
                      </a:pPr>
                      <a:r>
                        <a:rPr/>
                        <a:t>88.7</a:t>
                      </a:r>
                    </a:p>
                  </a:txBody>
                </a:tc>
                <a:tc>
                  <a:txBody>
                    <a:bodyPr/>
                    <a:lstStyle/>
                    <a:p>
                      <a:pPr lvl="0" marL="0" indent="0" algn="r">
                        <a:buNone/>
                      </a:pPr>
                      <a:r>
                        <a:rPr/>
                        <a:t>67.7</a:t>
                      </a:r>
                    </a:p>
                  </a:txBody>
                </a:tc>
              </a:tr>
              <a:tr h="0">
                <a:tc>
                  <a:txBody>
                    <a:bodyPr/>
                    <a:lstStyle/>
                    <a:p>
                      <a:pPr lvl="0" marL="0" indent="0" algn="l">
                        <a:buNone/>
                      </a:pPr>
                      <a:r>
                        <a:rPr/>
                        <a:t>success</a:t>
                      </a:r>
                    </a:p>
                  </a:txBody>
                </a:tc>
                <a:tc>
                  <a:txBody>
                    <a:bodyPr/>
                    <a:lstStyle/>
                    <a:p>
                      <a:pPr lvl="0" marL="0" indent="0" algn="r">
                        <a:buNone/>
                      </a:pPr>
                      <a:r>
                        <a:rPr/>
                        <a:t>1.3</a:t>
                      </a:r>
                    </a:p>
                  </a:txBody>
                </a:tc>
                <a:tc>
                  <a:txBody>
                    <a:bodyPr/>
                    <a:lstStyle/>
                    <a:p>
                      <a:pPr lvl="0" marL="0" indent="0" algn="r">
                        <a:buNone/>
                      </a:pPr>
                      <a:r>
                        <a:rPr/>
                        <a:t>19.3</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Term</a:t>
            </a:r>
            <a:r>
              <a:rPr/>
              <a:t> </a:t>
            </a:r>
            <a:r>
              <a:rPr/>
              <a:t>deposit</a:t>
            </a:r>
            <a:r>
              <a:rPr/>
              <a:t> </a:t>
            </a:r>
            <a:r>
              <a:rPr/>
              <a:t>by</a:t>
            </a:r>
            <a:r>
              <a:rPr/>
              <a:t> </a:t>
            </a:r>
            <a:r>
              <a:rPr/>
              <a:t>age</a:t>
            </a:r>
          </a:p>
        </p:txBody>
      </p:sp>
      <p:pic>
        <p:nvPicPr>
          <p:cNvPr descr="bank-marketing_files/figure-pptx/age-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Contacts</a:t>
            </a:r>
            <a:r>
              <a:rPr/>
              <a:t> </a:t>
            </a:r>
            <a:r>
              <a:rPr/>
              <a:t>who</a:t>
            </a:r>
            <a:r>
              <a:rPr/>
              <a:t> </a:t>
            </a:r>
            <a:r>
              <a:rPr/>
              <a:t>subscribe</a:t>
            </a:r>
            <a:r>
              <a:rPr/>
              <a:t> </a:t>
            </a:r>
            <a:r>
              <a:rPr/>
              <a:t>to</a:t>
            </a:r>
            <a:r>
              <a:rPr/>
              <a:t> </a:t>
            </a:r>
            <a:r>
              <a:rPr/>
              <a:t>term</a:t>
            </a:r>
            <a:r>
              <a:rPr/>
              <a:t> </a:t>
            </a:r>
            <a:r>
              <a:rPr/>
              <a:t>deposits</a:t>
            </a:r>
            <a:r>
              <a:rPr/>
              <a:t> </a:t>
            </a:r>
            <a:r>
              <a:rPr/>
              <a:t>skew</a:t>
            </a:r>
            <a:r>
              <a:rPr/>
              <a:t> </a:t>
            </a:r>
            <a:r>
              <a:rPr/>
              <a:t>slightly</a:t>
            </a:r>
            <a:r>
              <a:rPr/>
              <a:t> </a:t>
            </a:r>
            <a:r>
              <a:rPr/>
              <a:t>older</a:t>
            </a:r>
            <a:r>
              <a:rPr/>
              <a:t> </a:t>
            </a:r>
            <a:r>
              <a:rPr/>
              <a:t>and</a:t>
            </a:r>
            <a:r>
              <a:rPr/>
              <a:t> </a:t>
            </a:r>
            <a:r>
              <a:rPr/>
              <a:t>younger.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Term</a:t>
            </a:r>
            <a:r>
              <a:rPr/>
              <a:t> </a:t>
            </a:r>
            <a:r>
              <a:rPr/>
              <a:t>deposits</a:t>
            </a:r>
            <a:r>
              <a:rPr/>
              <a:t> </a:t>
            </a:r>
            <a:r>
              <a:rPr/>
              <a:t>by</a:t>
            </a:r>
            <a:r>
              <a:rPr/>
              <a:t> </a:t>
            </a:r>
            <a:r>
              <a:rPr/>
              <a:t>month</a:t>
            </a:r>
          </a:p>
        </p:txBody>
      </p:sp>
      <p:pic>
        <p:nvPicPr>
          <p:cNvPr descr="bank-marketing_files/figure-pptx/monthly-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October</a:t>
            </a:r>
            <a:r>
              <a:rPr/>
              <a:t> </a:t>
            </a:r>
            <a:r>
              <a:rPr/>
              <a:t>saw</a:t>
            </a:r>
            <a:r>
              <a:rPr/>
              <a:t> </a:t>
            </a:r>
            <a:r>
              <a:rPr/>
              <a:t>an</a:t>
            </a:r>
            <a:r>
              <a:rPr/>
              <a:t> </a:t>
            </a:r>
            <a:r>
              <a:rPr/>
              <a:t>unusually</a:t>
            </a:r>
            <a:r>
              <a:rPr/>
              <a:t> </a:t>
            </a:r>
            <a:r>
              <a:rPr/>
              <a:t>high</a:t>
            </a:r>
            <a:r>
              <a:rPr/>
              <a:t> </a:t>
            </a:r>
            <a:r>
              <a:rPr/>
              <a:t>percent</a:t>
            </a:r>
            <a:r>
              <a:rPr/>
              <a:t> </a:t>
            </a:r>
            <a:r>
              <a:rPr/>
              <a:t>of</a:t>
            </a:r>
            <a:r>
              <a:rPr/>
              <a:t> </a:t>
            </a:r>
            <a:r>
              <a:rPr/>
              <a:t>term</a:t>
            </a:r>
            <a:r>
              <a:rPr/>
              <a:t> </a:t>
            </a:r>
            <a:r>
              <a:rPr/>
              <a:t>deposits</a:t>
            </a:r>
            <a:r>
              <a:rPr/>
              <a:t> </a:t>
            </a:r>
            <a:r>
              <a:rPr/>
              <a:t>in</a:t>
            </a:r>
            <a:r>
              <a:rPr/>
              <a:t> </a:t>
            </a:r>
            <a:r>
              <a:rPr/>
              <a:t>2008.</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Jobs</a:t>
            </a:r>
            <a:r>
              <a:rPr/>
              <a:t> </a:t>
            </a:r>
            <a:r>
              <a:rPr/>
              <a:t>by</a:t>
            </a:r>
            <a:r>
              <a:rPr/>
              <a:t> </a:t>
            </a:r>
            <a:r>
              <a:rPr/>
              <a:t>subscription</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marL="0" indent="0" algn="l">
                        <a:buNone/>
                      </a:pPr>
                      <a:r>
                        <a:rPr/>
                        <a:t>job</a:t>
                      </a:r>
                    </a:p>
                  </a:txBody>
                  <a:tcPr/>
                </a:tc>
                <a:tc>
                  <a:txBody>
                    <a:bodyPr/>
                    <a:lstStyle/>
                    <a:p>
                      <a:pPr lvl="0" marL="0" indent="0" algn="r">
                        <a:buNone/>
                      </a:pPr>
                      <a:r>
                        <a:rPr/>
                        <a:t>no</a:t>
                      </a:r>
                    </a:p>
                  </a:txBody>
                  <a:tcPr/>
                </a:tc>
                <a:tc>
                  <a:txBody>
                    <a:bodyPr/>
                    <a:lstStyle/>
                    <a:p>
                      <a:pPr lvl="0" marL="0" indent="0" algn="r">
                        <a:buNone/>
                      </a:pPr>
                      <a:r>
                        <a:rPr/>
                        <a:t>yes</a:t>
                      </a:r>
                    </a:p>
                  </a:txBody>
                  <a:tcPr/>
                </a:tc>
              </a:tr>
              <a:tr h="0">
                <a:tc>
                  <a:txBody>
                    <a:bodyPr/>
                    <a:lstStyle/>
                    <a:p>
                      <a:pPr lvl="0" marL="0" indent="0" algn="l">
                        <a:buNone/>
                      </a:pPr>
                      <a:r>
                        <a:rPr/>
                        <a:t>admin</a:t>
                      </a:r>
                    </a:p>
                  </a:txBody>
                </a:tc>
                <a:tc>
                  <a:txBody>
                    <a:bodyPr/>
                    <a:lstStyle/>
                    <a:p>
                      <a:pPr lvl="0" marL="0" indent="0" algn="r">
                        <a:buNone/>
                      </a:pPr>
                      <a:r>
                        <a:rPr/>
                        <a:t>24.8</a:t>
                      </a:r>
                    </a:p>
                  </a:txBody>
                </a:tc>
                <a:tc>
                  <a:txBody>
                    <a:bodyPr/>
                    <a:lstStyle/>
                    <a:p>
                      <a:pPr lvl="0" marL="0" indent="0" algn="r">
                        <a:buNone/>
                      </a:pPr>
                      <a:r>
                        <a:rPr/>
                        <a:t>29.1</a:t>
                      </a:r>
                    </a:p>
                  </a:txBody>
                </a:tc>
              </a:tr>
              <a:tr h="0">
                <a:tc>
                  <a:txBody>
                    <a:bodyPr/>
                    <a:lstStyle/>
                    <a:p>
                      <a:pPr lvl="0" marL="0" indent="0" algn="l">
                        <a:buNone/>
                      </a:pPr>
                      <a:r>
                        <a:rPr/>
                        <a:t>bluecollar</a:t>
                      </a:r>
                    </a:p>
                  </a:txBody>
                </a:tc>
                <a:tc>
                  <a:txBody>
                    <a:bodyPr/>
                    <a:lstStyle/>
                    <a:p>
                      <a:pPr lvl="0" marL="0" indent="0" algn="r">
                        <a:buNone/>
                      </a:pPr>
                      <a:r>
                        <a:rPr/>
                        <a:t>23.6</a:t>
                      </a:r>
                    </a:p>
                  </a:txBody>
                </a:tc>
                <a:tc>
                  <a:txBody>
                    <a:bodyPr/>
                    <a:lstStyle/>
                    <a:p>
                      <a:pPr lvl="0" marL="0" indent="0" algn="r">
                        <a:buNone/>
                      </a:pPr>
                      <a:r>
                        <a:rPr/>
                        <a:t>13.8</a:t>
                      </a:r>
                    </a:p>
                  </a:txBody>
                </a:tc>
              </a:tr>
              <a:tr h="0">
                <a:tc>
                  <a:txBody>
                    <a:bodyPr/>
                    <a:lstStyle/>
                    <a:p>
                      <a:pPr lvl="0" marL="0" indent="0" algn="l">
                        <a:buNone/>
                      </a:pPr>
                      <a:r>
                        <a:rPr/>
                        <a:t>entrepreneur</a:t>
                      </a:r>
                    </a:p>
                  </a:txBody>
                </a:tc>
                <a:tc>
                  <a:txBody>
                    <a:bodyPr/>
                    <a:lstStyle/>
                    <a:p>
                      <a:pPr lvl="0" marL="0" indent="0" algn="r">
                        <a:buNone/>
                      </a:pPr>
                      <a:r>
                        <a:rPr/>
                        <a:t>3.6</a:t>
                      </a:r>
                    </a:p>
                  </a:txBody>
                </a:tc>
                <a:tc>
                  <a:txBody>
                    <a:bodyPr/>
                    <a:lstStyle/>
                    <a:p>
                      <a:pPr lvl="0" marL="0" indent="0" algn="r">
                        <a:buNone/>
                      </a:pPr>
                      <a:r>
                        <a:rPr/>
                        <a:t>2.7</a:t>
                      </a:r>
                    </a:p>
                  </a:txBody>
                </a:tc>
              </a:tr>
              <a:tr h="0">
                <a:tc>
                  <a:txBody>
                    <a:bodyPr/>
                    <a:lstStyle/>
                    <a:p>
                      <a:pPr lvl="0" marL="0" indent="0" algn="l">
                        <a:buNone/>
                      </a:pPr>
                      <a:r>
                        <a:rPr/>
                        <a:t>housemaid</a:t>
                      </a:r>
                    </a:p>
                  </a:txBody>
                </a:tc>
                <a:tc>
                  <a:txBody>
                    <a:bodyPr/>
                    <a:lstStyle/>
                    <a:p>
                      <a:pPr lvl="0" marL="0" indent="0" algn="r">
                        <a:buNone/>
                      </a:pPr>
                      <a:r>
                        <a:rPr/>
                        <a:t>2.6</a:t>
                      </a:r>
                    </a:p>
                  </a:txBody>
                </a:tc>
                <a:tc>
                  <a:txBody>
                    <a:bodyPr/>
                    <a:lstStyle/>
                    <a:p>
                      <a:pPr lvl="0" marL="0" indent="0" algn="r">
                        <a:buNone/>
                      </a:pPr>
                      <a:r>
                        <a:rPr/>
                        <a:t>2.3</a:t>
                      </a:r>
                    </a:p>
                  </a:txBody>
                </a:tc>
              </a:tr>
              <a:tr h="0">
                <a:tc>
                  <a:txBody>
                    <a:bodyPr/>
                    <a:lstStyle/>
                    <a:p>
                      <a:pPr lvl="0" marL="0" indent="0" algn="l">
                        <a:buNone/>
                      </a:pPr>
                      <a:r>
                        <a:rPr/>
                        <a:t>management</a:t>
                      </a:r>
                    </a:p>
                  </a:txBody>
                </a:tc>
                <a:tc>
                  <a:txBody>
                    <a:bodyPr/>
                    <a:lstStyle/>
                    <a:p>
                      <a:pPr lvl="0" marL="0" indent="0" algn="r">
                        <a:buNone/>
                      </a:pPr>
                      <a:r>
                        <a:rPr/>
                        <a:t>7.1</a:t>
                      </a:r>
                    </a:p>
                  </a:txBody>
                </a:tc>
                <a:tc>
                  <a:txBody>
                    <a:bodyPr/>
                    <a:lstStyle/>
                    <a:p>
                      <a:pPr lvl="0" marL="0" indent="0" algn="r">
                        <a:buNone/>
                      </a:pPr>
                      <a:r>
                        <a:rPr/>
                        <a:t>7.1</a:t>
                      </a:r>
                    </a:p>
                  </a:txBody>
                </a:tc>
              </a:tr>
              <a:tr h="0">
                <a:tc>
                  <a:txBody>
                    <a:bodyPr/>
                    <a:lstStyle/>
                    <a:p>
                      <a:pPr lvl="0" marL="0" indent="0" algn="l">
                        <a:buNone/>
                      </a:pPr>
                      <a:r>
                        <a:rPr/>
                        <a:t>retired</a:t>
                      </a:r>
                    </a:p>
                  </a:txBody>
                </a:tc>
                <a:tc>
                  <a:txBody>
                    <a:bodyPr/>
                    <a:lstStyle/>
                    <a:p>
                      <a:pPr lvl="0" marL="0" indent="0" algn="r">
                        <a:buNone/>
                      </a:pPr>
                      <a:r>
                        <a:rPr/>
                        <a:t>3.5</a:t>
                      </a:r>
                    </a:p>
                  </a:txBody>
                </a:tc>
                <a:tc>
                  <a:txBody>
                    <a:bodyPr/>
                    <a:lstStyle/>
                    <a:p>
                      <a:pPr lvl="0" marL="0" indent="0" algn="r">
                        <a:buNone/>
                      </a:pPr>
                      <a:r>
                        <a:rPr/>
                        <a:t>9.4</a:t>
                      </a:r>
                    </a:p>
                  </a:txBody>
                </a:tc>
              </a:tr>
              <a:tr h="0">
                <a:tc>
                  <a:txBody>
                    <a:bodyPr/>
                    <a:lstStyle/>
                    <a:p>
                      <a:pPr lvl="0" marL="0" indent="0" algn="l">
                        <a:buNone/>
                      </a:pPr>
                      <a:r>
                        <a:rPr/>
                        <a:t>selfemployed</a:t>
                      </a:r>
                    </a:p>
                  </a:txBody>
                </a:tc>
                <a:tc>
                  <a:txBody>
                    <a:bodyPr/>
                    <a:lstStyle/>
                    <a:p>
                      <a:pPr lvl="0" marL="0" indent="0" algn="r">
                        <a:buNone/>
                      </a:pPr>
                      <a:r>
                        <a:rPr/>
                        <a:t>3.5</a:t>
                      </a:r>
                    </a:p>
                  </a:txBody>
                </a:tc>
                <a:tc>
                  <a:txBody>
                    <a:bodyPr/>
                    <a:lstStyle/>
                    <a:p>
                      <a:pPr lvl="0" marL="0" indent="0" algn="r">
                        <a:buNone/>
                      </a:pPr>
                      <a:r>
                        <a:rPr/>
                        <a:t>3.2</a:t>
                      </a:r>
                    </a:p>
                  </a:txBody>
                </a:tc>
              </a:tr>
              <a:tr h="0">
                <a:tc>
                  <a:txBody>
                    <a:bodyPr/>
                    <a:lstStyle/>
                    <a:p>
                      <a:pPr lvl="0" marL="0" indent="0" algn="l">
                        <a:buNone/>
                      </a:pPr>
                      <a:r>
                        <a:rPr/>
                        <a:t>services</a:t>
                      </a:r>
                    </a:p>
                  </a:txBody>
                </a:tc>
                <a:tc>
                  <a:txBody>
                    <a:bodyPr/>
                    <a:lstStyle/>
                    <a:p>
                      <a:pPr lvl="0" marL="0" indent="0" algn="r">
                        <a:buNone/>
                      </a:pPr>
                      <a:r>
                        <a:rPr/>
                        <a:t>10.0</a:t>
                      </a:r>
                    </a:p>
                  </a:txBody>
                </a:tc>
                <a:tc>
                  <a:txBody>
                    <a:bodyPr/>
                    <a:lstStyle/>
                    <a:p>
                      <a:pPr lvl="0" marL="0" indent="0" algn="r">
                        <a:buNone/>
                      </a:pPr>
                      <a:r>
                        <a:rPr/>
                        <a:t>7.0</a:t>
                      </a:r>
                    </a:p>
                  </a:txBody>
                </a:tc>
              </a:tr>
              <a:tr h="0">
                <a:tc>
                  <a:txBody>
                    <a:bodyPr/>
                    <a:lstStyle/>
                    <a:p>
                      <a:pPr lvl="0" marL="0" indent="0" algn="l">
                        <a:buNone/>
                      </a:pPr>
                      <a:r>
                        <a:rPr/>
                        <a:t>student</a:t>
                      </a:r>
                    </a:p>
                  </a:txBody>
                </a:tc>
                <a:tc>
                  <a:txBody>
                    <a:bodyPr/>
                    <a:lstStyle/>
                    <a:p>
                      <a:pPr lvl="0" marL="0" indent="0" algn="r">
                        <a:buNone/>
                      </a:pPr>
                      <a:r>
                        <a:rPr/>
                        <a:t>1.6</a:t>
                      </a:r>
                    </a:p>
                  </a:txBody>
                </a:tc>
                <a:tc>
                  <a:txBody>
                    <a:bodyPr/>
                    <a:lstStyle/>
                    <a:p>
                      <a:pPr lvl="0" marL="0" indent="0" algn="r">
                        <a:buNone/>
                      </a:pPr>
                      <a:r>
                        <a:rPr/>
                        <a:t>5.9</a:t>
                      </a:r>
                    </a:p>
                  </a:txBody>
                </a:tc>
              </a:tr>
              <a:tr h="0">
                <a:tc>
                  <a:txBody>
                    <a:bodyPr/>
                    <a:lstStyle/>
                    <a:p>
                      <a:pPr lvl="0" marL="0" indent="0" algn="l">
                        <a:buNone/>
                      </a:pPr>
                      <a:r>
                        <a:rPr/>
                        <a:t>technician</a:t>
                      </a:r>
                    </a:p>
                  </a:txBody>
                </a:tc>
                <a:tc>
                  <a:txBody>
                    <a:bodyPr/>
                    <a:lstStyle/>
                    <a:p>
                      <a:pPr lvl="0" marL="0" indent="0" algn="r">
                        <a:buNone/>
                      </a:pPr>
                      <a:r>
                        <a:rPr/>
                        <a:t>16.5</a:t>
                      </a:r>
                    </a:p>
                  </a:txBody>
                </a:tc>
                <a:tc>
                  <a:txBody>
                    <a:bodyPr/>
                    <a:lstStyle/>
                    <a:p>
                      <a:pPr lvl="0" marL="0" indent="0" algn="r">
                        <a:buNone/>
                      </a:pPr>
                      <a:r>
                        <a:rPr/>
                        <a:t>15.7</a:t>
                      </a:r>
                    </a:p>
                  </a:txBody>
                </a:tc>
              </a:tr>
              <a:tr h="0">
                <a:tc>
                  <a:txBody>
                    <a:bodyPr/>
                    <a:lstStyle/>
                    <a:p>
                      <a:pPr lvl="0" marL="0" indent="0" algn="l">
                        <a:buNone/>
                      </a:pPr>
                      <a:r>
                        <a:rPr/>
                        <a:t>unemployed</a:t>
                      </a:r>
                    </a:p>
                  </a:txBody>
                </a:tc>
                <a:tc>
                  <a:txBody>
                    <a:bodyPr/>
                    <a:lstStyle/>
                    <a:p>
                      <a:pPr lvl="0" marL="0" indent="0" algn="r">
                        <a:buNone/>
                      </a:pPr>
                      <a:r>
                        <a:rPr/>
                        <a:t>2.4</a:t>
                      </a:r>
                    </a:p>
                  </a:txBody>
                </a:tc>
                <a:tc>
                  <a:txBody>
                    <a:bodyPr/>
                    <a:lstStyle/>
                    <a:p>
                      <a:pPr lvl="0" marL="0" indent="0" algn="r">
                        <a:buNone/>
                      </a:pPr>
                      <a:r>
                        <a:rPr/>
                        <a:t>3.1</a:t>
                      </a:r>
                    </a:p>
                  </a:txBody>
                </a:tc>
              </a:tr>
              <a:tr h="0">
                <a:tc>
                  <a:txBody>
                    <a:bodyPr/>
                    <a:lstStyle/>
                    <a:p>
                      <a:pPr lvl="0" marL="0" indent="0" algn="l">
                        <a:buNone/>
                      </a:pPr>
                      <a:r>
                        <a:rPr/>
                        <a:t>unknown</a:t>
                      </a:r>
                    </a:p>
                  </a:txBody>
                </a:tc>
                <a:tc>
                  <a:txBody>
                    <a:bodyPr/>
                    <a:lstStyle/>
                    <a:p>
                      <a:pPr lvl="0" marL="0" indent="0" algn="r">
                        <a:buNone/>
                      </a:pPr>
                      <a:r>
                        <a:rPr/>
                        <a:t>0.8</a:t>
                      </a:r>
                    </a:p>
                  </a:txBody>
                </a:tc>
                <a:tc>
                  <a:txBody>
                    <a:bodyPr/>
                    <a:lstStyle/>
                    <a:p>
                      <a:pPr lvl="0" marL="0" indent="0" algn="r">
                        <a:buNone/>
                      </a:pPr>
                      <a:r>
                        <a:rPr/>
                        <a:t>0.8</a:t>
                      </a:r>
                    </a:p>
                  </a:txBody>
                </a:tc>
              </a:tr>
            </a:tbl>
          </a:graphicData>
        </a:graphic>
      </p:graphicFrame>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Contact</a:t>
            </a:r>
            <a:r>
              <a:rPr/>
              <a:t> </a:t>
            </a:r>
            <a:r>
              <a:rPr/>
              <a:t>volume</a:t>
            </a:r>
          </a:p>
        </p:txBody>
      </p:sp>
      <p:pic>
        <p:nvPicPr>
          <p:cNvPr descr="bank-marketing_files/figure-pptx/volume-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There</a:t>
            </a:r>
            <a:r>
              <a:rPr/>
              <a:t> </a:t>
            </a:r>
            <a:r>
              <a:rPr/>
              <a:t>were</a:t>
            </a:r>
            <a:r>
              <a:rPr/>
              <a:t> </a:t>
            </a:r>
            <a:r>
              <a:rPr/>
              <a:t>far</a:t>
            </a:r>
            <a:r>
              <a:rPr/>
              <a:t> </a:t>
            </a:r>
            <a:r>
              <a:rPr/>
              <a:t>more</a:t>
            </a:r>
            <a:r>
              <a:rPr/>
              <a:t> </a:t>
            </a:r>
            <a:r>
              <a:rPr/>
              <a:t>contacts</a:t>
            </a:r>
            <a:r>
              <a:rPr/>
              <a:t> </a:t>
            </a:r>
            <a:r>
              <a:rPr/>
              <a:t>in</a:t>
            </a:r>
            <a:r>
              <a:rPr/>
              <a:t> </a:t>
            </a:r>
            <a:r>
              <a:rPr/>
              <a:t>2008</a:t>
            </a:r>
            <a:r>
              <a:rPr/>
              <a:t> </a:t>
            </a:r>
            <a:r>
              <a:rPr/>
              <a:t>than</a:t>
            </a:r>
            <a:r>
              <a:rPr/>
              <a:t> </a:t>
            </a:r>
            <a:r>
              <a:rPr/>
              <a:t>in</a:t>
            </a:r>
            <a:r>
              <a:rPr/>
              <a:t> </a:t>
            </a:r>
            <a:r>
              <a:rPr/>
              <a:t>2010</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Summary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Conclusions</a:t>
            </a:r>
          </a:p>
        </p:txBody>
      </p:sp>
      <p:sp>
        <p:nvSpPr>
          <p:cNvPr id="3" name="Content Placeholder 2"/>
          <p:cNvSpPr>
            <a:spLocks noGrp="1"/>
          </p:cNvSpPr>
          <p:nvPr>
            <p:ph idx="1"/>
          </p:nvPr>
        </p:nvSpPr>
        <p:spPr/>
        <p:txBody>
          <a:bodyPr/>
          <a:lstStyle/>
          <a:p>
            <a:pPr lvl="0" marL="0" indent="0">
              <a:buNone/>
            </a:pPr>
            <a:r>
              <a:rPr/>
              <a:t>There is a lot of variability in total contacts and in percentage of term deposit subscriptions over time. There were far more contacts made in 2008 when the three month Euribor rate was high. As total contacts dropped, the percentage of term deposit subscriptions increased.</a:t>
            </a:r>
          </a:p>
          <a:p>
            <a:pPr lvl="0" marL="0" indent="0">
              <a:buNone/>
            </a:pPr>
            <a:r>
              <a:rPr/>
              <a:t>Subscriptions are correlated with a variety of factors, including age and job to name a few. There is also a strong correlation with prior outcomes, as one might expect.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Next</a:t>
            </a:r>
            <a:r>
              <a:rPr/>
              <a:t> </a:t>
            </a:r>
            <a:r>
              <a:rPr/>
              <a:t>steps</a:t>
            </a:r>
          </a:p>
        </p:txBody>
      </p:sp>
      <p:sp>
        <p:nvSpPr>
          <p:cNvPr id="3" name="Content Placeholder 2"/>
          <p:cNvSpPr>
            <a:spLocks noGrp="1"/>
          </p:cNvSpPr>
          <p:nvPr>
            <p:ph sz="half" idx="1"/>
          </p:nvPr>
        </p:nvSpPr>
        <p:spPr/>
        <p:txBody>
          <a:bodyPr/>
          <a:lstStyle/>
          <a:p>
            <a:pPr lvl="0" marL="0" indent="0">
              <a:buNone/>
            </a:pPr>
            <a:r>
              <a:rPr/>
              <a:t>This analysis only analyzed a few select variables. The next goal should be to predict term deposit subscriptions as a function of all the variables in the data.</a:t>
            </a:r>
          </a:p>
        </p:txBody>
      </p:sp>
      <p:sp>
        <p:nvSpPr>
          <p:cNvPr id="4" name="Content Placeholder 3"/>
          <p:cNvSpPr>
            <a:spLocks noGrp="1"/>
          </p:cNvSpPr>
          <p:nvPr>
            <p:ph sz="half" idx="2"/>
          </p:nvPr>
        </p:nvSpPr>
        <p:spPr/>
        <p:txBody>
          <a:bodyPr/>
          <a:lstStyle/>
          <a:p>
            <a:pPr lvl="0" marL="0" indent="0">
              <a:buNone/>
            </a:pPr>
            <a:r>
              <a:rPr/>
              <a:t>Use the following models to predict term deposit and compare model performance:</a:t>
            </a:r>
          </a:p>
          <a:p>
            <a:pPr lvl="1"/>
            <a:r>
              <a:rPr/>
              <a:t>Logistic</a:t>
            </a:r>
          </a:p>
          <a:p>
            <a:pPr lvl="1"/>
            <a:r>
              <a:rPr/>
              <a:t>Ranger</a:t>
            </a:r>
          </a:p>
          <a:p>
            <a:pPr lvl="1"/>
            <a:r>
              <a:rPr/>
              <a:t>with cross validation (Caret)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Background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source</a:t>
            </a:r>
          </a:p>
        </p:txBody>
      </p:sp>
      <p:sp>
        <p:nvSpPr>
          <p:cNvPr id="3" name="Content Placeholder 2"/>
          <p:cNvSpPr>
            <a:spLocks noGrp="1"/>
          </p:cNvSpPr>
          <p:nvPr>
            <p:ph idx="1"/>
          </p:nvPr>
        </p:nvSpPr>
        <p:spPr/>
        <p:txBody>
          <a:bodyPr/>
          <a:lstStyle/>
          <a:p>
            <a:pPr lvl="0" marL="0" indent="0">
              <a:buNone/>
            </a:pPr>
            <a:r>
              <a:rPr/>
              <a:t>We are working with a dataset from a Portuguese bank. The data categorizes direct marketing efforts (phone calls) designed to sell term deposit products. The </a:t>
            </a:r>
            <a:r>
              <a:rPr>
                <a:hlinkClick r:id="rId2"/>
              </a:rPr>
              <a:t>dataset</a:t>
            </a:r>
            <a:r>
              <a:rPr/>
              <a:t> was donated to UCI’s Machine Learning Repository. The goal is to predict which clients are most likely to subscribe to a term deposit. Data range from May 2008 to November 2010</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data</a:t>
            </a:r>
            <a:r>
              <a:rPr/>
              <a:t> </a:t>
            </a:r>
            <a:r>
              <a:rPr/>
              <a:t>set</a:t>
            </a:r>
          </a:p>
        </p:txBody>
      </p:sp>
      <p:sp>
        <p:nvSpPr>
          <p:cNvPr id="3" name="Content Placeholder 2"/>
          <p:cNvSpPr>
            <a:spLocks noGrp="1"/>
          </p:cNvSpPr>
          <p:nvPr>
            <p:ph idx="1"/>
          </p:nvPr>
        </p:nvSpPr>
        <p:spPr/>
        <p:txBody>
          <a:bodyPr/>
          <a:lstStyle/>
          <a:p>
            <a:pPr lvl="0" marL="0" indent="0">
              <a:buNone/>
            </a:pPr>
            <a:r>
              <a:rPr/>
              <a:t>Read data and clean up column names. Remove unnecessary columns and records. Impute year and create a column for date.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Exploratory</a:t>
            </a:r>
            <a:r>
              <a:rPr/>
              <a:t> </a:t>
            </a:r>
            <a:r>
              <a:rPr/>
              <a:t>data</a:t>
            </a:r>
            <a:r>
              <a:rPr/>
              <a:t> </a:t>
            </a:r>
            <a:r>
              <a:rPr/>
              <a:t>analysis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Total</a:t>
            </a:r>
            <a:r>
              <a:rPr/>
              <a:t> </a:t>
            </a:r>
            <a:r>
              <a:rPr/>
              <a:t>contacts</a:t>
            </a:r>
            <a:r>
              <a:rPr/>
              <a:t> </a:t>
            </a:r>
            <a:r>
              <a:rPr/>
              <a:t>and</a:t>
            </a:r>
            <a:r>
              <a:rPr/>
              <a:t> </a:t>
            </a:r>
            <a:r>
              <a:rPr/>
              <a:t>subscriptions</a:t>
            </a:r>
          </a:p>
        </p:txBody>
      </p:sp>
      <p:pic>
        <p:nvPicPr>
          <p:cNvPr descr="bank-marketing_files/figure-pptx/contacts-1.png" id="0" name="Picture 1"/>
          <p:cNvPicPr>
            <a:picLocks noGrp="1" noChangeAspect="1"/>
          </p:cNvPicPr>
          <p:nvPr/>
        </p:nvPicPr>
        <p:blipFill>
          <a:blip r:embed="rId2"/>
          <a:stretch>
            <a:fillRect/>
          </a:stretch>
        </p:blipFill>
        <p:spPr bwMode="auto">
          <a:xfrm>
            <a:off x="2146300" y="1600200"/>
            <a:ext cx="4838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There</a:t>
            </a:r>
            <a:r>
              <a:rPr/>
              <a:t> </a:t>
            </a:r>
            <a:r>
              <a:rPr/>
              <a:t>were</a:t>
            </a:r>
            <a:r>
              <a:rPr/>
              <a:t> </a:t>
            </a:r>
            <a:r>
              <a:rPr/>
              <a:t>far</a:t>
            </a:r>
            <a:r>
              <a:rPr/>
              <a:t> </a:t>
            </a:r>
            <a:r>
              <a:rPr/>
              <a:t>more</a:t>
            </a:r>
            <a:r>
              <a:rPr/>
              <a:t> </a:t>
            </a:r>
            <a:r>
              <a:rPr/>
              <a:t>contacts</a:t>
            </a:r>
            <a:r>
              <a:rPr/>
              <a:t> </a:t>
            </a:r>
            <a:r>
              <a:rPr/>
              <a:t>in</a:t>
            </a:r>
            <a:r>
              <a:rPr/>
              <a:t> </a:t>
            </a:r>
            <a:r>
              <a:rPr/>
              <a:t>2008</a:t>
            </a:r>
            <a:r>
              <a:rPr/>
              <a:t> </a:t>
            </a:r>
            <a:r>
              <a:rPr/>
              <a:t>and</a:t>
            </a:r>
            <a:r>
              <a:rPr/>
              <a:t> </a:t>
            </a:r>
            <a:r>
              <a:rPr/>
              <a:t>2009.</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indicators</a:t>
            </a:r>
          </a:p>
        </p:txBody>
      </p:sp>
      <p:pic>
        <p:nvPicPr>
          <p:cNvPr descr="bank-marketing_files/figure-pptx/indicators-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Term</a:t>
            </a:r>
            <a:r>
              <a:rPr/>
              <a:t> </a:t>
            </a:r>
            <a:r>
              <a:rPr/>
              <a:t>deposits</a:t>
            </a:r>
            <a:r>
              <a:rPr/>
              <a:t> </a:t>
            </a:r>
            <a:r>
              <a:rPr/>
              <a:t>are</a:t>
            </a:r>
            <a:r>
              <a:rPr/>
              <a:t> </a:t>
            </a:r>
            <a:r>
              <a:rPr/>
              <a:t>correlated</a:t>
            </a:r>
            <a:r>
              <a:rPr/>
              <a:t> </a:t>
            </a:r>
            <a:r>
              <a:rPr/>
              <a:t>to</a:t>
            </a:r>
            <a:r>
              <a:rPr/>
              <a:t> </a:t>
            </a:r>
            <a:r>
              <a:rPr/>
              <a:t>some</a:t>
            </a:r>
            <a:r>
              <a:rPr/>
              <a:t> </a:t>
            </a:r>
            <a:r>
              <a:rPr/>
              <a:t>extent</a:t>
            </a:r>
            <a:r>
              <a:rPr/>
              <a:t> </a:t>
            </a:r>
            <a:r>
              <a:rPr/>
              <a:t>with</a:t>
            </a:r>
            <a:r>
              <a:rPr/>
              <a:t> </a:t>
            </a:r>
            <a:r>
              <a:rPr/>
              <a:t>macro</a:t>
            </a:r>
            <a:r>
              <a:rPr/>
              <a:t> </a:t>
            </a:r>
            <a:r>
              <a:rPr/>
              <a:t>economic</a:t>
            </a:r>
            <a:r>
              <a:rPr/>
              <a:t> </a:t>
            </a:r>
            <a:r>
              <a:rPr/>
              <a:t>indicators.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Term</a:t>
            </a:r>
            <a:r>
              <a:rPr/>
              <a:t> </a:t>
            </a:r>
            <a:r>
              <a:rPr/>
              <a:t>deposit</a:t>
            </a:r>
            <a:r>
              <a:rPr/>
              <a:t> </a:t>
            </a:r>
            <a:r>
              <a:rPr/>
              <a:t>percent</a:t>
            </a:r>
          </a:p>
        </p:txBody>
      </p:sp>
      <p:pic>
        <p:nvPicPr>
          <p:cNvPr descr="bank-marketing_files/figure-pptx/deposit-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Lower</a:t>
            </a:r>
            <a:r>
              <a:rPr/>
              <a:t> </a:t>
            </a:r>
            <a:r>
              <a:rPr/>
              <a:t>rates</a:t>
            </a:r>
            <a:r>
              <a:rPr/>
              <a:t> </a:t>
            </a:r>
            <a:r>
              <a:rPr/>
              <a:t>of</a:t>
            </a:r>
            <a:r>
              <a:rPr/>
              <a:t> </a:t>
            </a:r>
            <a:r>
              <a:rPr sz="1800">
                <a:latin typeface="Courier"/>
              </a:rPr>
              <a:t>euribor3m</a:t>
            </a:r>
            <a:r>
              <a:rPr/>
              <a:t> </a:t>
            </a:r>
            <a:r>
              <a:rPr/>
              <a:t>were</a:t>
            </a:r>
            <a:r>
              <a:rPr/>
              <a:t> </a:t>
            </a:r>
            <a:r>
              <a:rPr/>
              <a:t>associated</a:t>
            </a:r>
            <a:r>
              <a:rPr/>
              <a:t> </a:t>
            </a:r>
            <a:r>
              <a:rPr/>
              <a:t>with</a:t>
            </a:r>
            <a:r>
              <a:rPr/>
              <a:t> </a:t>
            </a:r>
            <a:r>
              <a:rPr/>
              <a:t>associated</a:t>
            </a:r>
            <a:r>
              <a:rPr/>
              <a:t> </a:t>
            </a:r>
            <a:r>
              <a:rPr/>
              <a:t>with</a:t>
            </a:r>
            <a:r>
              <a:rPr/>
              <a:t> </a:t>
            </a:r>
            <a:r>
              <a:rPr/>
              <a:t>more</a:t>
            </a:r>
            <a:r>
              <a:rPr/>
              <a:t> </a:t>
            </a:r>
            <a:r>
              <a:rPr/>
              <a:t>term</a:t>
            </a:r>
            <a:r>
              <a:rPr/>
              <a:t> </a:t>
            </a:r>
            <a:r>
              <a:rPr/>
              <a:t>desposits.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Term</a:t>
            </a:r>
            <a:r>
              <a:rPr/>
              <a:t> </a:t>
            </a:r>
            <a:r>
              <a:rPr/>
              <a:t>deposits</a:t>
            </a:r>
          </a:p>
        </p:txBody>
      </p:sp>
      <p:pic>
        <p:nvPicPr>
          <p:cNvPr descr="bank-marketing_files/figure-pptx/euribor3m-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Clients</a:t>
            </a:r>
            <a:r>
              <a:rPr/>
              <a:t> </a:t>
            </a:r>
            <a:r>
              <a:rPr/>
              <a:t>with</a:t>
            </a:r>
            <a:r>
              <a:rPr/>
              <a:t> </a:t>
            </a:r>
            <a:r>
              <a:rPr/>
              <a:t>a</a:t>
            </a:r>
            <a:r>
              <a:rPr/>
              <a:t> </a:t>
            </a:r>
            <a:r>
              <a:rPr/>
              <a:t>successful</a:t>
            </a:r>
            <a:r>
              <a:rPr/>
              <a:t> </a:t>
            </a:r>
            <a:r>
              <a:rPr/>
              <a:t>prior</a:t>
            </a:r>
            <a:r>
              <a:rPr/>
              <a:t> </a:t>
            </a:r>
            <a:r>
              <a:rPr/>
              <a:t>outcome</a:t>
            </a:r>
            <a:r>
              <a:rPr/>
              <a:t> </a:t>
            </a:r>
            <a:r>
              <a:rPr/>
              <a:t>were</a:t>
            </a:r>
            <a:r>
              <a:rPr/>
              <a:t> </a:t>
            </a:r>
            <a:r>
              <a:rPr/>
              <a:t>much</a:t>
            </a:r>
            <a:r>
              <a:rPr/>
              <a:t> </a:t>
            </a:r>
            <a:r>
              <a:rPr/>
              <a:t>more</a:t>
            </a:r>
            <a:r>
              <a:rPr/>
              <a:t> </a:t>
            </a:r>
            <a:r>
              <a:rPr/>
              <a:t>likley</a:t>
            </a:r>
            <a:r>
              <a:rPr/>
              <a:t> </a:t>
            </a:r>
            <a:r>
              <a:rPr/>
              <a:t>to</a:t>
            </a:r>
            <a:r>
              <a:rPr/>
              <a:t> </a:t>
            </a:r>
            <a:r>
              <a:rPr/>
              <a:t>subscribe</a:t>
            </a:r>
            <a:r>
              <a:rPr/>
              <a:t> </a:t>
            </a:r>
            <a:r>
              <a:rPr/>
              <a:t>to</a:t>
            </a:r>
            <a:r>
              <a:rPr/>
              <a:t> </a:t>
            </a:r>
            <a:r>
              <a:rPr/>
              <a:t>a</a:t>
            </a:r>
            <a:r>
              <a:rPr/>
              <a:t> </a:t>
            </a:r>
            <a:r>
              <a:rPr/>
              <a:t>term</a:t>
            </a:r>
            <a:r>
              <a:rPr/>
              <a:t> </a:t>
            </a:r>
            <a:r>
              <a:rPr/>
              <a:t>deposit.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Exploratory Analysis</dc:title>
  <dc:creator/>
  <cp:keywords/>
  <dcterms:created xsi:type="dcterms:W3CDTF">2018-11-28T15:12:49Z</dcterms:created>
  <dcterms:modified xsi:type="dcterms:W3CDTF">2018-11-28T15:12:49Z</dcterms:modified>
</cp:coreProperties>
</file>