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tiff" ContentType="image/tiff"/>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94660"/>
  </p:normalViewPr>
  <p:slideViewPr>
    <p:cSldViewPr snapToGrid="0">
      <p:cViewPr varScale="1">
        <p:scale>
          <a:sx n="82" d="100"/>
          <a:sy n="82" d="100"/>
        </p:scale>
        <p:origin x="184" y="42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notesMaster" Target="notesMasters/notesMaster1.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science</a:t>
            </a:r>
            <a:r>
              <a:rPr/>
              <a:t> </a:t>
            </a:r>
            <a:r>
              <a:rPr/>
              <a:t>toolchain:</a:t>
            </a:r>
          </a:p>
          <a:p>
            <a:pPr lvl="0" marL="0" indent="0">
              <a:buNone/>
            </a:pPr>
          </a:p>
          <a:p>
            <a:pPr lvl="1"/>
            <a:r>
              <a:rPr i="1"/>
              <a:t>Access</a:t>
            </a:r>
          </a:p>
          <a:p>
            <a:pPr lvl="0" marL="0" indent="0">
              <a:buNone/>
            </a:pPr>
          </a:p>
          <a:p>
            <a:pPr lvl="1"/>
            <a:r>
              <a:rPr b="1"/>
              <a:t>Understand</a:t>
            </a:r>
          </a:p>
          <a:p>
            <a:pPr lvl="0" marL="0" indent="0">
              <a:buNone/>
            </a:pPr>
          </a:p>
          <a:p>
            <a:pPr lvl="1"/>
            <a:r>
              <a:rPr cap="small"/>
              <a:t>Communicate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42923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365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Tree>
    <p:extLst>
      <p:ext uri="{BB962C8B-B14F-4D97-AF65-F5344CB8AC3E}">
        <p14:creationId xmlns:p14="http://schemas.microsoft.com/office/powerpoint/2010/main" val="287575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3920" y="1626407"/>
            <a:ext cx="5274292" cy="4758895"/>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1626407"/>
            <a:ext cx="5329132" cy="4758895"/>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499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3920" y="609600"/>
            <a:ext cx="10755823" cy="92473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43920" y="1673817"/>
            <a:ext cx="10755823" cy="4726983"/>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60BB5995-D5FA-894F-9BDB-FACBD2C2487E}"/>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0405583" y="5418783"/>
            <a:ext cx="1669817" cy="1294108"/>
          </a:xfrm>
          <a:prstGeom prst="rect">
            <a:avLst/>
          </a:prstGeom>
        </p:spPr>
      </p:pic>
    </p:spTree>
    <p:extLst>
      <p:ext uri="{BB962C8B-B14F-4D97-AF65-F5344CB8AC3E}">
        <p14:creationId xmlns:p14="http://schemas.microsoft.com/office/powerpoint/2010/main" val="331481003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10" Type="http://schemas.openxmlformats.org/officeDocument/2006/relationships/hyperlink" Target="http://r4ds.had.co.nz/" TargetMode="External" /><Relationship Id="rId11" Type="http://schemas.openxmlformats.org/officeDocument/2006/relationships/hyperlink" Target="http://r4ds.had.co.nz/" TargetMode="External" /><Relationship Id="rId4" Type="http://schemas.openxmlformats.org/officeDocument/2006/relationships/image" Target="../media/image4.png"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lstStyle/>
          <a:p>
            <a:pPr lvl="0" marL="0" indent="0">
              <a:buNone/>
            </a:pPr>
            <a:r>
              <a:rPr/>
              <a:t>PowerPoint</a:t>
            </a:r>
            <a:r>
              <a:rPr/>
              <a:t> </a:t>
            </a:r>
            <a:r>
              <a:rPr/>
              <a:t>Templates</a:t>
            </a:r>
          </a:p>
        </p:txBody>
      </p:sp>
      <p:sp>
        <p:nvSpPr>
          <p:cNvPr id="3" name="Subtitle 2"/>
          <p:cNvSpPr>
            <a:spLocks noGrp="1"/>
          </p:cNvSpPr>
          <p:nvPr>
            <p:ph type="subTitle" idx="1"/>
          </p:nvPr>
        </p:nvSpPr>
        <p:spPr>
          <a:xfrm>
            <a:off x="1751012" y="3886200"/>
            <a:ext cx="8676222" cy="19050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Defining</a:t>
            </a:r>
            <a:r>
              <a:rPr/>
              <a:t> </a:t>
            </a:r>
            <a:r>
              <a:rPr/>
              <a:t>a</a:t>
            </a:r>
            <a:r>
              <a:rPr/>
              <a:t> </a:t>
            </a:r>
            <a:r>
              <a:rPr/>
              <a:t>Template</a:t>
            </a:r>
          </a:p>
        </p:txBody>
      </p:sp>
      <p:sp>
        <p:nvSpPr>
          <p:cNvPr id="3" name="Content Placeholder 2"/>
          <p:cNvSpPr>
            <a:spLocks noGrp="1"/>
          </p:cNvSpPr>
          <p:nvPr>
            <p:ph idx="1"/>
          </p:nvPr>
        </p:nvSpPr>
        <p:spPr/>
        <p:txBody>
          <a:bodyPr/>
          <a:lstStyle/>
          <a:p>
            <a:pPr lvl="0" marL="0" indent="0">
              <a:buNone/>
            </a:pPr>
            <a:r>
              <a:rPr/>
              <a:t>Any template included with a recent install of Microsoft PowerPoint (either with .pptx or .potx extension) should work, as will most templates derived from these.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Template</a:t>
            </a:r>
            <a:r>
              <a:rPr/>
              <a:t> </a:t>
            </a:r>
            <a:r>
              <a:rPr/>
              <a:t>Contents</a:t>
            </a:r>
          </a:p>
        </p:txBody>
      </p:sp>
      <p:sp>
        <p:nvSpPr>
          <p:cNvPr id="3" name="Content Placeholder 2"/>
          <p:cNvSpPr>
            <a:spLocks noGrp="1"/>
          </p:cNvSpPr>
          <p:nvPr>
            <p:ph idx="1"/>
          </p:nvPr>
        </p:nvSpPr>
        <p:spPr/>
        <p:txBody>
          <a:bodyPr/>
          <a:lstStyle/>
          <a:p>
            <a:pPr lvl="0" marL="0" indent="0">
              <a:buNone/>
            </a:pPr>
            <a:r>
              <a:rPr/>
              <a:t>The specific requirement is that the template should contain the following four layouts as its first four layouts:</a:t>
            </a:r>
          </a:p>
          <a:p>
            <a:pPr lvl="1">
              <a:buAutoNum type="arabicPeriod"/>
            </a:pPr>
            <a:r>
              <a:rPr b="1"/>
              <a:t>Title</a:t>
            </a:r>
            <a:r>
              <a:rPr/>
              <a:t>. Defined in the YAML header.</a:t>
            </a:r>
          </a:p>
          <a:p>
            <a:pPr lvl="1">
              <a:buAutoNum type="arabicPeriod"/>
            </a:pPr>
            <a:r>
              <a:rPr b="1"/>
              <a:t>Section header</a:t>
            </a:r>
            <a:r>
              <a:rPr/>
              <a:t>. Break the presentation into sections. These slides have a section header but no content.</a:t>
            </a:r>
          </a:p>
          <a:p>
            <a:pPr lvl="1">
              <a:buAutoNum type="arabicPeriod"/>
            </a:pPr>
            <a:r>
              <a:rPr b="1"/>
              <a:t>Title and content</a:t>
            </a:r>
            <a:r>
              <a:rPr/>
              <a:t>. Presentation content.</a:t>
            </a:r>
          </a:p>
          <a:p>
            <a:pPr lvl="1">
              <a:buAutoNum type="arabicPeriod"/>
            </a:pPr>
            <a:r>
              <a:rPr b="1"/>
              <a:t>Two Content</a:t>
            </a:r>
            <a:r>
              <a:rPr/>
              <a:t>. Presentation content in two columns.</a:t>
            </a:r>
          </a:p>
          <a:p>
            <a:pPr lvl="0" marL="0" indent="0">
              <a:buNone/>
            </a:pPr>
            <a:r>
              <a:rPr/>
              <a:t>All templates included with a recent version of MS PowerPoint will fit these criteria. (You can click on Layout under the Home menu to check.)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Modyify</a:t>
            </a:r>
            <a:r>
              <a:rPr/>
              <a:t> </a:t>
            </a:r>
            <a:r>
              <a:rPr/>
              <a:t>the</a:t>
            </a:r>
            <a:r>
              <a:rPr/>
              <a:t> </a:t>
            </a:r>
            <a:r>
              <a:rPr/>
              <a:t>default</a:t>
            </a:r>
            <a:r>
              <a:rPr/>
              <a:t> </a:t>
            </a:r>
            <a:r>
              <a:rPr/>
              <a:t>template</a:t>
            </a:r>
          </a:p>
        </p:txBody>
      </p:sp>
      <p:sp>
        <p:nvSpPr>
          <p:cNvPr id="3" name="Content Placeholder 2"/>
          <p:cNvSpPr>
            <a:spLocks noGrp="1"/>
          </p:cNvSpPr>
          <p:nvPr>
            <p:ph idx="1"/>
          </p:nvPr>
        </p:nvSpPr>
        <p:spPr/>
        <p:txBody>
          <a:bodyPr/>
          <a:lstStyle/>
          <a:p>
            <a:pPr lvl="0" marL="0" indent="0">
              <a:buNone/>
            </a:pPr>
            <a:r>
              <a:rPr/>
              <a:t>You can also modify the default reference.pptx: first run</a:t>
            </a:r>
          </a:p>
          <a:p>
            <a:pPr lvl="0" marL="1270000" indent="0">
              <a:buNone/>
            </a:pPr>
            <a:r>
              <a:rPr sz="1800">
                <a:latin typeface="Courier"/>
              </a:rPr>
              <a:t>pandoc --print-default-data-file reference.pptx &gt; custom-reference.pptx</a:t>
            </a:r>
          </a:p>
          <a:p>
            <a:pPr lvl="0" marL="0" indent="0">
              <a:buNone/>
            </a:pPr>
            <a:r>
              <a:rPr/>
              <a:t>Then modify </a:t>
            </a:r>
            <a:r>
              <a:rPr sz="1800">
                <a:latin typeface="Courier"/>
              </a:rPr>
              <a:t>custom-reference.pptx</a:t>
            </a:r>
            <a:r>
              <a:rPr/>
              <a:t> in MS PowerPoint (pandoc will use the first four layout slides, as mentioned above).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lstStyle/>
          <a:p>
            <a:pPr lvl="0" marL="0" indent="0">
              <a:buNone/>
            </a:pPr>
            <a:r>
              <a:rPr/>
              <a:t>Example</a:t>
            </a:r>
            <a:r>
              <a:rPr/>
              <a:t> </a:t>
            </a:r>
            <a:r>
              <a:rPr/>
              <a:t>Section</a:t>
            </a:r>
            <a:r>
              <a:rPr/>
              <a:t> </a:t>
            </a:r>
            <a:r>
              <a:rPr/>
              <a:t>Header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Title</a:t>
            </a:r>
            <a:r>
              <a:rPr/>
              <a:t> </a:t>
            </a:r>
            <a:r>
              <a:rPr/>
              <a:t>and</a:t>
            </a:r>
            <a:r>
              <a:rPr/>
              <a:t> </a:t>
            </a:r>
            <a:r>
              <a:rPr/>
              <a:t>Content</a:t>
            </a:r>
            <a:r>
              <a:rPr/>
              <a:t> </a:t>
            </a:r>
            <a:r>
              <a:rPr/>
              <a:t>with</a:t>
            </a:r>
            <a:r>
              <a:rPr/>
              <a:t> </a:t>
            </a:r>
            <a:r>
              <a:rPr/>
              <a:t>Speaker</a:t>
            </a:r>
            <a:r>
              <a:rPr/>
              <a:t> </a:t>
            </a:r>
            <a:r>
              <a:rPr/>
              <a:t>Notes</a:t>
            </a:r>
          </a:p>
        </p:txBody>
      </p:sp>
      <p:sp>
        <p:nvSpPr>
          <p:cNvPr id="3" name="Content Placeholder 2"/>
          <p:cNvSpPr>
            <a:spLocks noGrp="1"/>
          </p:cNvSpPr>
          <p:nvPr>
            <p:ph idx="1"/>
          </p:nvPr>
        </p:nvSpPr>
        <p:spPr/>
        <p:txBody>
          <a:bodyPr/>
          <a:lstStyle/>
          <a:p>
            <a:pPr lvl="0" marL="0" indent="0">
              <a:buNone/>
            </a:pPr>
            <a:r>
              <a:rPr/>
              <a:t>Data science is an exciting discipline that allows you to turn raw data into understanding, insight, and knowledge. The goal of “R for Data Science” is to help you learn the most important tools in R that will allow you to do data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Title</a:t>
            </a:r>
            <a:r>
              <a:rPr/>
              <a:t> </a:t>
            </a:r>
            <a:r>
              <a:rPr/>
              <a:t>and</a:t>
            </a:r>
            <a:r>
              <a:rPr/>
              <a:t> </a:t>
            </a:r>
            <a:r>
              <a:rPr/>
              <a:t>Content</a:t>
            </a:r>
          </a:p>
        </p:txBody>
      </p:sp>
      <p:pic>
        <p:nvPicPr>
          <p:cNvPr descr="reference-docs_files/figure-pptx/unnamed-chunk-1-1.png" id="0" name="Picture 1"/>
          <p:cNvPicPr>
            <a:picLocks noGrp="1" noChangeAspect="1"/>
          </p:cNvPicPr>
          <p:nvPr/>
        </p:nvPicPr>
        <p:blipFill>
          <a:blip r:embed="rId2"/>
          <a:stretch>
            <a:fillRect/>
          </a:stretch>
        </p:blipFill>
        <p:spPr bwMode="auto">
          <a:xfrm>
            <a:off x="1892300" y="1663700"/>
            <a:ext cx="8432800" cy="4216400"/>
          </a:xfrm>
          <a:prstGeom prst="rect">
            <a:avLst/>
          </a:prstGeom>
          <a:noFill/>
          <a:ln w="9525">
            <a:noFill/>
            <a:headEnd/>
            <a:tailEnd/>
          </a:ln>
        </p:spPr>
      </p:pic>
      <p:sp>
        <p:nvSpPr>
          <p:cNvPr id="1" name="TextBox 3"/>
          <p:cNvSpPr txBox="1"/>
          <p:nvPr/>
        </p:nvSpPr>
        <p:spPr>
          <a:xfrm>
            <a:off x="736600" y="5880100"/>
            <a:ext cx="10744200" cy="508000"/>
          </a:xfrm>
          <a:prstGeom prst="rect">
            <a:avLst/>
          </a:prstGeom>
          <a:noFill/>
        </p:spPr>
        <p:txBody>
          <a:bodyPr/>
          <a:lstStyle/>
          <a:p>
            <a:pPr lvl="0" marL="0" indent="0" algn="ctr">
              <a:buNone/>
            </a:pPr>
            <a:r>
              <a:rPr/>
              <a:t>Highway</a:t>
            </a:r>
            <a:r>
              <a:rPr/>
              <a:t> </a:t>
            </a:r>
            <a:r>
              <a:rPr/>
              <a:t>miles</a:t>
            </a:r>
            <a:r>
              <a:rPr/>
              <a:t> </a:t>
            </a:r>
            <a:r>
              <a:rPr/>
              <a:t>per</a:t>
            </a:r>
            <a:r>
              <a:rPr/>
              <a:t> </a:t>
            </a:r>
            <a:r>
              <a:rPr/>
              <a:t>gallon</a:t>
            </a:r>
            <a:r>
              <a:rPr/>
              <a:t> </a:t>
            </a:r>
            <a:r>
              <a:rPr/>
              <a:t>vs</a:t>
            </a:r>
            <a:r>
              <a:rPr/>
              <a:t> </a:t>
            </a:r>
            <a:r>
              <a:rPr/>
              <a:t>engine</a:t>
            </a:r>
            <a:r>
              <a:rPr/>
              <a:t> </a:t>
            </a:r>
            <a:r>
              <a:rPr/>
              <a:t>displacement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Two</a:t>
            </a:r>
            <a:r>
              <a:rPr/>
              <a:t> </a:t>
            </a:r>
            <a:r>
              <a:rPr/>
              <a:t>Content</a:t>
            </a:r>
          </a:p>
        </p:txBody>
      </p:sp>
      <p:sp>
        <p:nvSpPr>
          <p:cNvPr id="3" name="Content Placeholder 2"/>
          <p:cNvSpPr>
            <a:spLocks noGrp="1"/>
          </p:cNvSpPr>
          <p:nvPr>
            <p:ph sz="half" idx="1"/>
          </p:nvPr>
        </p:nvSpPr>
        <p:spPr/>
        <p:txBody>
          <a:bodyPr/>
          <a:lstStyle/>
          <a:p>
            <a:pPr lvl="0" marL="0" indent="0">
              <a:buNone/>
            </a:pPr>
            <a:r>
              <a:rPr/>
              <a:t>First you must import your data into R. This typically means that you take data stored in a file, database, or web API, and load it into a data frame in R. If you can’t get your data into R, you can’t do data science on it!</a:t>
            </a:r>
          </a:p>
        </p:txBody>
      </p:sp>
      <p:sp>
        <p:nvSpPr>
          <p:cNvPr id="4" name="Content Placeholder 3"/>
          <p:cNvSpPr>
            <a:spLocks noGrp="1"/>
          </p:cNvSpPr>
          <p:nvPr>
            <p:ph sz="half" idx="2"/>
          </p:nvPr>
        </p:nvSpPr>
        <p:spPr/>
        <p:txBody>
          <a:bodyPr/>
          <a:lstStyle/>
          <a:p>
            <a:pPr lvl="0" marL="0" indent="0">
              <a:buNone/>
            </a:pPr>
            <a:r>
              <a:rPr/>
              <a:t>Once you have tidy data, a common first step is to transform it. Transformation includes narrowing in on observations of interest (like all people in one city, or all data from the last year), creating new variables that are functions of existing variables (like computing velocity from speed and time), and calculating a set of summary statistics (like counts or means).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Two</a:t>
            </a:r>
            <a:r>
              <a:rPr/>
              <a:t> </a:t>
            </a:r>
            <a:r>
              <a:rPr/>
              <a:t>Content</a:t>
            </a:r>
          </a:p>
        </p:txBody>
      </p:sp>
      <p:pic>
        <p:nvPicPr>
          <p:cNvPr descr="r4ds.png" id="0" name="Picture 1">
            <a:hlinkClick r:id="rId3"/>
          </p:cNvPr>
          <p:cNvPicPr>
            <a:picLocks noGrp="1" noChangeAspect="1"/>
          </p:cNvPicPr>
          <p:nvPr/>
        </p:nvPicPr>
        <p:blipFill>
          <a:blip r:embed="rId2"/>
          <a:stretch>
            <a:fillRect/>
          </a:stretch>
        </p:blipFill>
        <p:spPr bwMode="auto">
          <a:xfrm>
            <a:off x="1955800" y="1625600"/>
            <a:ext cx="2832100" cy="4241800"/>
          </a:xfrm>
          <a:prstGeom prst="rect">
            <a:avLst/>
          </a:prstGeom>
          <a:noFill/>
          <a:ln w="9525">
            <a:noFill/>
            <a:headEnd/>
            <a:tailEnd/>
          </a:ln>
        </p:spPr>
      </p:pic>
      <p:sp>
        <p:nvSpPr>
          <p:cNvPr id="1" name="TextBox 3"/>
          <p:cNvSpPr txBox="1"/>
          <p:nvPr/>
        </p:nvSpPr>
        <p:spPr>
          <a:xfrm>
            <a:off x="736600" y="5867400"/>
            <a:ext cx="5270500" cy="508000"/>
          </a:xfrm>
          <a:prstGeom prst="rect">
            <a:avLst/>
          </a:prstGeom>
          <a:noFill/>
        </p:spPr>
        <p:txBody>
          <a:bodyPr/>
          <a:lstStyle/>
          <a:p>
            <a:pPr lvl="0" marL="0" indent="0" algn="ctr">
              <a:buNone/>
            </a:pPr>
            <a:r>
              <a:rPr/>
              <a:t>Click</a:t>
            </a:r>
            <a:r>
              <a:rPr/>
              <a:t> </a:t>
            </a:r>
            <a:r>
              <a:rPr/>
              <a:t>to</a:t>
            </a:r>
            <a:r>
              <a:rPr/>
              <a:t> </a:t>
            </a:r>
            <a:r>
              <a:rPr/>
              <a:t>open</a:t>
            </a:r>
          </a:p>
        </p:txBody>
      </p:sp>
      <p:pic>
        <p:nvPicPr>
          <p:cNvPr descr="r4ds.png" id="0" name="Picture 1"/>
          <p:cNvPicPr>
            <a:picLocks noGrp="1" noChangeAspect="1"/>
          </p:cNvPicPr>
          <p:nvPr/>
        </p:nvPicPr>
        <p:blipFill>
          <a:blip r:embed="rId4"/>
          <a:stretch>
            <a:fillRect/>
          </a:stretch>
        </p:blipFill>
        <p:spPr bwMode="auto">
          <a:xfrm>
            <a:off x="7404100" y="1625600"/>
            <a:ext cx="2832100" cy="4241800"/>
          </a:xfrm>
          <a:prstGeom prst="rect">
            <a:avLst/>
          </a:prstGeom>
          <a:noFill/>
          <a:ln w="9525">
            <a:noFill/>
            <a:headEnd/>
            <a:tailEnd/>
          </a:ln>
        </p:spPr>
      </p:pic>
      <p:sp>
        <p:nvSpPr>
          <p:cNvPr id="1" name="TextBox 3"/>
          <p:cNvSpPr txBox="1"/>
          <p:nvPr/>
        </p:nvSpPr>
        <p:spPr>
          <a:xfrm>
            <a:off x="6159500" y="5867400"/>
            <a:ext cx="5321300" cy="508000"/>
          </a:xfrm>
          <a:prstGeom prst="rect">
            <a:avLst/>
          </a:prstGeom>
          <a:noFill/>
        </p:spPr>
        <p:txBody>
          <a:bodyPr/>
          <a:lstStyle/>
          <a:p>
            <a:pPr lvl="0" marL="0" indent="0" algn="ctr">
              <a:buNone/>
            </a:pPr>
            <a:r>
              <a:rPr>
                <a:hlinkClick r:id="rId5"/>
              </a:rPr>
              <a:t>R</a:t>
            </a:r>
            <a:r>
              <a:rPr>
                <a:hlinkClick r:id="rId6"/>
              </a:rPr>
              <a:t> </a:t>
            </a:r>
            <a:r>
              <a:rPr>
                <a:hlinkClick r:id="rId7"/>
              </a:rPr>
              <a:t>for</a:t>
            </a:r>
            <a:r>
              <a:rPr>
                <a:hlinkClick r:id="rId8"/>
              </a:rPr>
              <a:t> </a:t>
            </a:r>
            <a:r>
              <a:rPr>
                <a:hlinkClick r:id="rId9"/>
              </a:rPr>
              <a:t>Data</a:t>
            </a:r>
            <a:r>
              <a:rPr>
                <a:hlinkClick r:id="rId10"/>
              </a:rPr>
              <a:t> </a:t>
            </a:r>
            <a:r>
              <a:rPr>
                <a:hlinkClick r:id="rId11"/>
              </a:rPr>
              <a:t>Science</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{D758E6B3-E243-7F40-8367-55E9FF1AE433}tf10001063</Template>
  <TotalTime>58</TotalTime>
  <Words>0</Words>
  <Application>Microsoft Macintosh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Century Gothic</vt:lpstr>
      <vt:lpstr>Mesh</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
  <cp:keywords/>
  <dcterms:created xsi:type="dcterms:W3CDTF">2018-05-22T14:47:18Z</dcterms:created>
  <dcterms:modified xsi:type="dcterms:W3CDTF">2018-05-22T14:47:18Z</dcterms:modified>
</cp:coreProperties>
</file>