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6" r:id="rId7"/>
    <p:sldId id="264" r:id="rId8"/>
    <p:sldId id="268" r:id="rId9"/>
    <p:sldId id="279" r:id="rId10"/>
    <p:sldId id="29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3204" autoAdjust="0"/>
  </p:normalViewPr>
  <p:slideViewPr>
    <p:cSldViewPr snapToGrid="0">
      <p:cViewPr varScale="1">
        <p:scale>
          <a:sx n="105" d="100"/>
          <a:sy n="105" d="100"/>
        </p:scale>
        <p:origin x="678" y="11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71D61-42F5-4EFF-9628-8AB9518E6A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C62BE1-6DAC-434D-8908-CB41F050F239}">
      <dgm:prSet/>
      <dgm:spPr/>
      <dgm:t>
        <a:bodyPr/>
        <a:lstStyle/>
        <a:p>
          <a:r>
            <a:rPr lang="en-US" b="1" dirty="0"/>
            <a:t>Product Owner</a:t>
          </a:r>
          <a:endParaRPr lang="en-US" dirty="0"/>
        </a:p>
      </dgm:t>
    </dgm:pt>
    <dgm:pt modelId="{3E2D9F3E-888B-4FE9-9001-DAB6A740B121}" type="parTrans" cxnId="{5EABB660-A816-4BC0-B747-357A67C784B5}">
      <dgm:prSet/>
      <dgm:spPr/>
      <dgm:t>
        <a:bodyPr/>
        <a:lstStyle/>
        <a:p>
          <a:endParaRPr lang="en-US"/>
        </a:p>
      </dgm:t>
    </dgm:pt>
    <dgm:pt modelId="{20608370-9AF9-4F1E-97B4-557A6BEF366F}" type="sibTrans" cxnId="{5EABB660-A816-4BC0-B747-357A67C784B5}">
      <dgm:prSet/>
      <dgm:spPr/>
      <dgm:t>
        <a:bodyPr/>
        <a:lstStyle/>
        <a:p>
          <a:endParaRPr lang="en-US"/>
        </a:p>
      </dgm:t>
    </dgm:pt>
    <dgm:pt modelId="{26F1E58E-3B18-4BEE-8CF1-E1D08E29511C}">
      <dgm:prSet/>
      <dgm:spPr/>
      <dgm:t>
        <a:bodyPr/>
        <a:lstStyle/>
        <a:p>
          <a:r>
            <a:rPr lang="en-US"/>
            <a:t>Provide direction to the team on what will be built.</a:t>
          </a:r>
        </a:p>
      </dgm:t>
    </dgm:pt>
    <dgm:pt modelId="{3BA5102E-A944-406C-A4C1-61332FCE20F9}" type="parTrans" cxnId="{484B6DD4-AA19-4357-9E27-FFE7D4C1171D}">
      <dgm:prSet/>
      <dgm:spPr/>
      <dgm:t>
        <a:bodyPr/>
        <a:lstStyle/>
        <a:p>
          <a:endParaRPr lang="en-US"/>
        </a:p>
      </dgm:t>
    </dgm:pt>
    <dgm:pt modelId="{1DD71FD8-CD44-4782-B983-CA4FA23ABDA1}" type="sibTrans" cxnId="{484B6DD4-AA19-4357-9E27-FFE7D4C1171D}">
      <dgm:prSet/>
      <dgm:spPr/>
      <dgm:t>
        <a:bodyPr/>
        <a:lstStyle/>
        <a:p>
          <a:endParaRPr lang="en-US"/>
        </a:p>
      </dgm:t>
    </dgm:pt>
    <dgm:pt modelId="{3FA77C06-176D-497F-9187-E9CFE7C85938}">
      <dgm:prSet/>
      <dgm:spPr/>
      <dgm:t>
        <a:bodyPr/>
        <a:lstStyle/>
        <a:p>
          <a:r>
            <a:rPr lang="en-US"/>
            <a:t>Prioritize the work to be done</a:t>
          </a:r>
        </a:p>
      </dgm:t>
    </dgm:pt>
    <dgm:pt modelId="{8E3DB973-C65A-4B0D-B809-622AC7BFDA1B}" type="parTrans" cxnId="{02DD96D3-045C-4C7B-A3BD-FECFF4D53FCF}">
      <dgm:prSet/>
      <dgm:spPr/>
      <dgm:t>
        <a:bodyPr/>
        <a:lstStyle/>
        <a:p>
          <a:endParaRPr lang="en-US"/>
        </a:p>
      </dgm:t>
    </dgm:pt>
    <dgm:pt modelId="{53F5D8B3-F7A7-4F24-87BA-242CF3D23529}" type="sibTrans" cxnId="{02DD96D3-045C-4C7B-A3BD-FECFF4D53FCF}">
      <dgm:prSet/>
      <dgm:spPr/>
      <dgm:t>
        <a:bodyPr/>
        <a:lstStyle/>
        <a:p>
          <a:endParaRPr lang="en-US"/>
        </a:p>
      </dgm:t>
    </dgm:pt>
    <dgm:pt modelId="{5AF5BD84-3E97-4F2C-A816-FFC78917B076}">
      <dgm:prSet/>
      <dgm:spPr/>
      <dgm:t>
        <a:bodyPr/>
        <a:lstStyle/>
        <a:p>
          <a:r>
            <a:rPr lang="en-US"/>
            <a:t>Maximize the value of the product and the work of the development team</a:t>
          </a:r>
        </a:p>
      </dgm:t>
    </dgm:pt>
    <dgm:pt modelId="{9D4EC986-2EC6-4F6D-B858-60D1303A0F25}" type="parTrans" cxnId="{924EF83F-157D-42D5-8A94-D0FCA3E2F7EB}">
      <dgm:prSet/>
      <dgm:spPr/>
      <dgm:t>
        <a:bodyPr/>
        <a:lstStyle/>
        <a:p>
          <a:endParaRPr lang="en-US"/>
        </a:p>
      </dgm:t>
    </dgm:pt>
    <dgm:pt modelId="{1D50149B-9EF5-433E-9769-B77A6B8DD4F2}" type="sibTrans" cxnId="{924EF83F-157D-42D5-8A94-D0FCA3E2F7EB}">
      <dgm:prSet/>
      <dgm:spPr/>
      <dgm:t>
        <a:bodyPr/>
        <a:lstStyle/>
        <a:p>
          <a:endParaRPr lang="en-US"/>
        </a:p>
      </dgm:t>
    </dgm:pt>
    <dgm:pt modelId="{1A5F260D-8AAA-4C27-B2A7-304415AF2B7A}" type="pres">
      <dgm:prSet presAssocID="{4DC71D61-42F5-4EFF-9628-8AB9518E6AFC}" presName="Name0" presStyleCnt="0">
        <dgm:presLayoutVars>
          <dgm:dir/>
          <dgm:animLvl val="lvl"/>
          <dgm:resizeHandles val="exact"/>
        </dgm:presLayoutVars>
      </dgm:prSet>
      <dgm:spPr/>
    </dgm:pt>
    <dgm:pt modelId="{1E55BB4F-0945-4C8A-91D5-E6A93A6D1D46}" type="pres">
      <dgm:prSet presAssocID="{75C62BE1-6DAC-434D-8908-CB41F050F239}" presName="linNode" presStyleCnt="0"/>
      <dgm:spPr/>
    </dgm:pt>
    <dgm:pt modelId="{DD49ACAA-5476-49F5-88F2-11B461D41074}" type="pres">
      <dgm:prSet presAssocID="{75C62BE1-6DAC-434D-8908-CB41F050F23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7F1C666-B953-4B56-A9F3-F883BF24050F}" type="pres">
      <dgm:prSet presAssocID="{75C62BE1-6DAC-434D-8908-CB41F050F23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087140F-3C50-46E4-B597-4B7E2722F114}" type="presOf" srcId="{26F1E58E-3B18-4BEE-8CF1-E1D08E29511C}" destId="{A7F1C666-B953-4B56-A9F3-F883BF24050F}" srcOrd="0" destOrd="0" presId="urn:microsoft.com/office/officeart/2005/8/layout/vList5"/>
    <dgm:cxn modelId="{1B075D22-3520-4E57-AFE2-936DF51FD1A1}" type="presOf" srcId="{75C62BE1-6DAC-434D-8908-CB41F050F239}" destId="{DD49ACAA-5476-49F5-88F2-11B461D41074}" srcOrd="0" destOrd="0" presId="urn:microsoft.com/office/officeart/2005/8/layout/vList5"/>
    <dgm:cxn modelId="{15837232-0C3B-461B-A826-E6E13BEBDFEA}" type="presOf" srcId="{5AF5BD84-3E97-4F2C-A816-FFC78917B076}" destId="{A7F1C666-B953-4B56-A9F3-F883BF24050F}" srcOrd="0" destOrd="2" presId="urn:microsoft.com/office/officeart/2005/8/layout/vList5"/>
    <dgm:cxn modelId="{924EF83F-157D-42D5-8A94-D0FCA3E2F7EB}" srcId="{75C62BE1-6DAC-434D-8908-CB41F050F239}" destId="{5AF5BD84-3E97-4F2C-A816-FFC78917B076}" srcOrd="2" destOrd="0" parTransId="{9D4EC986-2EC6-4F6D-B858-60D1303A0F25}" sibTransId="{1D50149B-9EF5-433E-9769-B77A6B8DD4F2}"/>
    <dgm:cxn modelId="{5EABB660-A816-4BC0-B747-357A67C784B5}" srcId="{4DC71D61-42F5-4EFF-9628-8AB9518E6AFC}" destId="{75C62BE1-6DAC-434D-8908-CB41F050F239}" srcOrd="0" destOrd="0" parTransId="{3E2D9F3E-888B-4FE9-9001-DAB6A740B121}" sibTransId="{20608370-9AF9-4F1E-97B4-557A6BEF366F}"/>
    <dgm:cxn modelId="{4A514569-128E-48C8-99BC-A23DD86A6EB0}" type="presOf" srcId="{3FA77C06-176D-497F-9187-E9CFE7C85938}" destId="{A7F1C666-B953-4B56-A9F3-F883BF24050F}" srcOrd="0" destOrd="1" presId="urn:microsoft.com/office/officeart/2005/8/layout/vList5"/>
    <dgm:cxn modelId="{CF27FB58-4C36-41BD-8126-494E98622979}" type="presOf" srcId="{4DC71D61-42F5-4EFF-9628-8AB9518E6AFC}" destId="{1A5F260D-8AAA-4C27-B2A7-304415AF2B7A}" srcOrd="0" destOrd="0" presId="urn:microsoft.com/office/officeart/2005/8/layout/vList5"/>
    <dgm:cxn modelId="{02DD96D3-045C-4C7B-A3BD-FECFF4D53FCF}" srcId="{75C62BE1-6DAC-434D-8908-CB41F050F239}" destId="{3FA77C06-176D-497F-9187-E9CFE7C85938}" srcOrd="1" destOrd="0" parTransId="{8E3DB973-C65A-4B0D-B809-622AC7BFDA1B}" sibTransId="{53F5D8B3-F7A7-4F24-87BA-242CF3D23529}"/>
    <dgm:cxn modelId="{484B6DD4-AA19-4357-9E27-FFE7D4C1171D}" srcId="{75C62BE1-6DAC-434D-8908-CB41F050F239}" destId="{26F1E58E-3B18-4BEE-8CF1-E1D08E29511C}" srcOrd="0" destOrd="0" parTransId="{3BA5102E-A944-406C-A4C1-61332FCE20F9}" sibTransId="{1DD71FD8-CD44-4782-B983-CA4FA23ABDA1}"/>
    <dgm:cxn modelId="{B03E5FF6-EE66-456D-9AF7-8E0816CF3AB3}" type="presParOf" srcId="{1A5F260D-8AAA-4C27-B2A7-304415AF2B7A}" destId="{1E55BB4F-0945-4C8A-91D5-E6A93A6D1D46}" srcOrd="0" destOrd="0" presId="urn:microsoft.com/office/officeart/2005/8/layout/vList5"/>
    <dgm:cxn modelId="{BCFA7E62-CBFE-463E-B127-F6FA64D2B9AB}" type="presParOf" srcId="{1E55BB4F-0945-4C8A-91D5-E6A93A6D1D46}" destId="{DD49ACAA-5476-49F5-88F2-11B461D41074}" srcOrd="0" destOrd="0" presId="urn:microsoft.com/office/officeart/2005/8/layout/vList5"/>
    <dgm:cxn modelId="{90CEC190-1670-41AF-8D70-5A46CC098AE8}" type="presParOf" srcId="{1E55BB4F-0945-4C8A-91D5-E6A93A6D1D46}" destId="{A7F1C666-B953-4B56-A9F3-F883BF2405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A8344-D0EE-4B06-8F05-B45E1EE03E5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C7B924-6D1E-4ED8-A512-79E0F3CDED08}">
      <dgm:prSet/>
      <dgm:spPr/>
      <dgm:t>
        <a:bodyPr/>
        <a:lstStyle/>
        <a:p>
          <a:r>
            <a:rPr lang="en-US" b="1" dirty="0"/>
            <a:t>Scrum Master</a:t>
          </a:r>
          <a:endParaRPr lang="en-US" dirty="0"/>
        </a:p>
      </dgm:t>
    </dgm:pt>
    <dgm:pt modelId="{20F58F30-D7D8-4124-B830-55A1902803B0}" type="parTrans" cxnId="{4DE1458A-B788-45AD-9DA7-AF79B17DCDE3}">
      <dgm:prSet/>
      <dgm:spPr/>
      <dgm:t>
        <a:bodyPr/>
        <a:lstStyle/>
        <a:p>
          <a:endParaRPr lang="en-US"/>
        </a:p>
      </dgm:t>
    </dgm:pt>
    <dgm:pt modelId="{7ED256E7-DF70-4274-B59D-EA3D7B9CFD07}" type="sibTrans" cxnId="{4DE1458A-B788-45AD-9DA7-AF79B17DCDE3}">
      <dgm:prSet/>
      <dgm:spPr/>
      <dgm:t>
        <a:bodyPr/>
        <a:lstStyle/>
        <a:p>
          <a:endParaRPr lang="en-US"/>
        </a:p>
      </dgm:t>
    </dgm:pt>
    <dgm:pt modelId="{508B8FF9-63FF-402D-825C-B6F054EC24FD}">
      <dgm:prSet custT="1"/>
      <dgm:spPr/>
      <dgm:t>
        <a:bodyPr/>
        <a:lstStyle/>
        <a:p>
          <a:r>
            <a:rPr lang="en-US" sz="1200" dirty="0"/>
            <a:t>Ensuring effective backlog management</a:t>
          </a:r>
        </a:p>
      </dgm:t>
    </dgm:pt>
    <dgm:pt modelId="{EEC1FF5B-C250-4F17-850B-EE60B6A0A129}" type="parTrans" cxnId="{7F4E17C6-D4A4-4D36-BE94-C73A1DF3F822}">
      <dgm:prSet/>
      <dgm:spPr/>
      <dgm:t>
        <a:bodyPr/>
        <a:lstStyle/>
        <a:p>
          <a:endParaRPr lang="en-US"/>
        </a:p>
      </dgm:t>
    </dgm:pt>
    <dgm:pt modelId="{6A01BB9F-8583-46D0-A13B-4B33627313C5}" type="sibTrans" cxnId="{7F4E17C6-D4A4-4D36-BE94-C73A1DF3F822}">
      <dgm:prSet/>
      <dgm:spPr/>
      <dgm:t>
        <a:bodyPr/>
        <a:lstStyle/>
        <a:p>
          <a:endParaRPr lang="en-US"/>
        </a:p>
      </dgm:t>
    </dgm:pt>
    <dgm:pt modelId="{6B0D9382-986F-494E-9685-86B575DD73DB}">
      <dgm:prSet custT="1"/>
      <dgm:spPr/>
      <dgm:t>
        <a:bodyPr/>
        <a:lstStyle/>
        <a:p>
          <a:r>
            <a:rPr lang="en-US" sz="1200" dirty="0"/>
            <a:t>Helping development team to create high-value products</a:t>
          </a:r>
        </a:p>
      </dgm:t>
    </dgm:pt>
    <dgm:pt modelId="{041651DC-512B-4215-951E-D543ABF4CB11}" type="parTrans" cxnId="{98BE959E-64FB-45F2-928B-5EAF2CBEF84B}">
      <dgm:prSet/>
      <dgm:spPr/>
      <dgm:t>
        <a:bodyPr/>
        <a:lstStyle/>
        <a:p>
          <a:endParaRPr lang="en-US"/>
        </a:p>
      </dgm:t>
    </dgm:pt>
    <dgm:pt modelId="{2576994E-1087-42BB-9F3E-CB8A46C67215}" type="sibTrans" cxnId="{98BE959E-64FB-45F2-928B-5EAF2CBEF84B}">
      <dgm:prSet/>
      <dgm:spPr/>
      <dgm:t>
        <a:bodyPr/>
        <a:lstStyle/>
        <a:p>
          <a:endParaRPr lang="en-US"/>
        </a:p>
      </dgm:t>
    </dgm:pt>
    <dgm:pt modelId="{D2E40651-4000-40E7-BDBF-DF6124FEE4EB}">
      <dgm:prSet custT="1"/>
      <dgm:spPr/>
      <dgm:t>
        <a:bodyPr/>
        <a:lstStyle/>
        <a:p>
          <a:r>
            <a:rPr lang="en-US" sz="1200" dirty="0"/>
            <a:t>Removing challenges slowing the development progress</a:t>
          </a:r>
        </a:p>
      </dgm:t>
    </dgm:pt>
    <dgm:pt modelId="{9CC9B00D-2175-48B9-B603-4E0D1B7E05E2}" type="parTrans" cxnId="{D8B2AB06-E2DA-4D2B-8509-9BE7C3D15316}">
      <dgm:prSet/>
      <dgm:spPr/>
      <dgm:t>
        <a:bodyPr/>
        <a:lstStyle/>
        <a:p>
          <a:endParaRPr lang="en-US"/>
        </a:p>
      </dgm:t>
    </dgm:pt>
    <dgm:pt modelId="{A6393FFB-3341-446D-B5D2-E65AEA5A3831}" type="sibTrans" cxnId="{D8B2AB06-E2DA-4D2B-8509-9BE7C3D15316}">
      <dgm:prSet/>
      <dgm:spPr/>
      <dgm:t>
        <a:bodyPr/>
        <a:lstStyle/>
        <a:p>
          <a:endParaRPr lang="en-US"/>
        </a:p>
      </dgm:t>
    </dgm:pt>
    <dgm:pt modelId="{8D06DED6-C368-472D-9571-FDFC1F48949C}">
      <dgm:prSet custT="1"/>
      <dgm:spPr/>
      <dgm:t>
        <a:bodyPr/>
        <a:lstStyle/>
        <a:p>
          <a:r>
            <a:rPr lang="en-US" sz="1200" dirty="0"/>
            <a:t>Facilitating Scrum events</a:t>
          </a:r>
        </a:p>
      </dgm:t>
    </dgm:pt>
    <dgm:pt modelId="{E3C85197-BFA4-44CC-A0BB-77193809F8E5}" type="parTrans" cxnId="{DC478593-09EE-4082-89C4-D59EFF4F8E91}">
      <dgm:prSet/>
      <dgm:spPr/>
      <dgm:t>
        <a:bodyPr/>
        <a:lstStyle/>
        <a:p>
          <a:endParaRPr lang="en-US"/>
        </a:p>
      </dgm:t>
    </dgm:pt>
    <dgm:pt modelId="{CB76EB5A-C13D-48F6-AC0A-A9B256BBFBA9}" type="sibTrans" cxnId="{DC478593-09EE-4082-89C4-D59EFF4F8E91}">
      <dgm:prSet/>
      <dgm:spPr/>
      <dgm:t>
        <a:bodyPr/>
        <a:lstStyle/>
        <a:p>
          <a:endParaRPr lang="en-US"/>
        </a:p>
      </dgm:t>
    </dgm:pt>
    <dgm:pt modelId="{60219354-8846-4FCB-8E7E-324045862403}" type="pres">
      <dgm:prSet presAssocID="{DBBA8344-D0EE-4B06-8F05-B45E1EE03E57}" presName="Name0" presStyleCnt="0">
        <dgm:presLayoutVars>
          <dgm:dir/>
          <dgm:animLvl val="lvl"/>
          <dgm:resizeHandles val="exact"/>
        </dgm:presLayoutVars>
      </dgm:prSet>
      <dgm:spPr/>
    </dgm:pt>
    <dgm:pt modelId="{042FF6B6-CB5C-47B0-9D87-50953060DD61}" type="pres">
      <dgm:prSet presAssocID="{5AC7B924-6D1E-4ED8-A512-79E0F3CDED08}" presName="linNode" presStyleCnt="0"/>
      <dgm:spPr/>
    </dgm:pt>
    <dgm:pt modelId="{1D55EA58-24EE-4926-BA79-D2BBED5228A3}" type="pres">
      <dgm:prSet presAssocID="{5AC7B924-6D1E-4ED8-A512-79E0F3CDED08}" presName="parentText" presStyleLbl="node1" presStyleIdx="0" presStyleCnt="1" custLinFactNeighborY="-49">
        <dgm:presLayoutVars>
          <dgm:chMax val="1"/>
          <dgm:bulletEnabled val="1"/>
        </dgm:presLayoutVars>
      </dgm:prSet>
      <dgm:spPr/>
    </dgm:pt>
    <dgm:pt modelId="{AAF8C418-A1DE-46A6-B327-A5493A7FA421}" type="pres">
      <dgm:prSet presAssocID="{5AC7B924-6D1E-4ED8-A512-79E0F3CDED0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8B2AB06-E2DA-4D2B-8509-9BE7C3D15316}" srcId="{5AC7B924-6D1E-4ED8-A512-79E0F3CDED08}" destId="{D2E40651-4000-40E7-BDBF-DF6124FEE4EB}" srcOrd="2" destOrd="0" parTransId="{9CC9B00D-2175-48B9-B603-4E0D1B7E05E2}" sibTransId="{A6393FFB-3341-446D-B5D2-E65AEA5A3831}"/>
    <dgm:cxn modelId="{EC42FB15-6BE8-4B15-A84B-13F9292923E3}" type="presOf" srcId="{5AC7B924-6D1E-4ED8-A512-79E0F3CDED08}" destId="{1D55EA58-24EE-4926-BA79-D2BBED5228A3}" srcOrd="0" destOrd="0" presId="urn:microsoft.com/office/officeart/2005/8/layout/vList5"/>
    <dgm:cxn modelId="{9DAE6C26-C5DC-466E-8E9B-738013404E9B}" type="presOf" srcId="{DBBA8344-D0EE-4B06-8F05-B45E1EE03E57}" destId="{60219354-8846-4FCB-8E7E-324045862403}" srcOrd="0" destOrd="0" presId="urn:microsoft.com/office/officeart/2005/8/layout/vList5"/>
    <dgm:cxn modelId="{15D11847-461A-4E98-B5E9-41E844557A53}" type="presOf" srcId="{D2E40651-4000-40E7-BDBF-DF6124FEE4EB}" destId="{AAF8C418-A1DE-46A6-B327-A5493A7FA421}" srcOrd="0" destOrd="2" presId="urn:microsoft.com/office/officeart/2005/8/layout/vList5"/>
    <dgm:cxn modelId="{23FD914C-9B4A-41BF-9C55-7B4D546B399F}" type="presOf" srcId="{8D06DED6-C368-472D-9571-FDFC1F48949C}" destId="{AAF8C418-A1DE-46A6-B327-A5493A7FA421}" srcOrd="0" destOrd="3" presId="urn:microsoft.com/office/officeart/2005/8/layout/vList5"/>
    <dgm:cxn modelId="{4DE1458A-B788-45AD-9DA7-AF79B17DCDE3}" srcId="{DBBA8344-D0EE-4B06-8F05-B45E1EE03E57}" destId="{5AC7B924-6D1E-4ED8-A512-79E0F3CDED08}" srcOrd="0" destOrd="0" parTransId="{20F58F30-D7D8-4124-B830-55A1902803B0}" sibTransId="{7ED256E7-DF70-4274-B59D-EA3D7B9CFD07}"/>
    <dgm:cxn modelId="{DC478593-09EE-4082-89C4-D59EFF4F8E91}" srcId="{5AC7B924-6D1E-4ED8-A512-79E0F3CDED08}" destId="{8D06DED6-C368-472D-9571-FDFC1F48949C}" srcOrd="3" destOrd="0" parTransId="{E3C85197-BFA4-44CC-A0BB-77193809F8E5}" sibTransId="{CB76EB5A-C13D-48F6-AC0A-A9B256BBFBA9}"/>
    <dgm:cxn modelId="{98BE959E-64FB-45F2-928B-5EAF2CBEF84B}" srcId="{5AC7B924-6D1E-4ED8-A512-79E0F3CDED08}" destId="{6B0D9382-986F-494E-9685-86B575DD73DB}" srcOrd="1" destOrd="0" parTransId="{041651DC-512B-4215-951E-D543ABF4CB11}" sibTransId="{2576994E-1087-42BB-9F3E-CB8A46C67215}"/>
    <dgm:cxn modelId="{95832BA5-5D66-454D-9455-20119C9B4563}" type="presOf" srcId="{508B8FF9-63FF-402D-825C-B6F054EC24FD}" destId="{AAF8C418-A1DE-46A6-B327-A5493A7FA421}" srcOrd="0" destOrd="0" presId="urn:microsoft.com/office/officeart/2005/8/layout/vList5"/>
    <dgm:cxn modelId="{0E19FFC5-9CB5-48BD-917C-58C129FD2959}" type="presOf" srcId="{6B0D9382-986F-494E-9685-86B575DD73DB}" destId="{AAF8C418-A1DE-46A6-B327-A5493A7FA421}" srcOrd="0" destOrd="1" presId="urn:microsoft.com/office/officeart/2005/8/layout/vList5"/>
    <dgm:cxn modelId="{7F4E17C6-D4A4-4D36-BE94-C73A1DF3F822}" srcId="{5AC7B924-6D1E-4ED8-A512-79E0F3CDED08}" destId="{508B8FF9-63FF-402D-825C-B6F054EC24FD}" srcOrd="0" destOrd="0" parTransId="{EEC1FF5B-C250-4F17-850B-EE60B6A0A129}" sibTransId="{6A01BB9F-8583-46D0-A13B-4B33627313C5}"/>
    <dgm:cxn modelId="{B0056772-AA99-4266-9944-A9824A84FD5F}" type="presParOf" srcId="{60219354-8846-4FCB-8E7E-324045862403}" destId="{042FF6B6-CB5C-47B0-9D87-50953060DD61}" srcOrd="0" destOrd="0" presId="urn:microsoft.com/office/officeart/2005/8/layout/vList5"/>
    <dgm:cxn modelId="{22EB069F-F5EA-4109-B9AC-36BC170BE8D7}" type="presParOf" srcId="{042FF6B6-CB5C-47B0-9D87-50953060DD61}" destId="{1D55EA58-24EE-4926-BA79-D2BBED5228A3}" srcOrd="0" destOrd="0" presId="urn:microsoft.com/office/officeart/2005/8/layout/vList5"/>
    <dgm:cxn modelId="{43E178E4-F545-4BD5-A6E1-6709D2A06E79}" type="presParOf" srcId="{042FF6B6-CB5C-47B0-9D87-50953060DD61}" destId="{AAF8C418-A1DE-46A6-B327-A5493A7FA4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A2A3B3-1236-4D49-9EF8-ACABD9BC64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94062-B649-459F-8B16-F181E9DA93C7}">
      <dgm:prSet/>
      <dgm:spPr/>
      <dgm:t>
        <a:bodyPr/>
        <a:lstStyle/>
        <a:p>
          <a:r>
            <a:rPr lang="en-US" b="1" dirty="0"/>
            <a:t>Tester</a:t>
          </a:r>
          <a:endParaRPr lang="en-US" dirty="0"/>
        </a:p>
      </dgm:t>
    </dgm:pt>
    <dgm:pt modelId="{EB7027B2-488F-4E3A-8977-CEE0A8509CA5}" type="parTrans" cxnId="{55BDAF79-7417-4995-BDFC-B5AA49AC4232}">
      <dgm:prSet/>
      <dgm:spPr/>
      <dgm:t>
        <a:bodyPr/>
        <a:lstStyle/>
        <a:p>
          <a:endParaRPr lang="en-US"/>
        </a:p>
      </dgm:t>
    </dgm:pt>
    <dgm:pt modelId="{FA177792-5C58-434D-96AA-C757E424D442}" type="sibTrans" cxnId="{55BDAF79-7417-4995-BDFC-B5AA49AC4232}">
      <dgm:prSet/>
      <dgm:spPr/>
      <dgm:t>
        <a:bodyPr/>
        <a:lstStyle/>
        <a:p>
          <a:endParaRPr lang="en-US"/>
        </a:p>
      </dgm:t>
    </dgm:pt>
    <dgm:pt modelId="{F254F868-C2A2-4912-AC69-C3FF820AB1BF}">
      <dgm:prSet custT="1"/>
      <dgm:spPr/>
      <dgm:t>
        <a:bodyPr/>
        <a:lstStyle/>
        <a:p>
          <a:r>
            <a:rPr lang="en-US" sz="1200" dirty="0"/>
            <a:t>Define acceptance criteria and tests</a:t>
          </a:r>
        </a:p>
      </dgm:t>
    </dgm:pt>
    <dgm:pt modelId="{8DF36401-90AE-432A-AD20-A495A14EDBD6}" type="parTrans" cxnId="{1E9D8FC3-0132-4D44-A27C-C2D5EA4AE1A0}">
      <dgm:prSet/>
      <dgm:spPr/>
      <dgm:t>
        <a:bodyPr/>
        <a:lstStyle/>
        <a:p>
          <a:endParaRPr lang="en-US"/>
        </a:p>
      </dgm:t>
    </dgm:pt>
    <dgm:pt modelId="{FED4F8B0-7543-4524-896D-31880AF02D00}" type="sibTrans" cxnId="{1E9D8FC3-0132-4D44-A27C-C2D5EA4AE1A0}">
      <dgm:prSet/>
      <dgm:spPr/>
      <dgm:t>
        <a:bodyPr/>
        <a:lstStyle/>
        <a:p>
          <a:endParaRPr lang="en-US"/>
        </a:p>
      </dgm:t>
    </dgm:pt>
    <dgm:pt modelId="{319C5B53-2EA1-4CE6-A536-1E3F0D782094}">
      <dgm:prSet custT="1"/>
      <dgm:spPr/>
      <dgm:t>
        <a:bodyPr/>
        <a:lstStyle/>
        <a:p>
          <a:r>
            <a:rPr lang="en-US" sz="1200" dirty="0"/>
            <a:t>Clarify ambiguity found in the code and user stories</a:t>
          </a:r>
        </a:p>
      </dgm:t>
    </dgm:pt>
    <dgm:pt modelId="{45A90206-33F8-4963-A904-59DA69818686}" type="parTrans" cxnId="{7916E467-C1FB-4EA1-A71F-3893E366DD94}">
      <dgm:prSet/>
      <dgm:spPr/>
      <dgm:t>
        <a:bodyPr/>
        <a:lstStyle/>
        <a:p>
          <a:endParaRPr lang="en-US"/>
        </a:p>
      </dgm:t>
    </dgm:pt>
    <dgm:pt modelId="{E8C1C594-9FF3-4F86-A3F0-EBFD5CDC16FE}" type="sibTrans" cxnId="{7916E467-C1FB-4EA1-A71F-3893E366DD94}">
      <dgm:prSet/>
      <dgm:spPr/>
      <dgm:t>
        <a:bodyPr/>
        <a:lstStyle/>
        <a:p>
          <a:endParaRPr lang="en-US"/>
        </a:p>
      </dgm:t>
    </dgm:pt>
    <dgm:pt modelId="{29B0E04D-5A61-4416-9FE1-EC7DA263B29C}">
      <dgm:prSet custT="1"/>
      <dgm:spPr/>
      <dgm:t>
        <a:bodyPr/>
        <a:lstStyle/>
        <a:p>
          <a:r>
            <a:rPr lang="en-US" sz="1200" dirty="0"/>
            <a:t>Execute tests and analyze results</a:t>
          </a:r>
        </a:p>
      </dgm:t>
    </dgm:pt>
    <dgm:pt modelId="{58BC76F7-8813-430A-AF1A-BA0DE059BD7E}" type="parTrans" cxnId="{5380ACA2-1B2C-414C-B86C-FF483954DA61}">
      <dgm:prSet/>
      <dgm:spPr/>
      <dgm:t>
        <a:bodyPr/>
        <a:lstStyle/>
        <a:p>
          <a:endParaRPr lang="en-US"/>
        </a:p>
      </dgm:t>
    </dgm:pt>
    <dgm:pt modelId="{229A90EC-FF7B-44FB-AF74-D992BC0F0B74}" type="sibTrans" cxnId="{5380ACA2-1B2C-414C-B86C-FF483954DA61}">
      <dgm:prSet/>
      <dgm:spPr/>
      <dgm:t>
        <a:bodyPr/>
        <a:lstStyle/>
        <a:p>
          <a:endParaRPr lang="en-US"/>
        </a:p>
      </dgm:t>
    </dgm:pt>
    <dgm:pt modelId="{0FBF8573-326F-4F0E-A6DA-51658A524B00}">
      <dgm:prSet custT="1"/>
      <dgm:spPr/>
      <dgm:t>
        <a:bodyPr/>
        <a:lstStyle/>
        <a:p>
          <a:r>
            <a:rPr lang="en-US" sz="1200" dirty="0"/>
            <a:t>Collaborate with the team to resolve issues and defects</a:t>
          </a:r>
        </a:p>
      </dgm:t>
    </dgm:pt>
    <dgm:pt modelId="{B611400C-2EF8-48DE-A58E-E2A24678E690}" type="parTrans" cxnId="{009D57AB-B410-4537-A7F8-AA9FBE02A603}">
      <dgm:prSet/>
      <dgm:spPr/>
      <dgm:t>
        <a:bodyPr/>
        <a:lstStyle/>
        <a:p>
          <a:endParaRPr lang="en-US"/>
        </a:p>
      </dgm:t>
    </dgm:pt>
    <dgm:pt modelId="{F2D29021-28D8-4E4A-96EB-68B97196207D}" type="sibTrans" cxnId="{009D57AB-B410-4537-A7F8-AA9FBE02A603}">
      <dgm:prSet/>
      <dgm:spPr/>
      <dgm:t>
        <a:bodyPr/>
        <a:lstStyle/>
        <a:p>
          <a:endParaRPr lang="en-US"/>
        </a:p>
      </dgm:t>
    </dgm:pt>
    <dgm:pt modelId="{BAFF9AA3-36B1-4EF4-BA50-AB77003927EF}" type="pres">
      <dgm:prSet presAssocID="{30A2A3B3-1236-4D49-9EF8-ACABD9BC64D9}" presName="Name0" presStyleCnt="0">
        <dgm:presLayoutVars>
          <dgm:dir/>
          <dgm:animLvl val="lvl"/>
          <dgm:resizeHandles val="exact"/>
        </dgm:presLayoutVars>
      </dgm:prSet>
      <dgm:spPr/>
    </dgm:pt>
    <dgm:pt modelId="{E9255C07-2944-4428-AE26-46902FB49CEA}" type="pres">
      <dgm:prSet presAssocID="{B6694062-B649-459F-8B16-F181E9DA93C7}" presName="linNode" presStyleCnt="0"/>
      <dgm:spPr/>
    </dgm:pt>
    <dgm:pt modelId="{85DD6633-4FDA-4CE1-81E4-04C08B92AFA9}" type="pres">
      <dgm:prSet presAssocID="{B6694062-B649-459F-8B16-F181E9DA93C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23002B0-AF19-4F02-B73C-F6E4D138297B}" type="pres">
      <dgm:prSet presAssocID="{B6694062-B649-459F-8B16-F181E9DA93C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3D34D35-41D0-4593-BD37-F4E51E09D6CF}" type="presOf" srcId="{F254F868-C2A2-4912-AC69-C3FF820AB1BF}" destId="{A23002B0-AF19-4F02-B73C-F6E4D138297B}" srcOrd="0" destOrd="0" presId="urn:microsoft.com/office/officeart/2005/8/layout/vList5"/>
    <dgm:cxn modelId="{1988F235-A4FA-403E-A5EC-773ECFC7F0CD}" type="presOf" srcId="{319C5B53-2EA1-4CE6-A536-1E3F0D782094}" destId="{A23002B0-AF19-4F02-B73C-F6E4D138297B}" srcOrd="0" destOrd="1" presId="urn:microsoft.com/office/officeart/2005/8/layout/vList5"/>
    <dgm:cxn modelId="{56FA7C66-EEB0-45C2-92D6-5590E4ACF544}" type="presOf" srcId="{B6694062-B649-459F-8B16-F181E9DA93C7}" destId="{85DD6633-4FDA-4CE1-81E4-04C08B92AFA9}" srcOrd="0" destOrd="0" presId="urn:microsoft.com/office/officeart/2005/8/layout/vList5"/>
    <dgm:cxn modelId="{7916E467-C1FB-4EA1-A71F-3893E366DD94}" srcId="{B6694062-B649-459F-8B16-F181E9DA93C7}" destId="{319C5B53-2EA1-4CE6-A536-1E3F0D782094}" srcOrd="1" destOrd="0" parTransId="{45A90206-33F8-4963-A904-59DA69818686}" sibTransId="{E8C1C594-9FF3-4F86-A3F0-EBFD5CDC16FE}"/>
    <dgm:cxn modelId="{79A47A78-FBAC-4C18-A847-32C9C11FF415}" type="presOf" srcId="{29B0E04D-5A61-4416-9FE1-EC7DA263B29C}" destId="{A23002B0-AF19-4F02-B73C-F6E4D138297B}" srcOrd="0" destOrd="2" presId="urn:microsoft.com/office/officeart/2005/8/layout/vList5"/>
    <dgm:cxn modelId="{55BDAF79-7417-4995-BDFC-B5AA49AC4232}" srcId="{30A2A3B3-1236-4D49-9EF8-ACABD9BC64D9}" destId="{B6694062-B649-459F-8B16-F181E9DA93C7}" srcOrd="0" destOrd="0" parTransId="{EB7027B2-488F-4E3A-8977-CEE0A8509CA5}" sibTransId="{FA177792-5C58-434D-96AA-C757E424D442}"/>
    <dgm:cxn modelId="{AE595B7A-DD1C-403E-871C-57C38EDF53C3}" type="presOf" srcId="{0FBF8573-326F-4F0E-A6DA-51658A524B00}" destId="{A23002B0-AF19-4F02-B73C-F6E4D138297B}" srcOrd="0" destOrd="3" presId="urn:microsoft.com/office/officeart/2005/8/layout/vList5"/>
    <dgm:cxn modelId="{5380ACA2-1B2C-414C-B86C-FF483954DA61}" srcId="{B6694062-B649-459F-8B16-F181E9DA93C7}" destId="{29B0E04D-5A61-4416-9FE1-EC7DA263B29C}" srcOrd="2" destOrd="0" parTransId="{58BC76F7-8813-430A-AF1A-BA0DE059BD7E}" sibTransId="{229A90EC-FF7B-44FB-AF74-D992BC0F0B74}"/>
    <dgm:cxn modelId="{811A5DA8-AF15-4135-B4D5-CC95F4D139BD}" type="presOf" srcId="{30A2A3B3-1236-4D49-9EF8-ACABD9BC64D9}" destId="{BAFF9AA3-36B1-4EF4-BA50-AB77003927EF}" srcOrd="0" destOrd="0" presId="urn:microsoft.com/office/officeart/2005/8/layout/vList5"/>
    <dgm:cxn modelId="{009D57AB-B410-4537-A7F8-AA9FBE02A603}" srcId="{B6694062-B649-459F-8B16-F181E9DA93C7}" destId="{0FBF8573-326F-4F0E-A6DA-51658A524B00}" srcOrd="3" destOrd="0" parTransId="{B611400C-2EF8-48DE-A58E-E2A24678E690}" sibTransId="{F2D29021-28D8-4E4A-96EB-68B97196207D}"/>
    <dgm:cxn modelId="{1E9D8FC3-0132-4D44-A27C-C2D5EA4AE1A0}" srcId="{B6694062-B649-459F-8B16-F181E9DA93C7}" destId="{F254F868-C2A2-4912-AC69-C3FF820AB1BF}" srcOrd="0" destOrd="0" parTransId="{8DF36401-90AE-432A-AD20-A495A14EDBD6}" sibTransId="{FED4F8B0-7543-4524-896D-31880AF02D00}"/>
    <dgm:cxn modelId="{1036F930-9F9D-47F9-B5B9-C1C6AB4C107C}" type="presParOf" srcId="{BAFF9AA3-36B1-4EF4-BA50-AB77003927EF}" destId="{E9255C07-2944-4428-AE26-46902FB49CEA}" srcOrd="0" destOrd="0" presId="urn:microsoft.com/office/officeart/2005/8/layout/vList5"/>
    <dgm:cxn modelId="{0C7BCD99-E4F6-4CEA-BE5A-AEE4A2B6694C}" type="presParOf" srcId="{E9255C07-2944-4428-AE26-46902FB49CEA}" destId="{85DD6633-4FDA-4CE1-81E4-04C08B92AFA9}" srcOrd="0" destOrd="0" presId="urn:microsoft.com/office/officeart/2005/8/layout/vList5"/>
    <dgm:cxn modelId="{026E5DE5-E1FF-4B3B-865C-C643FD09D938}" type="presParOf" srcId="{E9255C07-2944-4428-AE26-46902FB49CEA}" destId="{A23002B0-AF19-4F02-B73C-F6E4D13829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1C8E30-B89D-46D8-8688-3E1349BCDB1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A3885A-9DC5-4BC9-9498-1C7DC3B0ADD5}">
      <dgm:prSet/>
      <dgm:spPr/>
      <dgm:t>
        <a:bodyPr/>
        <a:lstStyle/>
        <a:p>
          <a:r>
            <a:rPr lang="en-US" b="1" dirty="0"/>
            <a:t>Developer</a:t>
          </a:r>
          <a:endParaRPr lang="en-US" dirty="0"/>
        </a:p>
      </dgm:t>
    </dgm:pt>
    <dgm:pt modelId="{67958E7E-BC9A-4E6A-8AF4-E96817D62D29}" type="parTrans" cxnId="{820EC0CD-6BC6-400A-901C-8D7AB7BB3C24}">
      <dgm:prSet/>
      <dgm:spPr/>
      <dgm:t>
        <a:bodyPr/>
        <a:lstStyle/>
        <a:p>
          <a:endParaRPr lang="en-US"/>
        </a:p>
      </dgm:t>
    </dgm:pt>
    <dgm:pt modelId="{6F840B29-9C8B-4A3C-8C2F-D7216DC53EFF}" type="sibTrans" cxnId="{820EC0CD-6BC6-400A-901C-8D7AB7BB3C24}">
      <dgm:prSet/>
      <dgm:spPr/>
      <dgm:t>
        <a:bodyPr/>
        <a:lstStyle/>
        <a:p>
          <a:endParaRPr lang="en-US"/>
        </a:p>
      </dgm:t>
    </dgm:pt>
    <dgm:pt modelId="{747A19C6-8214-42DD-A1FF-C0522C45A89D}">
      <dgm:prSet/>
      <dgm:spPr/>
      <dgm:t>
        <a:bodyPr/>
        <a:lstStyle/>
        <a:p>
          <a:r>
            <a:rPr lang="en-US"/>
            <a:t>Designing and developing code according to solid software engineering practices</a:t>
          </a:r>
        </a:p>
      </dgm:t>
    </dgm:pt>
    <dgm:pt modelId="{D9ABB5FE-339D-4426-991E-8582E746CE96}" type="parTrans" cxnId="{5CE28C9F-28B4-4191-AF29-37981E7714E4}">
      <dgm:prSet/>
      <dgm:spPr/>
      <dgm:t>
        <a:bodyPr/>
        <a:lstStyle/>
        <a:p>
          <a:endParaRPr lang="en-US"/>
        </a:p>
      </dgm:t>
    </dgm:pt>
    <dgm:pt modelId="{800CEE64-AA6F-49DA-AB74-3498ECEF5B5E}" type="sibTrans" cxnId="{5CE28C9F-28B4-4191-AF29-37981E7714E4}">
      <dgm:prSet/>
      <dgm:spPr/>
      <dgm:t>
        <a:bodyPr/>
        <a:lstStyle/>
        <a:p>
          <a:endParaRPr lang="en-US"/>
        </a:p>
      </dgm:t>
    </dgm:pt>
    <dgm:pt modelId="{922EDBDD-A578-48BF-A3B1-02786B0FBBB3}">
      <dgm:prSet/>
      <dgm:spPr/>
      <dgm:t>
        <a:bodyPr/>
        <a:lstStyle/>
        <a:p>
          <a:r>
            <a:rPr lang="en-US"/>
            <a:t>Participating in peer reviews</a:t>
          </a:r>
        </a:p>
      </dgm:t>
    </dgm:pt>
    <dgm:pt modelId="{E9190A8E-9DA8-4860-A0B2-143AA101C4C7}" type="parTrans" cxnId="{EE4ABAF2-2563-4BD6-9985-582309B2DD1F}">
      <dgm:prSet/>
      <dgm:spPr/>
      <dgm:t>
        <a:bodyPr/>
        <a:lstStyle/>
        <a:p>
          <a:endParaRPr lang="en-US"/>
        </a:p>
      </dgm:t>
    </dgm:pt>
    <dgm:pt modelId="{BCCD4F0C-FFF3-49A2-B52D-442325B88F85}" type="sibTrans" cxnId="{EE4ABAF2-2563-4BD6-9985-582309B2DD1F}">
      <dgm:prSet/>
      <dgm:spPr/>
      <dgm:t>
        <a:bodyPr/>
        <a:lstStyle/>
        <a:p>
          <a:endParaRPr lang="en-US"/>
        </a:p>
      </dgm:t>
    </dgm:pt>
    <dgm:pt modelId="{794E4C80-4970-4504-95C9-656C3D57F580}">
      <dgm:prSet/>
      <dgm:spPr/>
      <dgm:t>
        <a:bodyPr/>
        <a:lstStyle/>
        <a:p>
          <a:r>
            <a:rPr lang="en-US"/>
            <a:t>Collaborate with the team to produce enough design to have room for iteration</a:t>
          </a:r>
        </a:p>
      </dgm:t>
    </dgm:pt>
    <dgm:pt modelId="{730FD6E5-AC6B-41D0-9974-6B5EA6414344}" type="parTrans" cxnId="{617DDBB9-32AB-4DC3-BF07-D66EC74228A0}">
      <dgm:prSet/>
      <dgm:spPr/>
      <dgm:t>
        <a:bodyPr/>
        <a:lstStyle/>
        <a:p>
          <a:endParaRPr lang="en-US"/>
        </a:p>
      </dgm:t>
    </dgm:pt>
    <dgm:pt modelId="{71647D0B-1933-4EBC-942D-8A709692D39A}" type="sibTrans" cxnId="{617DDBB9-32AB-4DC3-BF07-D66EC74228A0}">
      <dgm:prSet/>
      <dgm:spPr/>
      <dgm:t>
        <a:bodyPr/>
        <a:lstStyle/>
        <a:p>
          <a:endParaRPr lang="en-US"/>
        </a:p>
      </dgm:t>
    </dgm:pt>
    <dgm:pt modelId="{1179B56C-0781-4E8A-A432-846CFA1797C4}" type="pres">
      <dgm:prSet presAssocID="{4D1C8E30-B89D-46D8-8688-3E1349BCDB15}" presName="Name0" presStyleCnt="0">
        <dgm:presLayoutVars>
          <dgm:dir/>
          <dgm:animLvl val="lvl"/>
          <dgm:resizeHandles val="exact"/>
        </dgm:presLayoutVars>
      </dgm:prSet>
      <dgm:spPr/>
    </dgm:pt>
    <dgm:pt modelId="{3F1B1D83-04C8-419F-8BDA-611E2BBFBCBB}" type="pres">
      <dgm:prSet presAssocID="{9FA3885A-9DC5-4BC9-9498-1C7DC3B0ADD5}" presName="linNode" presStyleCnt="0"/>
      <dgm:spPr/>
    </dgm:pt>
    <dgm:pt modelId="{71EE99C9-4703-455F-B253-1EE2176A88DB}" type="pres">
      <dgm:prSet presAssocID="{9FA3885A-9DC5-4BC9-9498-1C7DC3B0ADD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7A5D669-A5CB-4629-B542-32CA0AC0E766}" type="pres">
      <dgm:prSet presAssocID="{9FA3885A-9DC5-4BC9-9498-1C7DC3B0ADD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6A6AF45-6665-43BC-A6A9-248F9A40834B}" type="presOf" srcId="{747A19C6-8214-42DD-A1FF-C0522C45A89D}" destId="{27A5D669-A5CB-4629-B542-32CA0AC0E766}" srcOrd="0" destOrd="0" presId="urn:microsoft.com/office/officeart/2005/8/layout/vList5"/>
    <dgm:cxn modelId="{D1F7185A-5ADA-4686-9F80-3F53EB14AE67}" type="presOf" srcId="{4D1C8E30-B89D-46D8-8688-3E1349BCDB15}" destId="{1179B56C-0781-4E8A-A432-846CFA1797C4}" srcOrd="0" destOrd="0" presId="urn:microsoft.com/office/officeart/2005/8/layout/vList5"/>
    <dgm:cxn modelId="{5CE28C9F-28B4-4191-AF29-37981E7714E4}" srcId="{9FA3885A-9DC5-4BC9-9498-1C7DC3B0ADD5}" destId="{747A19C6-8214-42DD-A1FF-C0522C45A89D}" srcOrd="0" destOrd="0" parTransId="{D9ABB5FE-339D-4426-991E-8582E746CE96}" sibTransId="{800CEE64-AA6F-49DA-AB74-3498ECEF5B5E}"/>
    <dgm:cxn modelId="{617DDBB9-32AB-4DC3-BF07-D66EC74228A0}" srcId="{9FA3885A-9DC5-4BC9-9498-1C7DC3B0ADD5}" destId="{794E4C80-4970-4504-95C9-656C3D57F580}" srcOrd="2" destOrd="0" parTransId="{730FD6E5-AC6B-41D0-9974-6B5EA6414344}" sibTransId="{71647D0B-1933-4EBC-942D-8A709692D39A}"/>
    <dgm:cxn modelId="{820EC0CD-6BC6-400A-901C-8D7AB7BB3C24}" srcId="{4D1C8E30-B89D-46D8-8688-3E1349BCDB15}" destId="{9FA3885A-9DC5-4BC9-9498-1C7DC3B0ADD5}" srcOrd="0" destOrd="0" parTransId="{67958E7E-BC9A-4E6A-8AF4-E96817D62D29}" sibTransId="{6F840B29-9C8B-4A3C-8C2F-D7216DC53EFF}"/>
    <dgm:cxn modelId="{D2A445CF-9E73-4C7A-9AFD-6A752D3904F8}" type="presOf" srcId="{9FA3885A-9DC5-4BC9-9498-1C7DC3B0ADD5}" destId="{71EE99C9-4703-455F-B253-1EE2176A88DB}" srcOrd="0" destOrd="0" presId="urn:microsoft.com/office/officeart/2005/8/layout/vList5"/>
    <dgm:cxn modelId="{65F940E0-054C-46A9-AB04-42A16AC22553}" type="presOf" srcId="{794E4C80-4970-4504-95C9-656C3D57F580}" destId="{27A5D669-A5CB-4629-B542-32CA0AC0E766}" srcOrd="0" destOrd="2" presId="urn:microsoft.com/office/officeart/2005/8/layout/vList5"/>
    <dgm:cxn modelId="{EE4ABAF2-2563-4BD6-9985-582309B2DD1F}" srcId="{9FA3885A-9DC5-4BC9-9498-1C7DC3B0ADD5}" destId="{922EDBDD-A578-48BF-A3B1-02786B0FBBB3}" srcOrd="1" destOrd="0" parTransId="{E9190A8E-9DA8-4860-A0B2-143AA101C4C7}" sibTransId="{BCCD4F0C-FFF3-49A2-B52D-442325B88F85}"/>
    <dgm:cxn modelId="{F76A0AF9-9086-411A-ACFC-BED3D09B1CB6}" type="presOf" srcId="{922EDBDD-A578-48BF-A3B1-02786B0FBBB3}" destId="{27A5D669-A5CB-4629-B542-32CA0AC0E766}" srcOrd="0" destOrd="1" presId="urn:microsoft.com/office/officeart/2005/8/layout/vList5"/>
    <dgm:cxn modelId="{41DD484D-8AF4-4DFA-8CEF-1164610A9F89}" type="presParOf" srcId="{1179B56C-0781-4E8A-A432-846CFA1797C4}" destId="{3F1B1D83-04C8-419F-8BDA-611E2BBFBCBB}" srcOrd="0" destOrd="0" presId="urn:microsoft.com/office/officeart/2005/8/layout/vList5"/>
    <dgm:cxn modelId="{0961B1A7-0580-4C5E-9D56-A27E9B55185B}" type="presParOf" srcId="{3F1B1D83-04C8-419F-8BDA-611E2BBFBCBB}" destId="{71EE99C9-4703-455F-B253-1EE2176A88DB}" srcOrd="0" destOrd="0" presId="urn:microsoft.com/office/officeart/2005/8/layout/vList5"/>
    <dgm:cxn modelId="{CECCC722-E69F-4785-BE29-DC664FFEC524}" type="presParOf" srcId="{3F1B1D83-04C8-419F-8BDA-611E2BBFBCBB}" destId="{27A5D669-A5CB-4629-B542-32CA0AC0E7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1C666-B953-4B56-A9F3-F883BF24050F}">
      <dsp:nvSpPr>
        <dsp:cNvPr id="0" name=""/>
        <dsp:cNvSpPr/>
      </dsp:nvSpPr>
      <dsp:spPr>
        <a:xfrm rot="5400000">
          <a:off x="1591180" y="-68218"/>
          <a:ext cx="1746376" cy="23194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Provide direction to the team on what will be built.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Prioritize the work to be done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Maximize the value of the product and the work of the development team</a:t>
          </a:r>
        </a:p>
      </dsp:txBody>
      <dsp:txXfrm rot="-5400000">
        <a:off x="1304666" y="303547"/>
        <a:ext cx="2234155" cy="1575874"/>
      </dsp:txXfrm>
    </dsp:sp>
    <dsp:sp modelId="{DD49ACAA-5476-49F5-88F2-11B461D41074}">
      <dsp:nvSpPr>
        <dsp:cNvPr id="0" name=""/>
        <dsp:cNvSpPr/>
      </dsp:nvSpPr>
      <dsp:spPr>
        <a:xfrm>
          <a:off x="0" y="0"/>
          <a:ext cx="1304665" cy="2182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Product Owner</a:t>
          </a:r>
          <a:endParaRPr lang="en-US" sz="2100" kern="1200" dirty="0"/>
        </a:p>
      </dsp:txBody>
      <dsp:txXfrm>
        <a:off x="63688" y="63688"/>
        <a:ext cx="1177289" cy="2055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8C418-A1DE-46A6-B327-A5493A7FA421}">
      <dsp:nvSpPr>
        <dsp:cNvPr id="0" name=""/>
        <dsp:cNvSpPr/>
      </dsp:nvSpPr>
      <dsp:spPr>
        <a:xfrm rot="5400000">
          <a:off x="1592033" y="-68218"/>
          <a:ext cx="1744670" cy="23194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Ensuring effective backlog management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Helping development team to create high-value products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Removing challenges slowing the development progress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Facilitating Scrum events</a:t>
          </a:r>
        </a:p>
      </dsp:txBody>
      <dsp:txXfrm rot="-5400000">
        <a:off x="1304665" y="304318"/>
        <a:ext cx="2234238" cy="1574334"/>
      </dsp:txXfrm>
    </dsp:sp>
    <dsp:sp modelId="{1D55EA58-24EE-4926-BA79-D2BBED5228A3}">
      <dsp:nvSpPr>
        <dsp:cNvPr id="0" name=""/>
        <dsp:cNvSpPr/>
      </dsp:nvSpPr>
      <dsp:spPr>
        <a:xfrm>
          <a:off x="0" y="0"/>
          <a:ext cx="1304665" cy="2180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Scrum Master</a:t>
          </a:r>
          <a:endParaRPr lang="en-US" sz="2300" kern="1200" dirty="0"/>
        </a:p>
      </dsp:txBody>
      <dsp:txXfrm>
        <a:off x="63688" y="63688"/>
        <a:ext cx="1177289" cy="2053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002B0-AF19-4F02-B73C-F6E4D138297B}">
      <dsp:nvSpPr>
        <dsp:cNvPr id="0" name=""/>
        <dsp:cNvSpPr/>
      </dsp:nvSpPr>
      <dsp:spPr>
        <a:xfrm rot="5400000">
          <a:off x="1592033" y="-68218"/>
          <a:ext cx="1744670" cy="23194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Define acceptance criteria and tests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Clarify ambiguity found in the code and user stories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Execute tests and analyze results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Collaborate with the team to resolve issues and defects</a:t>
          </a:r>
        </a:p>
      </dsp:txBody>
      <dsp:txXfrm rot="-5400000">
        <a:off x="1304665" y="304318"/>
        <a:ext cx="2234238" cy="1574334"/>
      </dsp:txXfrm>
    </dsp:sp>
    <dsp:sp modelId="{85DD6633-4FDA-4CE1-81E4-04C08B92AFA9}">
      <dsp:nvSpPr>
        <dsp:cNvPr id="0" name=""/>
        <dsp:cNvSpPr/>
      </dsp:nvSpPr>
      <dsp:spPr>
        <a:xfrm>
          <a:off x="0" y="1065"/>
          <a:ext cx="1304665" cy="2180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Tester</a:t>
          </a:r>
          <a:endParaRPr lang="en-US" sz="2600" kern="1200" dirty="0"/>
        </a:p>
      </dsp:txBody>
      <dsp:txXfrm>
        <a:off x="63688" y="64753"/>
        <a:ext cx="1177289" cy="2053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5D669-A5CB-4629-B542-32CA0AC0E766}">
      <dsp:nvSpPr>
        <dsp:cNvPr id="0" name=""/>
        <dsp:cNvSpPr/>
      </dsp:nvSpPr>
      <dsp:spPr>
        <a:xfrm rot="5400000">
          <a:off x="1591180" y="-68218"/>
          <a:ext cx="1746376" cy="23194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Designing and developing code according to solid software engineering practices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Participating in peer reviews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Collaborate with the team to produce enough design to have room for iteration</a:t>
          </a:r>
        </a:p>
      </dsp:txBody>
      <dsp:txXfrm rot="-5400000">
        <a:off x="1304666" y="303547"/>
        <a:ext cx="2234155" cy="1575874"/>
      </dsp:txXfrm>
    </dsp:sp>
    <dsp:sp modelId="{71EE99C9-4703-455F-B253-1EE2176A88DB}">
      <dsp:nvSpPr>
        <dsp:cNvPr id="0" name=""/>
        <dsp:cNvSpPr/>
      </dsp:nvSpPr>
      <dsp:spPr>
        <a:xfrm>
          <a:off x="0" y="0"/>
          <a:ext cx="1304665" cy="2182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Developer</a:t>
          </a:r>
          <a:endParaRPr lang="en-US" sz="1600" kern="1200" dirty="0"/>
        </a:p>
      </dsp:txBody>
      <dsp:txXfrm>
        <a:off x="63688" y="63688"/>
        <a:ext cx="1177289" cy="2055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AGILE vs waterfall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D69A0-1DDD-4B06-E60F-42E74843DCD4}"/>
              </a:ext>
            </a:extLst>
          </p:cNvPr>
          <p:cNvSpPr txBox="1"/>
          <p:nvPr/>
        </p:nvSpPr>
        <p:spPr>
          <a:xfrm>
            <a:off x="7790688" y="4474464"/>
            <a:ext cx="3616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CS250</a:t>
            </a:r>
          </a:p>
          <a:p>
            <a:r>
              <a:rPr lang="en-US" dirty="0"/>
              <a:t>Software Development Lifecycle </a:t>
            </a:r>
          </a:p>
          <a:p>
            <a:r>
              <a:rPr lang="en-US" dirty="0"/>
              <a:t>Anthony Hackman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136525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2682240"/>
            <a:ext cx="6338887" cy="336499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Agile Roles in Scrum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Agile Phases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Waterfall Model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Waterfall vs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725425"/>
          </a:xfrm>
        </p:spPr>
        <p:txBody>
          <a:bodyPr/>
          <a:lstStyle/>
          <a:p>
            <a:r>
              <a:rPr lang="en-US" dirty="0"/>
              <a:t>Agile Roles in Scrum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5C5AEB43-15EC-160C-9BEA-9C30A38495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945466"/>
              </p:ext>
            </p:extLst>
          </p:nvPr>
        </p:nvGraphicFramePr>
        <p:xfrm>
          <a:off x="3520440" y="1621536"/>
          <a:ext cx="3624072" cy="2182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ECF18BE-3398-7C45-DE74-C42B6A82C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209474"/>
              </p:ext>
            </p:extLst>
          </p:nvPr>
        </p:nvGraphicFramePr>
        <p:xfrm>
          <a:off x="3520440" y="4029456"/>
          <a:ext cx="3624072" cy="2182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DE99BF1A-CACA-2169-C4D9-24622D9EB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789697"/>
              </p:ext>
            </p:extLst>
          </p:nvPr>
        </p:nvGraphicFramePr>
        <p:xfrm>
          <a:off x="7144512" y="1621536"/>
          <a:ext cx="3624072" cy="2182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7ED5EDE-E914-8AF2-E451-CE8D746C4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51579"/>
              </p:ext>
            </p:extLst>
          </p:nvPr>
        </p:nvGraphicFramePr>
        <p:xfrm>
          <a:off x="7144512" y="4029456"/>
          <a:ext cx="3624072" cy="2182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00" y="896112"/>
            <a:ext cx="6589150" cy="822960"/>
          </a:xfrm>
        </p:spPr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3501" y="1719072"/>
            <a:ext cx="7378562" cy="2292096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r>
              <a:rPr lang="en-US" sz="1400" b="1" dirty="0"/>
              <a:t>I.     Concept / Inception</a:t>
            </a:r>
          </a:p>
          <a:p>
            <a:r>
              <a:rPr lang="en-US" sz="1400" dirty="0"/>
              <a:t>Define project vision and key objectives</a:t>
            </a:r>
          </a:p>
          <a:p>
            <a:r>
              <a:rPr lang="en-US" sz="1400" dirty="0"/>
              <a:t>Identify stakeholders and key requirements</a:t>
            </a:r>
          </a:p>
          <a:p>
            <a:r>
              <a:rPr lang="en-US" sz="1400" dirty="0"/>
              <a:t>Create an initial backlog, form Agile teams</a:t>
            </a:r>
          </a:p>
          <a:p>
            <a:endParaRPr lang="en-US" sz="1400" b="1" dirty="0"/>
          </a:p>
          <a:p>
            <a:r>
              <a:rPr lang="en-US" sz="1400" b="1" dirty="0"/>
              <a:t>II.     Iteration / Increment</a:t>
            </a:r>
          </a:p>
          <a:p>
            <a:r>
              <a:rPr lang="en-US" sz="1400" dirty="0"/>
              <a:t>Work in short sprints (2-4 weeks)</a:t>
            </a:r>
          </a:p>
          <a:p>
            <a:r>
              <a:rPr lang="en-US" sz="1400" dirty="0"/>
              <a:t>Develop, integrate, and continuously test features</a:t>
            </a:r>
          </a:p>
          <a:p>
            <a:r>
              <a:rPr lang="en-US" sz="1400" dirty="0"/>
              <a:t>Hold daily stand-up meetings for collaboration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8A5530-84BE-75B7-05DA-84812F013686}"/>
              </a:ext>
            </a:extLst>
          </p:cNvPr>
          <p:cNvSpPr txBox="1">
            <a:spLocks/>
          </p:cNvSpPr>
          <p:nvPr/>
        </p:nvSpPr>
        <p:spPr>
          <a:xfrm>
            <a:off x="753500" y="4215066"/>
            <a:ext cx="7378563" cy="2292096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III.     Release</a:t>
            </a:r>
          </a:p>
          <a:p>
            <a:r>
              <a:rPr lang="en-US" sz="1400" dirty="0"/>
              <a:t>Deliver functional increments after each sprint</a:t>
            </a:r>
          </a:p>
          <a:p>
            <a:r>
              <a:rPr lang="en-US" sz="1400" dirty="0"/>
              <a:t>Conduct sprint review and retrospective</a:t>
            </a:r>
          </a:p>
          <a:p>
            <a:r>
              <a:rPr lang="en-US" sz="1400" dirty="0"/>
              <a:t>Gather user feedback and refine the product</a:t>
            </a:r>
          </a:p>
          <a:p>
            <a:r>
              <a:rPr lang="en-US" sz="1400" b="1" dirty="0"/>
              <a:t>IV.     Maintenance</a:t>
            </a:r>
          </a:p>
          <a:p>
            <a:r>
              <a:rPr lang="en-US" sz="1400" dirty="0"/>
              <a:t>Fix bugs, optimize performance, and support users</a:t>
            </a:r>
          </a:p>
          <a:p>
            <a:r>
              <a:rPr lang="en-US" sz="1400" dirty="0"/>
              <a:t>Plan future enhancements and continuous improvements</a:t>
            </a:r>
          </a:p>
          <a:p>
            <a:r>
              <a:rPr lang="en-US" sz="1400" dirty="0"/>
              <a:t>Ensure long-term stability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61" y="499324"/>
            <a:ext cx="9389288" cy="1362456"/>
          </a:xfrm>
        </p:spPr>
        <p:txBody>
          <a:bodyPr/>
          <a:lstStyle/>
          <a:p>
            <a:r>
              <a:rPr lang="en-US" dirty="0"/>
              <a:t>Waterfall 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Content Placeholder 13" descr="A diagram of software engineering">
            <a:extLst>
              <a:ext uri="{FF2B5EF4-FFF2-40B4-BE49-F238E27FC236}">
                <a16:creationId xmlns:a16="http://schemas.microsoft.com/office/drawing/2014/main" id="{2FDF432F-AE2A-43D8-4838-0B528773F66E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772415" y="1579000"/>
            <a:ext cx="5350880" cy="3699999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0B263EF0-EFB0-A08C-03BD-64F1093C1554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71736" y="1363091"/>
            <a:ext cx="466736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venir Next LT Pro (Body)"/>
              </a:rPr>
              <a:t>Requirements Gathering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venir Next LT Pro (Body)"/>
              </a:rPr>
              <a:t>Define and document all system and business requirements upfront.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venir Next LT Pro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venir Next LT Pro (Body)"/>
              </a:rPr>
              <a:t>System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venir Next LT Pro (Body)"/>
              </a:rPr>
              <a:t>Create detailed architecture and design based on the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venir Next LT Pro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venir Next LT Pro (Body)"/>
              </a:rPr>
              <a:t>Development (Implementation)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venir Next LT Pro (Body)"/>
              </a:rPr>
              <a:t>Developers write and integrate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venir Next LT Pro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venir Next LT Pro (Body)"/>
              </a:rPr>
              <a:t>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venir Next LT Pro (Body)"/>
              </a:rPr>
              <a:t>Perform system, integration, and user acceptance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venir Next LT Pro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venir Next LT Pro (Body)"/>
              </a:rPr>
              <a:t>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venir Next LT Pro (Body)"/>
              </a:rPr>
              <a:t>Release the fully developed product to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venir Next LT Pro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venir Next LT Pro (Body)"/>
              </a:rPr>
              <a:t>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venir Next LT Pro (Body)"/>
              </a:rPr>
              <a:t>Address bugs, updates, and necessary improvements post-launch.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499A8-F6A9-9719-DE6C-E0955A6970D5}"/>
              </a:ext>
            </a:extLst>
          </p:cNvPr>
          <p:cNvSpPr txBox="1"/>
          <p:nvPr/>
        </p:nvSpPr>
        <p:spPr>
          <a:xfrm>
            <a:off x="6366067" y="5278999"/>
            <a:ext cx="416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https://www.geeksforgeeks.org/waterfall-model/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838" y="578983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Waterfall  vs  Agile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7C40630-EEDF-A3CC-52C9-EEE8BC6F6F31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213389346"/>
              </p:ext>
            </p:extLst>
          </p:nvPr>
        </p:nvGraphicFramePr>
        <p:xfrm>
          <a:off x="4160838" y="1394582"/>
          <a:ext cx="7419657" cy="484588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33388">
                  <a:extLst>
                    <a:ext uri="{9D8B030D-6E8A-4147-A177-3AD203B41FA5}">
                      <a16:colId xmlns:a16="http://schemas.microsoft.com/office/drawing/2014/main" val="688861520"/>
                    </a:ext>
                  </a:extLst>
                </a:gridCol>
                <a:gridCol w="3261953">
                  <a:extLst>
                    <a:ext uri="{9D8B030D-6E8A-4147-A177-3AD203B41FA5}">
                      <a16:colId xmlns:a16="http://schemas.microsoft.com/office/drawing/2014/main" val="1946732004"/>
                    </a:ext>
                  </a:extLst>
                </a:gridCol>
                <a:gridCol w="3524316">
                  <a:extLst>
                    <a:ext uri="{9D8B030D-6E8A-4147-A177-3AD203B41FA5}">
                      <a16:colId xmlns:a16="http://schemas.microsoft.com/office/drawing/2014/main" val="3624477732"/>
                    </a:ext>
                  </a:extLst>
                </a:gridCol>
              </a:tblGrid>
              <a:tr h="7575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Best if requirements are clear and fixed.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Ideal for projects with changing or evolving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4339"/>
                  </a:ext>
                </a:extLst>
              </a:tr>
              <a:tr h="757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Works well for small, well-defined projects.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Suited for complex, large-scale projects needing flexibility.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87028"/>
                  </a:ext>
                </a:extLst>
              </a:tr>
              <a:tr h="757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interaction after initial requirements gathering.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feedback and collaboration with stakeholders.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71861"/>
                  </a:ext>
                </a:extLst>
              </a:tr>
              <a:tr h="6091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Longer upfront planning but predictable delivery.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Faster iterations with incremental releases.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3353"/>
                  </a:ext>
                </a:extLst>
              </a:tr>
              <a:tr h="9820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risk if changes occur late in development.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risk due to continuous adjustments and early issue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44974"/>
                  </a:ext>
                </a:extLst>
              </a:tr>
              <a:tr h="9820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Testing is done at the end, making bug fixes costly.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Testing is ongoing throughout development, reducing late-stage risks.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28194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4447" y="2054466"/>
            <a:ext cx="3046391" cy="2749068"/>
          </a:xfrm>
        </p:spPr>
        <p:txBody>
          <a:bodyPr>
            <a:normAutofit/>
          </a:bodyPr>
          <a:lstStyle/>
          <a:p>
            <a:r>
              <a:rPr lang="en-US" dirty="0"/>
              <a:t>Project Requirement Stability</a:t>
            </a:r>
          </a:p>
          <a:p>
            <a:r>
              <a:rPr lang="en-US" dirty="0"/>
              <a:t>Project Size and Complexity</a:t>
            </a:r>
          </a:p>
          <a:p>
            <a:r>
              <a:rPr lang="en-US" dirty="0"/>
              <a:t>Customer Involvement​</a:t>
            </a:r>
          </a:p>
          <a:p>
            <a:r>
              <a:rPr lang="en-US" dirty="0"/>
              <a:t>Development Timeline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Testing Approach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509" y="-84195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0710" y="2399414"/>
            <a:ext cx="6449785" cy="1029586"/>
          </a:xfrm>
        </p:spPr>
        <p:txBody>
          <a:bodyPr>
            <a:noAutofit/>
          </a:bodyPr>
          <a:lstStyle/>
          <a:p>
            <a:r>
              <a:rPr lang="en-US" sz="2000" b="1" dirty="0"/>
              <a:t>Waterfall</a:t>
            </a:r>
            <a:r>
              <a:rPr lang="en-US" sz="2000" dirty="0"/>
              <a:t> when requirements are stable, and a structured approach is needed.</a:t>
            </a:r>
          </a:p>
          <a:p>
            <a:r>
              <a:rPr lang="en-US" sz="2000" b="1" dirty="0"/>
              <a:t>Agile</a:t>
            </a:r>
            <a:r>
              <a:rPr lang="en-US" sz="2000" dirty="0"/>
              <a:t> when flexibility, iterative development, and customer collaboration are priorities.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1821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917204"/>
            <a:ext cx="5528217" cy="1012881"/>
          </a:xfrm>
        </p:spPr>
        <p:txBody>
          <a:bodyPr bIns="0">
            <a:normAutofit/>
          </a:bodyPr>
          <a:lstStyle/>
          <a:p>
            <a:r>
              <a:rPr lang="en-US" dirty="0"/>
              <a:t>Anthony Hackman</a:t>
            </a:r>
          </a:p>
          <a:p>
            <a:r>
              <a:rPr lang="en-US" dirty="0"/>
              <a:t>anthony.hackman@snhu.edu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792B5-AF38-D355-8FC9-C5F5D44D54FB}"/>
              </a:ext>
            </a:extLst>
          </p:cNvPr>
          <p:cNvSpPr txBox="1"/>
          <p:nvPr/>
        </p:nvSpPr>
        <p:spPr>
          <a:xfrm>
            <a:off x="6096000" y="3769432"/>
            <a:ext cx="48478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200" dirty="0"/>
          </a:p>
          <a:p>
            <a:r>
              <a:rPr lang="it-IT" sz="1200" dirty="0"/>
              <a:t>Beck, K., et al. (2001) The Agile Manifesto. Agile Alliance. http://agilemanifesto.org/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Cobb, C. G. (2015). The Project Manager’s Guide to Mastering Agile: Principles and practices for an adaptive approach. John Wiley &amp; Sons. </a:t>
            </a:r>
          </a:p>
          <a:p>
            <a:endParaRPr lang="en-US" sz="1200" dirty="0"/>
          </a:p>
          <a:p>
            <a:r>
              <a:rPr lang="en-US" sz="1200" dirty="0">
                <a:effectLst/>
              </a:rPr>
              <a:t>Martin, R. C. (2020). </a:t>
            </a:r>
            <a:r>
              <a:rPr lang="en-US" sz="1200" i="1" dirty="0">
                <a:effectLst/>
              </a:rPr>
              <a:t>Clean agile: Back to basics</a:t>
            </a:r>
            <a:r>
              <a:rPr lang="en-US" sz="1200" dirty="0">
                <a:effectLst/>
              </a:rPr>
              <a:t>. Pearson. </a:t>
            </a:r>
          </a:p>
          <a:p>
            <a:endParaRPr lang="en-US" sz="1200" dirty="0"/>
          </a:p>
          <a:p>
            <a:r>
              <a:rPr lang="en-US" sz="1200" dirty="0">
                <a:effectLst/>
              </a:rPr>
              <a:t>Atlassian. (n.d.). </a:t>
            </a:r>
            <a:r>
              <a:rPr lang="en-US" sz="1200" i="1" dirty="0">
                <a:effectLst/>
              </a:rPr>
              <a:t>Agile vs. Waterfall Project Management</a:t>
            </a:r>
            <a:r>
              <a:rPr lang="en-US" sz="1200" dirty="0">
                <a:effectLst/>
              </a:rPr>
              <a:t>. https://www.atlassian.com/agile/project-management/project-management-intro </a:t>
            </a:r>
          </a:p>
          <a:p>
            <a:endParaRPr lang="en-US" sz="1200" dirty="0">
              <a:effectLst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{CA0EA316-3E1A-4819-ABB6-9083AF119565}tf33968143_win32</Template>
  <TotalTime>113</TotalTime>
  <Words>591</Words>
  <Application>Microsoft Office PowerPoint</Application>
  <PresentationFormat>Widescreen</PresentationFormat>
  <Paragraphs>120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(Body)</vt:lpstr>
      <vt:lpstr>Calibri</vt:lpstr>
      <vt:lpstr>Custom</vt:lpstr>
      <vt:lpstr>AGILE vs waterfall</vt:lpstr>
      <vt:lpstr>Agenda</vt:lpstr>
      <vt:lpstr>Agile Roles in Scrum</vt:lpstr>
      <vt:lpstr>Agile Phases</vt:lpstr>
      <vt:lpstr>Waterfall ​</vt:lpstr>
      <vt:lpstr>Waterfall  vs  Agile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Hackman, Anthony</dc:creator>
  <cp:lastModifiedBy>Hackman, Anthony</cp:lastModifiedBy>
  <cp:revision>2</cp:revision>
  <dcterms:created xsi:type="dcterms:W3CDTF">2025-02-24T04:48:24Z</dcterms:created>
  <dcterms:modified xsi:type="dcterms:W3CDTF">2025-02-24T06:45:13Z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