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6"/>
  </p:notesMasterIdLst>
  <p:handoutMasterIdLst>
    <p:handoutMasterId r:id="rId7"/>
  </p:handoutMasterIdLst>
  <p:sldIdLst>
    <p:sldId id="1043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2A7A59-E61F-4009-9A0A-44E7F1E5C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F0DED-911F-444E-897F-345769A62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F35A-881C-40A9-965D-E64FF4FFB946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E1E3E-518C-4DB4-86DC-97B09DA74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78BF-4CC9-4997-A673-C252E5574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3E766-6991-4FF7-8FF7-BCEA794B84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9611-5128-4226-B726-FC29716B1FDA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AF9D-5F2D-485F-8F14-A978CC9FCD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1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7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8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7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5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1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2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srv:8443/secure/RapidBoard.jspa?rapidView=91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9F861F-9762-47F1-9B92-DEDCF65482EB}"/>
              </a:ext>
            </a:extLst>
          </p:cNvPr>
          <p:cNvSpPr txBox="1">
            <a:spLocks/>
          </p:cNvSpPr>
          <p:nvPr/>
        </p:nvSpPr>
        <p:spPr>
          <a:xfrm>
            <a:off x="-1" y="76352"/>
            <a:ext cx="3800475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 All Projects report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CC94893-6D49-4AE8-972B-FF71947C9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323474"/>
              </p:ext>
            </p:extLst>
          </p:nvPr>
        </p:nvGraphicFramePr>
        <p:xfrm>
          <a:off x="256831" y="1477735"/>
          <a:ext cx="5620267" cy="42304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1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45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315695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 Projects To Date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9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674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ILHWB-679 includes Excel VBA Macro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Daily task, saves 1hr30mins per day/30hrs per 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AIB Cash Matching ILHWB-686 includes Excel VBA Macro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Daily task, saves 1hr30mins per day/30hrs per 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AVB Budget ILHWB-688 includes Excel VBA Macro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Monthly task, saves 5hrs per 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 Detail ILHWB-824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 demand Task, approx. 2hrs per month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Premium Receivable ILHWB-716 (9 individual processes) includes Excel VBA Macro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Monthly task, saves 7hrs per 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RES Return ILHWB-628 </a:t>
                      </a: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Excel VBA Macro</a:t>
                      </a: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Monthly task, saves 7hrs per 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Split billing ILHWB-866 </a:t>
                      </a: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includes Excel VBA Macro</a:t>
                      </a: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Weekly task, saves 16hrs per 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Aged Debt ILHWB-965 &amp; 961 includes Excel VBA Macro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Weekly task, saves 12hrs per 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 Demand RPA Bot functionality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Allows users to trigger a bot process by email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7705478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Broker Output Activity ILHWB-986 </a:t>
                      </a: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Excel VBA Macro</a:t>
                      </a: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Modified existing VBA Macro to correct data corruption issue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5376091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B1146AE-27E7-43BD-A22F-505F0E739B44}"/>
              </a:ext>
            </a:extLst>
          </p:cNvPr>
          <p:cNvSpPr txBox="1">
            <a:spLocks/>
          </p:cNvSpPr>
          <p:nvPr/>
        </p:nvSpPr>
        <p:spPr bwMode="auto">
          <a:xfrm>
            <a:off x="147189" y="452404"/>
            <a:ext cx="7094859" cy="64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noAutofit/>
          </a:bodyPr>
          <a:lstStyle>
            <a:lvl1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362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872465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1308699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17449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Workstream: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Optimise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Name: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 Process Automation (RPA)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description:  </a:t>
            </a:r>
            <a:r>
              <a:rPr lang="en-IE" sz="12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RPA to automate business processes</a:t>
            </a:r>
            <a:endParaRPr lang="en-IE" sz="1200" b="0" i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Group 197">
            <a:extLst>
              <a:ext uri="{FF2B5EF4-FFF2-40B4-BE49-F238E27FC236}">
                <a16:creationId xmlns:a16="http://schemas.microsoft.com/office/drawing/2014/main" id="{8A4874DD-051C-4EB6-A26C-BD09242E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3024"/>
              </p:ext>
            </p:extLst>
          </p:nvPr>
        </p:nvGraphicFramePr>
        <p:xfrm>
          <a:off x="7706934" y="635036"/>
          <a:ext cx="4439272" cy="548640"/>
        </p:xfrm>
        <a:graphic>
          <a:graphicData uri="http://schemas.openxmlformats.org/drawingml/2006/table">
            <a:tbl>
              <a:tblPr/>
              <a:tblGrid>
                <a:gridCol w="443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RPA Developer: Anthony Slator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IT Lead: Gerard Coughlan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Kanban: 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  <a:hlinkClick r:id="rId2"/>
                        </a:rPr>
                        <a:t>https://jirasrv:8443/secure/RapidBoard.jspa?rapidView=915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7C920B0-1C68-48AC-8D10-65FBAE92BFB5}"/>
              </a:ext>
            </a:extLst>
          </p:cNvPr>
          <p:cNvSpPr txBox="1">
            <a:spLocks/>
          </p:cNvSpPr>
          <p:nvPr/>
        </p:nvSpPr>
        <p:spPr>
          <a:xfrm>
            <a:off x="4876800" y="43214"/>
            <a:ext cx="2830134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27/07/2021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0FF19A-A396-4470-93CD-CED256A21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9860"/>
              </p:ext>
            </p:extLst>
          </p:nvPr>
        </p:nvGraphicFramePr>
        <p:xfrm>
          <a:off x="7706934" y="3023"/>
          <a:ext cx="4228235" cy="523058"/>
        </p:xfrm>
        <a:graphic>
          <a:graphicData uri="http://schemas.openxmlformats.org/drawingml/2006/table">
            <a:tbl>
              <a:tblPr firstRow="1" bandRow="1"/>
              <a:tblGrid>
                <a:gridCol w="1182088">
                  <a:extLst>
                    <a:ext uri="{9D8B030D-6E8A-4147-A177-3AD203B41FA5}">
                      <a16:colId xmlns:a16="http://schemas.microsoft.com/office/drawing/2014/main" val="1276607654"/>
                    </a:ext>
                  </a:extLst>
                </a:gridCol>
                <a:gridCol w="1938851">
                  <a:extLst>
                    <a:ext uri="{9D8B030D-6E8A-4147-A177-3AD203B41FA5}">
                      <a16:colId xmlns:a16="http://schemas.microsoft.com/office/drawing/2014/main" val="1661146073"/>
                    </a:ext>
                  </a:extLst>
                </a:gridCol>
                <a:gridCol w="1107296">
                  <a:extLst>
                    <a:ext uri="{9D8B030D-6E8A-4147-A177-3AD203B41FA5}">
                      <a16:colId xmlns:a16="http://schemas.microsoft.com/office/drawing/2014/main" val="4103841726"/>
                    </a:ext>
                  </a:extLst>
                </a:gridCol>
              </a:tblGrid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/>
                        <a:t>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9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chemeClr val="tx2"/>
                          </a:solidFill>
                        </a:rPr>
                        <a:t>This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i="1" dirty="0">
                          <a:solidFill>
                            <a:schemeClr val="bg1"/>
                          </a:solidFill>
                        </a:rPr>
                        <a:t>Last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08108"/>
                  </a:ext>
                </a:extLst>
              </a:tr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rgbClr val="000000"/>
                          </a:solidFill>
                        </a:rPr>
                        <a:t>Rationale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E" sz="1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E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3658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8ADAF296-313F-4850-8569-52C3F91C3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920982"/>
              </p:ext>
            </p:extLst>
          </p:nvPr>
        </p:nvGraphicFramePr>
        <p:xfrm>
          <a:off x="6096000" y="1477735"/>
          <a:ext cx="5620268" cy="42304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857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33881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Upcoming and under development initiatives 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83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542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Split Billing Reminder Letters RPA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Aged Debt Reminder Letters RPA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36077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Update Power BI from JIRA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319459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Actuarial Mass Lapse Excel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319459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Remittance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  <a:tr h="319459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687374"/>
                  </a:ext>
                </a:extLst>
              </a:tr>
              <a:tr h="31945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200" b="1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Under Development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endParaRPr lang="en-IE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endParaRPr lang="en-IE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73760"/>
                  </a:ext>
                </a:extLst>
              </a:tr>
              <a:tr h="319459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PSS Reasons Creation (Blocker)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ILHWB-895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24/05/21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743021"/>
                  </a:ext>
                </a:extLst>
              </a:tr>
              <a:tr h="319459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Adding PSS Reason to Plan (Blocker)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15/07/21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03845"/>
                  </a:ext>
                </a:extLst>
              </a:tr>
              <a:tr h="319459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Invoices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25/07/21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008024"/>
                  </a:ext>
                </a:extLst>
              </a:tr>
              <a:tr h="319459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 New Joiner to Group Scheme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05/07/21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84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0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47A25C-A47F-4201-BED4-1A1A688E4A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1B284A-8CF1-4529-B5DF-A42EA224D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5A3F34-1710-456A-A30B-8F2F833F466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299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2020-02-20T10:10:49Z</dcterms:created>
  <dcterms:modified xsi:type="dcterms:W3CDTF">2021-07-27T13:43:26Z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