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6"/>
  </p:notesMasterIdLst>
  <p:handoutMasterIdLst>
    <p:handoutMasterId r:id="rId7"/>
  </p:handoutMasterIdLst>
  <p:sldIdLst>
    <p:sldId id="1043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A7A59-E61F-4009-9A0A-44E7F1E5C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2F0DED-911F-444E-897F-345769A62E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F4F35A-881C-40A9-965D-E64FF4FFB946}" type="datetimeFigureOut">
              <a:rPr lang="en-US" smtClean="0"/>
              <a:t>7/30/2021</a:t>
            </a:fld>
            <a:endParaRPr lang="en-US" dirty="0"/>
          </a:p>
        </p:txBody>
      </p:sp>
      <p:sp>
        <p:nvSpPr>
          <p:cNvPr id="4" name="Footer Placeholder 3">
            <a:extLst>
              <a:ext uri="{FF2B5EF4-FFF2-40B4-BE49-F238E27FC236}">
                <a16:creationId xmlns:a16="http://schemas.microsoft.com/office/drawing/2014/main" id="{F31E1E3E-518C-4DB4-86DC-97B09DA745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3778BF-4CC9-4997-A673-C252E5574D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3E766-6991-4FF7-8FF7-BCEA794B841A}" type="slidenum">
              <a:rPr lang="en-US" smtClean="0"/>
              <a:t>‹#›</a:t>
            </a:fld>
            <a:endParaRPr lang="en-US" dirty="0"/>
          </a:p>
        </p:txBody>
      </p:sp>
    </p:spTree>
    <p:extLst>
      <p:ext uri="{BB962C8B-B14F-4D97-AF65-F5344CB8AC3E}">
        <p14:creationId xmlns:p14="http://schemas.microsoft.com/office/powerpoint/2010/main" val="346772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49611-5128-4226-B726-FC29716B1FDA}" type="datetimeFigureOut">
              <a:rPr lang="en-US" smtClean="0"/>
              <a:t>7/30/2021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F9D-5F2D-485F-8F14-A978CC9FCDFE}" type="slidenum">
              <a:rPr lang="en-US" smtClean="0"/>
              <a:t>‹#›</a:t>
            </a:fld>
            <a:endParaRPr lang="en-US" dirty="0"/>
          </a:p>
        </p:txBody>
      </p:sp>
    </p:spTree>
    <p:extLst>
      <p:ext uri="{BB962C8B-B14F-4D97-AF65-F5344CB8AC3E}">
        <p14:creationId xmlns:p14="http://schemas.microsoft.com/office/powerpoint/2010/main" val="95007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1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61112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5978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88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317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19208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60585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75412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17624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7/30/2021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ADE164-D45A-44D8-82C5-2E0962BB70DA}"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748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rasrv:8443/secure/RapidBoard.jspa?rapidView=91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9F861F-9762-47F1-9B92-DEDCF65482EB}"/>
              </a:ext>
            </a:extLst>
          </p:cNvPr>
          <p:cNvSpPr txBox="1">
            <a:spLocks/>
          </p:cNvSpPr>
          <p:nvPr/>
        </p:nvSpPr>
        <p:spPr>
          <a:xfrm>
            <a:off x="-1" y="76352"/>
            <a:ext cx="3800475"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RPA Weekly Status report</a:t>
            </a:r>
          </a:p>
        </p:txBody>
      </p:sp>
      <p:graphicFrame>
        <p:nvGraphicFramePr>
          <p:cNvPr id="6" name="Content Placeholder 4">
            <a:extLst>
              <a:ext uri="{FF2B5EF4-FFF2-40B4-BE49-F238E27FC236}">
                <a16:creationId xmlns:a16="http://schemas.microsoft.com/office/drawing/2014/main" id="{9C984E9C-B719-4899-97C5-51C5B6563DE1}"/>
              </a:ext>
            </a:extLst>
          </p:cNvPr>
          <p:cNvGraphicFramePr>
            <a:graphicFrameLocks noGrp="1"/>
          </p:cNvGraphicFramePr>
          <p:nvPr>
            <p:extLst>
              <p:ext uri="{D42A27DB-BD31-4B8C-83A1-F6EECF244321}">
                <p14:modId xmlns:p14="http://schemas.microsoft.com/office/powerpoint/2010/main" val="1986575759"/>
              </p:ext>
            </p:extLst>
          </p:nvPr>
        </p:nvGraphicFramePr>
        <p:xfrm>
          <a:off x="207264" y="1291713"/>
          <a:ext cx="6946012" cy="3779520"/>
        </p:xfrm>
        <a:graphic>
          <a:graphicData uri="http://schemas.openxmlformats.org/drawingml/2006/table">
            <a:tbl>
              <a:tblPr/>
              <a:tblGrid>
                <a:gridCol w="6946012">
                  <a:extLst>
                    <a:ext uri="{9D8B030D-6E8A-4147-A177-3AD203B41FA5}">
                      <a16:colId xmlns:a16="http://schemas.microsoft.com/office/drawing/2014/main" val="20000"/>
                    </a:ext>
                  </a:extLst>
                </a:gridCol>
              </a:tblGrid>
              <a:tr h="136670">
                <a:tc>
                  <a:txBody>
                    <a:bodyPr/>
                    <a:lstStyle>
                      <a:lvl1pPr defTabSz="871538">
                        <a:lnSpc>
                          <a:spcPct val="130000"/>
                        </a:lnSpc>
                        <a:buSzPct val="100000"/>
                        <a:buFont typeface="Wingdings" panose="05000000000000000000" pitchFamily="2" charset="2"/>
                        <a:defRPr sz="1100">
                          <a:solidFill>
                            <a:schemeClr val="tx1"/>
                          </a:solidFill>
                          <a:latin typeface="Arial" panose="020B0604020202020204" pitchFamily="34" charset="0"/>
                          <a:ea typeface="ＭＳ Ｐゴシック" panose="020B0600070205080204" pitchFamily="34" charset="-128"/>
                        </a:defRPr>
                      </a:lvl1pPr>
                      <a:lvl2pPr marL="742950" indent="-285750" defTabSz="871538">
                        <a:lnSpc>
                          <a:spcPct val="130000"/>
                        </a:lnSpc>
                        <a:buSzPct val="100000"/>
                        <a:buFont typeface="Courier New" panose="02070309020205020404" pitchFamily="49" charset="0"/>
                        <a:defRPr sz="1000">
                          <a:solidFill>
                            <a:schemeClr val="tx1"/>
                          </a:solidFill>
                          <a:latin typeface="Arial" panose="020B0604020202020204" pitchFamily="34" charset="0"/>
                          <a:ea typeface="ＭＳ Ｐゴシック" panose="020B0600070205080204" pitchFamily="34" charset="-128"/>
                        </a:defRPr>
                      </a:lvl2pPr>
                      <a:lvl3pPr marL="11430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3pPr>
                      <a:lvl4pPr marL="16002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4pPr>
                      <a:lvl5pPr marL="20574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5pPr>
                      <a:lvl6pPr marL="25146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6pPr>
                      <a:lvl7pPr marL="29718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7pPr>
                      <a:lvl8pPr marL="34290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8pPr>
                      <a:lvl9pPr marL="38862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871538"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Summary – Progress this week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2591167">
                <a:tc>
                  <a:txBody>
                    <a:bodyPr/>
                    <a:lstStyle>
                      <a:lvl1pPr>
                        <a:lnSpc>
                          <a:spcPct val="130000"/>
                        </a:lnSpc>
                        <a:buSzPct val="100000"/>
                        <a:buFont typeface="Wingdings" panose="05000000000000000000" pitchFamily="2" charset="2"/>
                        <a:tabLst>
                          <a:tab pos="88900" algn="l"/>
                        </a:tabLst>
                        <a:defRPr sz="1100">
                          <a:solidFill>
                            <a:schemeClr val="tx1"/>
                          </a:solidFill>
                          <a:latin typeface="Arial" panose="020B0604020202020204" pitchFamily="34" charset="0"/>
                          <a:ea typeface="ＭＳ Ｐゴシック" panose="020B0600070205080204" pitchFamily="34" charset="-128"/>
                        </a:defRPr>
                      </a:lvl1pPr>
                      <a:lvl2pPr marL="742950" indent="-285750">
                        <a:lnSpc>
                          <a:spcPct val="130000"/>
                        </a:lnSpc>
                        <a:buSzPct val="100000"/>
                        <a:buFont typeface="Courier New" panose="02070309020205020404" pitchFamily="49" charset="0"/>
                        <a:tabLst>
                          <a:tab pos="88900" algn="l"/>
                        </a:tabLst>
                        <a:defRPr sz="1000">
                          <a:solidFill>
                            <a:schemeClr val="tx1"/>
                          </a:solidFill>
                          <a:latin typeface="Arial" panose="020B0604020202020204" pitchFamily="34" charset="0"/>
                          <a:ea typeface="ＭＳ Ｐゴシック" panose="020B0600070205080204" pitchFamily="34" charset="-128"/>
                        </a:defRPr>
                      </a:lvl2pPr>
                      <a:lvl3pPr marL="11430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3pPr>
                      <a:lvl4pPr marL="16002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4pPr>
                      <a:lvl5pPr marL="20574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9p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Aged Debt – ILHWB-965</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Minor adjustments made to Excel template after Mondays scheduled run</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Update Power BI - ILHWB-1016</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Completed RPA Development and fully tested</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Process is scheduled at 5pm Mon-Fri, can also be triggered by email if required</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Cash Matching Invoices - ILHWB-989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Initial development of bot complete, tested segments of process</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Waiting for invoice numbers to be added to EFT file, allows for search in OH Live to match values, discussions with Margaret Dunn next week when she returns from annual leave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new Joiners to Group Scheme (API) -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Meeting with Anya on Thursday to discuss API set up, to be advised by Anya next week</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200" b="1" i="0" u="none" strike="noStrike" cap="none" normalizeH="0" baseline="0" dirty="0">
                        <a:ln>
                          <a:noFill/>
                        </a:ln>
                        <a:solidFill>
                          <a:srgbClr val="DB536A"/>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F64D30B8-812E-416C-BA6B-71CB45D0BF78}"/>
              </a:ext>
            </a:extLst>
          </p:cNvPr>
          <p:cNvGraphicFramePr>
            <a:graphicFrameLocks/>
          </p:cNvGraphicFramePr>
          <p:nvPr>
            <p:extLst>
              <p:ext uri="{D42A27DB-BD31-4B8C-83A1-F6EECF244321}">
                <p14:modId xmlns:p14="http://schemas.microsoft.com/office/powerpoint/2010/main" val="957854232"/>
              </p:ext>
            </p:extLst>
          </p:nvPr>
        </p:nvGraphicFramePr>
        <p:xfrm>
          <a:off x="207264" y="4078489"/>
          <a:ext cx="6946012" cy="2720401"/>
        </p:xfrm>
        <a:graphic>
          <a:graphicData uri="http://schemas.openxmlformats.org/drawingml/2006/table">
            <a:tbl>
              <a:tblPr firstRow="1" bandRow="1">
                <a:tableStyleId>{21E4AEA4-8DFA-4A89-87EB-49C32662AFE0}</a:tableStyleId>
              </a:tblPr>
              <a:tblGrid>
                <a:gridCol w="6946012">
                  <a:extLst>
                    <a:ext uri="{9D8B030D-6E8A-4147-A177-3AD203B41FA5}">
                      <a16:colId xmlns:a16="http://schemas.microsoft.com/office/drawing/2014/main" val="20000"/>
                    </a:ext>
                  </a:extLst>
                </a:gridCol>
              </a:tblGrid>
              <a:tr h="135158">
                <a:tc>
                  <a:txBody>
                    <a:bodyPr/>
                    <a:lstStyle/>
                    <a:p>
                      <a:r>
                        <a:rPr lang="en-GB" sz="1000" b="1" kern="1200" baseline="0" dirty="0">
                          <a:solidFill>
                            <a:schemeClr val="lt1"/>
                          </a:solidFill>
                          <a:effectLst/>
                          <a:latin typeface="Arial" panose="020B0604020202020204" pitchFamily="34" charset="0"/>
                          <a:ea typeface="+mn-ea"/>
                          <a:cs typeface="Arial" panose="020B0604020202020204" pitchFamily="34" charset="0"/>
                        </a:rPr>
                        <a:t>Next week</a:t>
                      </a:r>
                      <a:endParaRPr lang="en-GB" sz="1000" b="1" kern="1200" dirty="0">
                        <a:solidFill>
                          <a:schemeClr val="lt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568001">
                <a:tc>
                  <a:txBody>
                    <a:body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Cash Matching Invoices ILHWB-989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Adding invoice numbers to be added to EFT file to search, allows for in OH Live to match values, discussions with Margaret Dunn next week when she returns from annual leave</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Further testing of process, possible automation to add invoice numbers to EFT file</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Meeting with Anya on Thursday to discuss API set up, to be advised by Anya next week</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API to bot and test functionality</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Modify API and bot when needed</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Cash Matching Remittance ILHWB-990</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development of process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5CC94893-6D49-4AE8-972B-FF71947C91C7}"/>
              </a:ext>
            </a:extLst>
          </p:cNvPr>
          <p:cNvGraphicFramePr>
            <a:graphicFrameLocks/>
          </p:cNvGraphicFramePr>
          <p:nvPr>
            <p:extLst>
              <p:ext uri="{D42A27DB-BD31-4B8C-83A1-F6EECF244321}">
                <p14:modId xmlns:p14="http://schemas.microsoft.com/office/powerpoint/2010/main" val="3554749463"/>
              </p:ext>
            </p:extLst>
          </p:nvPr>
        </p:nvGraphicFramePr>
        <p:xfrm>
          <a:off x="7264687" y="4078767"/>
          <a:ext cx="4670482" cy="2708223"/>
        </p:xfrm>
        <a:graphic>
          <a:graphicData uri="http://schemas.openxmlformats.org/drawingml/2006/table">
            <a:tbl>
              <a:tblPr firstRow="1" bandRow="1">
                <a:tableStyleId>{21E4AEA4-8DFA-4A89-87EB-49C32662AFE0}</a:tableStyleId>
              </a:tblPr>
              <a:tblGrid>
                <a:gridCol w="2012663">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24319">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Completed Projects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2">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Corporate Aged Debt RPA ILHWB-965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E" sz="1200" i="1" kern="1200" baseline="0" dirty="0">
                          <a:solidFill>
                            <a:schemeClr val="tx1"/>
                          </a:solidFill>
                          <a:effectLst/>
                          <a:latin typeface="Calibri" panose="020F0502020204030204" pitchFamily="34" charset="0"/>
                          <a:ea typeface="+mn-ea"/>
                          <a:cs typeface="Calibri" panose="020F0502020204030204" pitchFamily="34" charset="0"/>
                        </a:rPr>
                        <a:t>Weekly task, saves 12hrs per month</a:t>
                      </a:r>
                    </a:p>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Update Power BI ILHWB-1016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Downloads report from JIRA to update Power BI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
        <p:nvSpPr>
          <p:cNvPr id="10" name="Title 1">
            <a:extLst>
              <a:ext uri="{FF2B5EF4-FFF2-40B4-BE49-F238E27FC236}">
                <a16:creationId xmlns:a16="http://schemas.microsoft.com/office/drawing/2014/main" id="{EB1146AE-27E7-43BD-A22F-505F0E739B44}"/>
              </a:ext>
            </a:extLst>
          </p:cNvPr>
          <p:cNvSpPr txBox="1">
            <a:spLocks/>
          </p:cNvSpPr>
          <p:nvPr/>
        </p:nvSpPr>
        <p:spPr bwMode="auto">
          <a:xfrm>
            <a:off x="147189" y="452404"/>
            <a:ext cx="7094859" cy="64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lgn="l" defTabSz="722313" rtl="0" eaLnBrk="0" fontAlgn="base" hangingPunct="0">
              <a:spcBef>
                <a:spcPct val="0"/>
              </a:spcBef>
              <a:spcAft>
                <a:spcPct val="0"/>
              </a:spcAft>
              <a:defRPr sz="4400" b="1">
                <a:solidFill>
                  <a:schemeClr val="tx1"/>
                </a:solidFill>
                <a:latin typeface="+mj-lt"/>
                <a:ea typeface="ＭＳ Ｐゴシック" charset="0"/>
                <a:cs typeface="ＭＳ Ｐゴシック" charset="0"/>
              </a:defRPr>
            </a:lvl1pPr>
            <a:lvl2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2pPr>
            <a:lvl3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3pPr>
            <a:lvl4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4pPr>
            <a:lvl5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5pPr>
            <a:lvl6pPr marL="436232" algn="r" defTabSz="724026" rtl="0" eaLnBrk="0" fontAlgn="base" hangingPunct="0">
              <a:spcBef>
                <a:spcPct val="0"/>
              </a:spcBef>
              <a:spcAft>
                <a:spcPct val="0"/>
              </a:spcAft>
              <a:defRPr sz="2900">
                <a:solidFill>
                  <a:schemeClr val="tx1"/>
                </a:solidFill>
                <a:latin typeface="Arial" charset="0"/>
              </a:defRPr>
            </a:lvl6pPr>
            <a:lvl7pPr marL="872465" algn="r" defTabSz="724026" rtl="0" eaLnBrk="0" fontAlgn="base" hangingPunct="0">
              <a:spcBef>
                <a:spcPct val="0"/>
              </a:spcBef>
              <a:spcAft>
                <a:spcPct val="0"/>
              </a:spcAft>
              <a:defRPr sz="2900">
                <a:solidFill>
                  <a:schemeClr val="tx1"/>
                </a:solidFill>
                <a:latin typeface="Arial" charset="0"/>
              </a:defRPr>
            </a:lvl7pPr>
            <a:lvl8pPr marL="1308699" algn="r" defTabSz="724026" rtl="0" eaLnBrk="0" fontAlgn="base" hangingPunct="0">
              <a:spcBef>
                <a:spcPct val="0"/>
              </a:spcBef>
              <a:spcAft>
                <a:spcPct val="0"/>
              </a:spcAft>
              <a:defRPr sz="2900">
                <a:solidFill>
                  <a:schemeClr val="tx1"/>
                </a:solidFill>
                <a:latin typeface="Arial" charset="0"/>
              </a:defRPr>
            </a:lvl8pPr>
            <a:lvl9pPr marL="1744932" algn="r" defTabSz="724026" rtl="0" eaLnBrk="0" fontAlgn="base" hangingPunct="0">
              <a:spcBef>
                <a:spcPct val="0"/>
              </a:spcBef>
              <a:spcAft>
                <a:spcPct val="0"/>
              </a:spcAft>
              <a:defRPr sz="2900">
                <a:solidFill>
                  <a:schemeClr val="tx1"/>
                </a:solidFill>
                <a:latin typeface="Arial" charset="0"/>
              </a:defRPr>
            </a:lvl9pPr>
          </a:lstStyle>
          <a:p>
            <a:pPr>
              <a:defRPr/>
            </a:pPr>
            <a:r>
              <a:rPr lang="en-IE" sz="1200" i="1" kern="0" dirty="0">
                <a:solidFill>
                  <a:srgbClr val="000000"/>
                </a:solidFill>
                <a:latin typeface="Calibri" panose="020F0502020204030204" pitchFamily="34" charset="0"/>
                <a:cs typeface="Calibri" panose="020F0502020204030204" pitchFamily="34" charset="0"/>
              </a:rPr>
              <a:t>Workstream: </a:t>
            </a:r>
            <a:r>
              <a:rPr lang="en-IE" sz="1200" b="0" i="1" kern="0" dirty="0">
                <a:solidFill>
                  <a:srgbClr val="000000"/>
                </a:solidFill>
                <a:latin typeface="Calibri" panose="020F0502020204030204" pitchFamily="34" charset="0"/>
                <a:cs typeface="Calibri" panose="020F0502020204030204" pitchFamily="34" charset="0"/>
              </a:rPr>
              <a:t>Optimise</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i="1" kern="0" dirty="0">
                <a:solidFill>
                  <a:srgbClr val="000000"/>
                </a:solidFill>
                <a:latin typeface="Calibri" panose="020F0502020204030204" pitchFamily="34" charset="0"/>
                <a:cs typeface="Calibri" panose="020F0502020204030204" pitchFamily="34" charset="0"/>
              </a:rPr>
              <a:t>Project Name: </a:t>
            </a:r>
            <a:r>
              <a:rPr lang="en-IE" sz="1200" b="0" i="1" kern="0" dirty="0">
                <a:solidFill>
                  <a:srgbClr val="000000"/>
                </a:solidFill>
                <a:latin typeface="Calibri" panose="020F0502020204030204" pitchFamily="34" charset="0"/>
                <a:cs typeface="Calibri" panose="020F0502020204030204" pitchFamily="34" charset="0"/>
              </a:rPr>
              <a:t>Robotic Process Automation (RPA)</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kern="0" dirty="0">
                <a:solidFill>
                  <a:srgbClr val="000000"/>
                </a:solidFill>
                <a:latin typeface="Calibri" panose="020F0502020204030204" pitchFamily="34" charset="0"/>
                <a:cs typeface="Calibri" panose="020F0502020204030204" pitchFamily="34" charset="0"/>
              </a:rPr>
              <a:t>Project description:  </a:t>
            </a:r>
            <a:r>
              <a:rPr lang="en-IE" sz="1200" b="0" kern="0" dirty="0">
                <a:solidFill>
                  <a:srgbClr val="000000"/>
                </a:solidFill>
                <a:latin typeface="Calibri" panose="020F0502020204030204" pitchFamily="34" charset="0"/>
                <a:cs typeface="Calibri" panose="020F0502020204030204" pitchFamily="34" charset="0"/>
              </a:rPr>
              <a:t>Implementing RPA to automate business processes</a:t>
            </a:r>
            <a:endParaRPr lang="en-IE" sz="1200" b="0" i="1" kern="0" dirty="0">
              <a:solidFill>
                <a:srgbClr val="000000"/>
              </a:solidFill>
              <a:latin typeface="Calibri" panose="020F0502020204030204" pitchFamily="34" charset="0"/>
              <a:cs typeface="Calibri" panose="020F0502020204030204" pitchFamily="34" charset="0"/>
            </a:endParaRPr>
          </a:p>
        </p:txBody>
      </p:sp>
      <p:graphicFrame>
        <p:nvGraphicFramePr>
          <p:cNvPr id="11" name="Group 197">
            <a:extLst>
              <a:ext uri="{FF2B5EF4-FFF2-40B4-BE49-F238E27FC236}">
                <a16:creationId xmlns:a16="http://schemas.microsoft.com/office/drawing/2014/main" id="{8A4874DD-051C-4EB6-A26C-BD09242E8455}"/>
              </a:ext>
            </a:extLst>
          </p:cNvPr>
          <p:cNvGraphicFramePr>
            <a:graphicFrameLocks noGrp="1"/>
          </p:cNvGraphicFramePr>
          <p:nvPr>
            <p:extLst>
              <p:ext uri="{D42A27DB-BD31-4B8C-83A1-F6EECF244321}">
                <p14:modId xmlns:p14="http://schemas.microsoft.com/office/powerpoint/2010/main" val="330803024"/>
              </p:ext>
            </p:extLst>
          </p:nvPr>
        </p:nvGraphicFramePr>
        <p:xfrm>
          <a:off x="7706934" y="635036"/>
          <a:ext cx="4439272" cy="548640"/>
        </p:xfrm>
        <a:graphic>
          <a:graphicData uri="http://schemas.openxmlformats.org/drawingml/2006/table">
            <a:tbl>
              <a:tblPr/>
              <a:tblGrid>
                <a:gridCol w="4439272">
                  <a:extLst>
                    <a:ext uri="{9D8B030D-6E8A-4147-A177-3AD203B41FA5}">
                      <a16:colId xmlns:a16="http://schemas.microsoft.com/office/drawing/2014/main" val="20000"/>
                    </a:ext>
                  </a:extLst>
                </a:gridCol>
              </a:tblGrid>
              <a:tr h="490706">
                <a:tc>
                  <a:txBody>
                    <a:bodyPr/>
                    <a:lstStyle/>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RPA Developer: Anthony Slator</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IT Lead: Gerard Coughlan</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Kanban: </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hlinkClick r:id="rId2"/>
                        </a:rPr>
                        <a:t>https://jirasrv:8443/secure/RapidBoard.jspa?rapidView=915</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 </a:t>
                      </a:r>
                    </a:p>
                  </a:txBody>
                  <a:tcPr marL="0" marR="0" marT="0" marB="0"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2" name="Title 1">
            <a:extLst>
              <a:ext uri="{FF2B5EF4-FFF2-40B4-BE49-F238E27FC236}">
                <a16:creationId xmlns:a16="http://schemas.microsoft.com/office/drawing/2014/main" id="{97C920B0-1C68-48AC-8D10-65FBAE92BFB5}"/>
              </a:ext>
            </a:extLst>
          </p:cNvPr>
          <p:cNvSpPr txBox="1">
            <a:spLocks/>
          </p:cNvSpPr>
          <p:nvPr/>
        </p:nvSpPr>
        <p:spPr>
          <a:xfrm>
            <a:off x="4876800" y="43214"/>
            <a:ext cx="2830134"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Date: w/e 30/07/2021</a:t>
            </a:r>
          </a:p>
        </p:txBody>
      </p:sp>
      <p:graphicFrame>
        <p:nvGraphicFramePr>
          <p:cNvPr id="15" name="Table 14">
            <a:extLst>
              <a:ext uri="{FF2B5EF4-FFF2-40B4-BE49-F238E27FC236}">
                <a16:creationId xmlns:a16="http://schemas.microsoft.com/office/drawing/2014/main" id="{120FF19A-A396-4470-93CD-CED256A21B38}"/>
              </a:ext>
            </a:extLst>
          </p:cNvPr>
          <p:cNvGraphicFramePr>
            <a:graphicFrameLocks noGrp="1"/>
          </p:cNvGraphicFramePr>
          <p:nvPr>
            <p:extLst>
              <p:ext uri="{D42A27DB-BD31-4B8C-83A1-F6EECF244321}">
                <p14:modId xmlns:p14="http://schemas.microsoft.com/office/powerpoint/2010/main" val="3773339860"/>
              </p:ext>
            </p:extLst>
          </p:nvPr>
        </p:nvGraphicFramePr>
        <p:xfrm>
          <a:off x="7706934" y="3023"/>
          <a:ext cx="4228235" cy="523058"/>
        </p:xfrm>
        <a:graphic>
          <a:graphicData uri="http://schemas.openxmlformats.org/drawingml/2006/table">
            <a:tbl>
              <a:tblPr firstRow="1" bandRow="1"/>
              <a:tblGrid>
                <a:gridCol w="1182088">
                  <a:extLst>
                    <a:ext uri="{9D8B030D-6E8A-4147-A177-3AD203B41FA5}">
                      <a16:colId xmlns:a16="http://schemas.microsoft.com/office/drawing/2014/main" val="1276607654"/>
                    </a:ext>
                  </a:extLst>
                </a:gridCol>
                <a:gridCol w="1938851">
                  <a:extLst>
                    <a:ext uri="{9D8B030D-6E8A-4147-A177-3AD203B41FA5}">
                      <a16:colId xmlns:a16="http://schemas.microsoft.com/office/drawing/2014/main" val="1661146073"/>
                    </a:ext>
                  </a:extLst>
                </a:gridCol>
                <a:gridCol w="1107296">
                  <a:extLst>
                    <a:ext uri="{9D8B030D-6E8A-4147-A177-3AD203B41FA5}">
                      <a16:colId xmlns:a16="http://schemas.microsoft.com/office/drawing/2014/main" val="4103841726"/>
                    </a:ext>
                  </a:extLst>
                </a:gridCol>
              </a:tblGrid>
              <a:tr h="261529">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t>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7A9"/>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solidFill>
                            <a:schemeClr val="tx2"/>
                          </a:solidFill>
                        </a:rPr>
                        <a:t>This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i="1" dirty="0">
                          <a:solidFill>
                            <a:schemeClr val="bg1"/>
                          </a:solidFill>
                        </a:rPr>
                        <a:t>Last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605108108"/>
                  </a:ext>
                </a:extLst>
              </a:tr>
              <a:tr h="261529">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algn="ctr"/>
                      <a:r>
                        <a:rPr lang="en-IE" sz="1000" dirty="0">
                          <a:solidFill>
                            <a:srgbClr val="000000"/>
                          </a:solidFill>
                        </a:rPr>
                        <a:t>Rationale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gridSpan="2">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marL="0" indent="0" algn="l">
                        <a:buFont typeface="Wingdings" panose="05000000000000000000" pitchFamily="2" charset="2"/>
                        <a:buNone/>
                      </a:pPr>
                      <a:endParaRPr lang="en-IE" sz="1000" dirty="0">
                        <a:solidFill>
                          <a:srgbClr val="000000"/>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hMerge="1">
                  <a:txBody>
                    <a:bodyPr/>
                    <a:lstStyle/>
                    <a:p>
                      <a:pPr marL="285750" indent="-285750">
                        <a:buFont typeface="Wingdings" panose="05000000000000000000" pitchFamily="2" charset="2"/>
                        <a:buChar char="Ø"/>
                      </a:pPr>
                      <a:endParaRPr lang="en-IE" sz="1200" dirty="0">
                        <a:solidFill>
                          <a:srgbClr val="000000"/>
                        </a:solidFill>
                      </a:endParaRPr>
                    </a:p>
                  </a:txBody>
                  <a:tcPr anchor="ctr"/>
                </a:tc>
                <a:extLst>
                  <a:ext uri="{0D108BD9-81ED-4DB2-BD59-A6C34878D82A}">
                    <a16:rowId xmlns:a16="http://schemas.microsoft.com/office/drawing/2014/main" val="664536581"/>
                  </a:ext>
                </a:extLst>
              </a:tr>
            </a:tbl>
          </a:graphicData>
        </a:graphic>
      </p:graphicFrame>
      <p:graphicFrame>
        <p:nvGraphicFramePr>
          <p:cNvPr id="13" name="Content Placeholder 4">
            <a:extLst>
              <a:ext uri="{FF2B5EF4-FFF2-40B4-BE49-F238E27FC236}">
                <a16:creationId xmlns:a16="http://schemas.microsoft.com/office/drawing/2014/main" id="{5AF4092E-9616-4EE3-9D23-9B16DF3B1E4E}"/>
              </a:ext>
            </a:extLst>
          </p:cNvPr>
          <p:cNvGraphicFramePr>
            <a:graphicFrameLocks/>
          </p:cNvGraphicFramePr>
          <p:nvPr>
            <p:extLst>
              <p:ext uri="{D42A27DB-BD31-4B8C-83A1-F6EECF244321}">
                <p14:modId xmlns:p14="http://schemas.microsoft.com/office/powerpoint/2010/main" val="3759391806"/>
              </p:ext>
            </p:extLst>
          </p:nvPr>
        </p:nvGraphicFramePr>
        <p:xfrm>
          <a:off x="7264687" y="1291713"/>
          <a:ext cx="4670482" cy="2352116"/>
        </p:xfrm>
        <a:graphic>
          <a:graphicData uri="http://schemas.openxmlformats.org/drawingml/2006/table">
            <a:tbl>
              <a:tblPr firstRow="1" bandRow="1">
                <a:tableStyleId>{21E4AEA4-8DFA-4A89-87EB-49C32662AFE0}</a:tableStyleId>
              </a:tblPr>
              <a:tblGrid>
                <a:gridCol w="2525060">
                  <a:extLst>
                    <a:ext uri="{9D8B030D-6E8A-4147-A177-3AD203B41FA5}">
                      <a16:colId xmlns:a16="http://schemas.microsoft.com/office/drawing/2014/main" val="20000"/>
                    </a:ext>
                  </a:extLst>
                </a:gridCol>
                <a:gridCol w="1072711">
                  <a:extLst>
                    <a:ext uri="{9D8B030D-6E8A-4147-A177-3AD203B41FA5}">
                      <a16:colId xmlns:a16="http://schemas.microsoft.com/office/drawing/2014/main" val="20001"/>
                    </a:ext>
                  </a:extLst>
                </a:gridCol>
                <a:gridCol w="1072711">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Upcoming initiatives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JIRA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Start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Cash Matching Invoices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ILHWB-989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26/07/21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Cash Matching Remittance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ILHWB-990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03/08/21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Aged Debt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ILHWB-1002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Split Billing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ILHWB-982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Add New Joiners to Group Schemes (API)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ILHWB-1001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Tree>
    <p:extLst>
      <p:ext uri="{BB962C8B-B14F-4D97-AF65-F5344CB8AC3E}">
        <p14:creationId xmlns:p14="http://schemas.microsoft.com/office/powerpoint/2010/main" val="408610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447A25C-A47F-4201-BED4-1A1A688E4A0B}">
  <ds:schemaRefs>
    <ds:schemaRef ds:uri="http://schemas.microsoft.com/sharepoint/v3/contenttype/forms"/>
  </ds:schemaRefs>
</ds:datastoreItem>
</file>

<file path=customXml/itemProps2.xml><?xml version="1.0" encoding="utf-8"?>
<ds:datastoreItem xmlns:ds="http://schemas.openxmlformats.org/officeDocument/2006/customXml" ds:itemID="{DB1B284A-8CF1-4529-B5DF-A42EA224D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5A3F34-1710-456A-A30B-8F2F833F4668}">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358</Words>
  <Application>Microsoft Office PowerPoint</Application>
  <PresentationFormat>Widescreen</PresentationFormat>
  <Paragraphs>68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Tw Cen MT</vt:lpstr>
      <vt:lpstr>Tw Cen MT Condensed</vt:lpstr>
      <vt:lpstr>Wingdings</vt:lpstr>
      <vt:lpstr>Wingdings 3</vt:lpstr>
      <vt:lpstr>Integral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2020-02-20T10:10:49Z</dcterms:created>
  <dcterms:modified xsi:type="dcterms:W3CDTF">2021-07-30T09:28:41Z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