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6"/>
  </p:notesMasterIdLst>
  <p:handoutMasterIdLst>
    <p:handoutMasterId r:id="rId7"/>
  </p:handoutMasterIdLst>
  <p:sldIdLst>
    <p:sldId id="1043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2A7A59-E61F-4009-9A0A-44E7F1E5C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F0DED-911F-444E-897F-345769A62E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4F35A-881C-40A9-965D-E64FF4FFB946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E1E3E-518C-4DB4-86DC-97B09DA745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778BF-4CC9-4997-A673-C252E5574D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3E766-6991-4FF7-8FF7-BCEA794B84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26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49611-5128-4226-B726-FC29716B1FDA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AF9D-5F2D-485F-8F14-A978CC9FCD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7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1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112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978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8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71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8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85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12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24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5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7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srv:8443/secure/RapidBoard.jspa?rapidView=915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09F861F-9762-47F1-9B92-DEDCF65482EB}"/>
              </a:ext>
            </a:extLst>
          </p:cNvPr>
          <p:cNvSpPr txBox="1">
            <a:spLocks/>
          </p:cNvSpPr>
          <p:nvPr/>
        </p:nvSpPr>
        <p:spPr>
          <a:xfrm>
            <a:off x="-1" y="76352"/>
            <a:ext cx="3800475" cy="3341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solidFill>
                  <a:srgbClr val="0097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RPA Weekly Status report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C984E9C-B719-4899-97C5-51C5B6563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40039"/>
              </p:ext>
            </p:extLst>
          </p:nvPr>
        </p:nvGraphicFramePr>
        <p:xfrm>
          <a:off x="207264" y="1291713"/>
          <a:ext cx="6946012" cy="3108960"/>
        </p:xfrm>
        <a:graphic>
          <a:graphicData uri="http://schemas.openxmlformats.org/drawingml/2006/table">
            <a:tbl>
              <a:tblPr/>
              <a:tblGrid>
                <a:gridCol w="694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670">
                <a:tc>
                  <a:txBody>
                    <a:bodyPr/>
                    <a:lstStyle>
                      <a:lvl1pPr defTabSz="871538">
                        <a:lnSpc>
                          <a:spcPct val="130000"/>
                        </a:lnSpc>
                        <a:buSzPct val="100000"/>
                        <a:buFont typeface="Wingdings" panose="05000000000000000000" pitchFamily="2" charset="2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871538">
                        <a:lnSpc>
                          <a:spcPct val="130000"/>
                        </a:lnSpc>
                        <a:buSzPct val="100000"/>
                        <a:buFont typeface="Courier New" panose="02070309020205020404" pitchFamily="49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8715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Summary – Progress this week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167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buSzPct val="100000"/>
                        <a:buFont typeface="Wingdings" panose="05000000000000000000" pitchFamily="2" charset="2"/>
                        <a:tabLst>
                          <a:tab pos="88900" algn="l"/>
                        </a:tabLst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buSzPct val="100000"/>
                        <a:buFont typeface="Courier New" panose="02070309020205020404" pitchFamily="49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Add new Joiners to Group Scheme (API) ILHWB-1001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GB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Meeting with Anya on Wednesday to discuss an issue I was having with Addons, we had allows blank Addons in excel to have a -1 value but this did not work changed to 0 value and worked. Tested process to create quotes and then to purchase policy, all working as planned.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  <a:defRPr/>
                      </a:pPr>
                      <a:endParaRPr kumimoji="0" lang="en-GB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Bot runner issue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Been in contact with Brian and Frank O’Sullivan during the week about this ongoing issue, test platforms and SQL DB’s will be moving </a:t>
                      </a:r>
                      <a:r>
                        <a:rPr kumimoji="0" lang="en-IE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Azure Express route from Abbey St to </a:t>
                      </a:r>
                      <a:r>
                        <a:rPr kumimoji="0" lang="en-IE" sz="10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CoLo</a:t>
                      </a:r>
                      <a:r>
                        <a:rPr kumimoji="0" lang="en-I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over the weekend, to check on Monday if problem is resolved.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kumimoji="0" lang="en-IE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Aged Debt Letters </a:t>
                      </a:r>
                      <a:r>
                        <a:rPr kumimoji="0" lang="en-IE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ILHWB-1002</a:t>
                      </a:r>
                      <a:endParaRPr kumimoji="0" lang="en-IE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Testing bot with new letters, tests are successful, waiting on a date variable clarification, should go live next week.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kumimoji="0" lang="en-IE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PSS Reasons Creation ILHWB-895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Bot account created in OH Live Prod, tested process in UAT, some slight changes required, modified bot process to allow to run in OH Live Prod. 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kumimoji="0" lang="en-IE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DB536A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64D30B8-812E-416C-BA6B-71CB45D0B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1677267"/>
              </p:ext>
            </p:extLst>
          </p:nvPr>
        </p:nvGraphicFramePr>
        <p:xfrm>
          <a:off x="207264" y="4078489"/>
          <a:ext cx="6946012" cy="25704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4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528">
                <a:tc>
                  <a:txBody>
                    <a:bodyPr/>
                    <a:lstStyle/>
                    <a:p>
                      <a:r>
                        <a:rPr lang="en-GB" sz="1000" b="1" kern="1200" baseline="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Next week</a:t>
                      </a:r>
                      <a:endParaRPr lang="en-GB" sz="1000" b="1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8019"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Add new Joiners to Group Scheme (API) ILHWB-1001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Set up some time to have a call with Anya to discuss adding dependants issue, changes and testing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kumimoji="0" lang="en-IE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Aged Debt Letters </a:t>
                      </a:r>
                      <a:r>
                        <a:rPr kumimoji="0" lang="en-IE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ILHWB-1002</a:t>
                      </a:r>
                      <a:endParaRPr kumimoji="0" lang="en-IE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Finish testing, get output validation before pushing live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kumimoji="0" lang="en-IE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Boston Science Reporting ILHWB-1139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Set up call with Lisa Kendrick to discuss issue with bot output in excel template, adjust and test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kumimoji="0" lang="en-IE" sz="10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Start Apple excel template, discuss with Margaret Dunn 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kumimoji="0" lang="en-IE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000" i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CC94893-6D49-4AE8-972B-FF71947C9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868045"/>
              </p:ext>
            </p:extLst>
          </p:nvPr>
        </p:nvGraphicFramePr>
        <p:xfrm>
          <a:off x="7264687" y="4078767"/>
          <a:ext cx="4670482" cy="25253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319">
                  <a:extLst>
                    <a:ext uri="{9D8B030D-6E8A-4147-A177-3AD203B41FA5}">
                      <a16:colId xmlns:a16="http://schemas.microsoft.com/office/drawing/2014/main" val="742312334"/>
                    </a:ext>
                  </a:extLst>
                </a:gridCol>
              </a:tblGrid>
              <a:tr h="243281">
                <a:tc gridSpan="2"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Completed Projects</a:t>
                      </a: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73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533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2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List the items completed – include JIRA #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301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36230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154489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1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45474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869076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1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72785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06667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626046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B1146AE-27E7-43BD-A22F-505F0E739B44}"/>
              </a:ext>
            </a:extLst>
          </p:cNvPr>
          <p:cNvSpPr txBox="1">
            <a:spLocks/>
          </p:cNvSpPr>
          <p:nvPr/>
        </p:nvSpPr>
        <p:spPr bwMode="auto">
          <a:xfrm>
            <a:off x="147189" y="452404"/>
            <a:ext cx="7094859" cy="64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noAutofit/>
          </a:bodyPr>
          <a:lstStyle>
            <a:lvl1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36232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872465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1308699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1744932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IE" sz="120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Workstream: </a:t>
            </a:r>
            <a:r>
              <a:rPr lang="en-IE" sz="1200" b="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Optimise</a:t>
            </a:r>
            <a:endParaRPr lang="en-IE" sz="1200" b="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E" sz="120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Name: </a:t>
            </a:r>
            <a:r>
              <a:rPr lang="en-IE" sz="1200" b="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Robotic Process Automation (RPA)</a:t>
            </a:r>
            <a:endParaRPr lang="en-IE" sz="1200" b="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E" sz="12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description:  </a:t>
            </a:r>
            <a:r>
              <a:rPr lang="en-IE" sz="1200" b="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Implementing RPA to automate business processes</a:t>
            </a:r>
            <a:endParaRPr lang="en-IE" sz="1200" b="0" i="1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Group 197">
            <a:extLst>
              <a:ext uri="{FF2B5EF4-FFF2-40B4-BE49-F238E27FC236}">
                <a16:creationId xmlns:a16="http://schemas.microsoft.com/office/drawing/2014/main" id="{8A4874DD-051C-4EB6-A26C-BD09242E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3024"/>
              </p:ext>
            </p:extLst>
          </p:nvPr>
        </p:nvGraphicFramePr>
        <p:xfrm>
          <a:off x="7706934" y="635036"/>
          <a:ext cx="4439272" cy="548640"/>
        </p:xfrm>
        <a:graphic>
          <a:graphicData uri="http://schemas.openxmlformats.org/drawingml/2006/table">
            <a:tbl>
              <a:tblPr/>
              <a:tblGrid>
                <a:gridCol w="4439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RPA Developer: Anthony Slator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IT Lead: Gerard Coughlan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Kanban: 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  <a:hlinkClick r:id="rId2"/>
                        </a:rPr>
                        <a:t>https://jirasrv:8443/secure/RapidBoard.jspa?rapidView=915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97C920B0-1C68-48AC-8D10-65FBAE92BFB5}"/>
              </a:ext>
            </a:extLst>
          </p:cNvPr>
          <p:cNvSpPr txBox="1">
            <a:spLocks/>
          </p:cNvSpPr>
          <p:nvPr/>
        </p:nvSpPr>
        <p:spPr>
          <a:xfrm>
            <a:off x="4876800" y="43214"/>
            <a:ext cx="2830134" cy="3341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solidFill>
                  <a:srgbClr val="0097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Date: w/e 19/11/2021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20FF19A-A396-4470-93CD-CED256A21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39860"/>
              </p:ext>
            </p:extLst>
          </p:nvPr>
        </p:nvGraphicFramePr>
        <p:xfrm>
          <a:off x="7706934" y="3023"/>
          <a:ext cx="4228235" cy="523058"/>
        </p:xfrm>
        <a:graphic>
          <a:graphicData uri="http://schemas.openxmlformats.org/drawingml/2006/table">
            <a:tbl>
              <a:tblPr firstRow="1" bandRow="1"/>
              <a:tblGrid>
                <a:gridCol w="1182088">
                  <a:extLst>
                    <a:ext uri="{9D8B030D-6E8A-4147-A177-3AD203B41FA5}">
                      <a16:colId xmlns:a16="http://schemas.microsoft.com/office/drawing/2014/main" val="1276607654"/>
                    </a:ext>
                  </a:extLst>
                </a:gridCol>
                <a:gridCol w="1938851">
                  <a:extLst>
                    <a:ext uri="{9D8B030D-6E8A-4147-A177-3AD203B41FA5}">
                      <a16:colId xmlns:a16="http://schemas.microsoft.com/office/drawing/2014/main" val="1661146073"/>
                    </a:ext>
                  </a:extLst>
                </a:gridCol>
                <a:gridCol w="1107296">
                  <a:extLst>
                    <a:ext uri="{9D8B030D-6E8A-4147-A177-3AD203B41FA5}">
                      <a16:colId xmlns:a16="http://schemas.microsoft.com/office/drawing/2014/main" val="4103841726"/>
                    </a:ext>
                  </a:extLst>
                </a:gridCol>
              </a:tblGrid>
              <a:tr h="26152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/>
                        <a:t>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7A9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>
                          <a:solidFill>
                            <a:schemeClr val="tx2"/>
                          </a:solidFill>
                        </a:rPr>
                        <a:t>This Week’s 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i="1" dirty="0">
                          <a:solidFill>
                            <a:schemeClr val="bg1"/>
                          </a:solidFill>
                        </a:rPr>
                        <a:t>Last Week’s 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108108"/>
                  </a:ext>
                </a:extLst>
              </a:tr>
              <a:tr h="26152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>
                          <a:solidFill>
                            <a:srgbClr val="000000"/>
                          </a:solidFill>
                        </a:rPr>
                        <a:t>Rationale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IE" sz="1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E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53658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5AF4092E-9616-4EE3-9D23-9B16DF3B1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4748978"/>
              </p:ext>
            </p:extLst>
          </p:nvPr>
        </p:nvGraphicFramePr>
        <p:xfrm>
          <a:off x="7264687" y="1291713"/>
          <a:ext cx="4670482" cy="23787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5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711">
                  <a:extLst>
                    <a:ext uri="{9D8B030D-6E8A-4147-A177-3AD203B41FA5}">
                      <a16:colId xmlns:a16="http://schemas.microsoft.com/office/drawing/2014/main" val="742312334"/>
                    </a:ext>
                  </a:extLst>
                </a:gridCol>
              </a:tblGrid>
              <a:tr h="243281">
                <a:tc gridSpan="2"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Upcoming initiatives</a:t>
                      </a: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73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JIRA #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 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533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Cash Matching Invoices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26/07/2021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301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Cash Matching Remittance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03/08/2021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36230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Aged Debt Reminder Letters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ILHWB-1002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29/09/2021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154489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Add New Joiners to Group Schemes (API)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45474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Actuarial Mass Lapse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869076"/>
                  </a:ext>
                </a:extLst>
              </a:tr>
              <a:tr h="22563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PSS Reasons Creation (Blocker)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ILHWB-895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24/05/21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Adding PSS Reason to Plan (Blocker)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15/07/21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72785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06667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626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103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47A25C-A47F-4201-BED4-1A1A688E4A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1B284A-8CF1-4529-B5DF-A42EA224D0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5A3F34-1710-456A-A30B-8F2F833F4668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391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2020-02-20T10:10:49Z</dcterms:created>
  <dcterms:modified xsi:type="dcterms:W3CDTF">2021-11-19T15:26:23Z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