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notesMasterIdLst>
    <p:notesMasterId r:id="rId6"/>
  </p:notesMasterIdLst>
  <p:handoutMasterIdLst>
    <p:handoutMasterId r:id="rId7"/>
  </p:handoutMasterIdLst>
  <p:sldIdLst>
    <p:sldId id="1043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2A7A59-E61F-4009-9A0A-44E7F1E5CB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2F0DED-911F-444E-897F-345769A62E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4F35A-881C-40A9-965D-E64FF4FFB946}" type="datetimeFigureOut">
              <a:rPr lang="en-US" smtClean="0"/>
              <a:t>8/20/2021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1E1E3E-518C-4DB4-86DC-97B09DA7453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3778BF-4CC9-4997-A673-C252E5574D2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B3E766-6991-4FF7-8FF7-BCEA794B84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7269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049611-5128-4226-B726-FC29716B1FDA}" type="datetimeFigureOut">
              <a:rPr lang="en-US" smtClean="0"/>
              <a:t>8/20/2021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2AF9D-5F2D-485F-8F14-A978CC9FCD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070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013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1128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887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9789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887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1715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089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585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4121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6244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252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774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irasrv:8443/secure/RapidBoard.jspa?rapidView=915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09F861F-9762-47F1-9B92-DEDCF65482EB}"/>
              </a:ext>
            </a:extLst>
          </p:cNvPr>
          <p:cNvSpPr txBox="1">
            <a:spLocks/>
          </p:cNvSpPr>
          <p:nvPr/>
        </p:nvSpPr>
        <p:spPr>
          <a:xfrm>
            <a:off x="-1" y="76352"/>
            <a:ext cx="3800475" cy="33410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1800" dirty="0">
                <a:solidFill>
                  <a:srgbClr val="0097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RPA Weekly Status report</a:t>
            </a:r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9C984E9C-B719-4899-97C5-51C5B6563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766740"/>
              </p:ext>
            </p:extLst>
          </p:nvPr>
        </p:nvGraphicFramePr>
        <p:xfrm>
          <a:off x="207264" y="1291713"/>
          <a:ext cx="6946012" cy="2956560"/>
        </p:xfrm>
        <a:graphic>
          <a:graphicData uri="http://schemas.openxmlformats.org/drawingml/2006/table">
            <a:tbl>
              <a:tblPr/>
              <a:tblGrid>
                <a:gridCol w="6946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6670">
                <a:tc>
                  <a:txBody>
                    <a:bodyPr/>
                    <a:lstStyle>
                      <a:lvl1pPr defTabSz="871538">
                        <a:lnSpc>
                          <a:spcPct val="130000"/>
                        </a:lnSpc>
                        <a:buSzPct val="100000"/>
                        <a:buFont typeface="Wingdings" panose="05000000000000000000" pitchFamily="2" charset="2"/>
                        <a:defRPr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871538">
                        <a:lnSpc>
                          <a:spcPct val="130000"/>
                        </a:lnSpc>
                        <a:buSzPct val="100000"/>
                        <a:buFont typeface="Courier New" panose="02070309020205020404" pitchFamily="49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871538">
                        <a:lnSpc>
                          <a:spcPct val="130000"/>
                        </a:lnSpc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871538">
                        <a:lnSpc>
                          <a:spcPct val="130000"/>
                        </a:lnSpc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871538">
                        <a:lnSpc>
                          <a:spcPct val="130000"/>
                        </a:lnSpc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871538" eaLnBrk="0" fontAlgn="base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871538" eaLnBrk="0" fontAlgn="base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871538" eaLnBrk="0" fontAlgn="base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871538" eaLnBrk="0" fontAlgn="base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8715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Summary – Progress this week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1167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buSzPct val="100000"/>
                        <a:buFont typeface="Wingdings" panose="05000000000000000000" pitchFamily="2" charset="2"/>
                        <a:tabLst>
                          <a:tab pos="88900" algn="l"/>
                        </a:tabLst>
                        <a:defRPr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lnSpc>
                          <a:spcPct val="130000"/>
                        </a:lnSpc>
                        <a:buSzPct val="100000"/>
                        <a:buFont typeface="Courier New" panose="02070309020205020404" pitchFamily="49" charset="0"/>
                        <a:tabLst>
                          <a:tab pos="8890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lnSpc>
                          <a:spcPct val="130000"/>
                        </a:lnSpc>
                        <a:buFont typeface="Arial" panose="020B0604020202020204" pitchFamily="34" charset="0"/>
                        <a:tabLst>
                          <a:tab pos="8890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lnSpc>
                          <a:spcPct val="130000"/>
                        </a:lnSpc>
                        <a:buFont typeface="Arial" panose="020B0604020202020204" pitchFamily="34" charset="0"/>
                        <a:tabLst>
                          <a:tab pos="8890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lnSpc>
                          <a:spcPct val="130000"/>
                        </a:lnSpc>
                        <a:buFont typeface="Arial" panose="020B0604020202020204" pitchFamily="34" charset="0"/>
                        <a:tabLst>
                          <a:tab pos="8890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8890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8890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8890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8890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</a:pPr>
                      <a:r>
                        <a:rPr kumimoji="0" lang="en-IE" altLang="en-US" sz="1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Cash Matching Invoices ILHWB-989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</a:pPr>
                      <a:r>
                        <a:rPr kumimoji="0" lang="en-IE" altLang="en-US" sz="1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Made changes to process that Lisa highlighted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</a:pPr>
                      <a:r>
                        <a:rPr kumimoji="0" lang="en-IE" altLang="en-US" sz="1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Development is complete, to be tested in OH Live when Lisa returns and when an account has been created in OH Live Production for the bot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</a:pPr>
                      <a:endParaRPr kumimoji="0" lang="en-IE" altLang="en-US" sz="1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</a:pPr>
                      <a:r>
                        <a:rPr kumimoji="0" lang="en-IE" altLang="en-US" sz="1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Cash Matching Remittance ILHWB-990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  <a:defRPr/>
                      </a:pPr>
                      <a:r>
                        <a:rPr kumimoji="0" lang="en-IE" altLang="en-US" sz="1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OH Live section of process is developed, working on a solution to download PDF and Excel attachments from outlook. These files are password protected and some mapping will have to be created, file obtained with passwords for files.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8900" algn="l"/>
                        </a:tabLst>
                      </a:pPr>
                      <a:endParaRPr kumimoji="0" lang="en-IE" altLang="en-US" sz="1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  <a:defRPr/>
                      </a:pPr>
                      <a:r>
                        <a:rPr kumimoji="0" lang="en-IE" altLang="en-US" sz="1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Split Billing Reminder Letters ILHWB-982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</a:pPr>
                      <a:r>
                        <a:rPr kumimoji="0" lang="en-IE" altLang="en-US" sz="1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Logo was added to letter by Margaret, I built the Bot and developed the Excel Macro to allow for 2 reminder letters, this has since rose to 6 letters. Made significant changes to Bot and Macro, process tested and working correctly. 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</a:pPr>
                      <a:endParaRPr kumimoji="0" lang="en-IE" altLang="en-US" sz="1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</a:pPr>
                      <a:r>
                        <a:rPr kumimoji="0" lang="en-IE" altLang="en-US" sz="1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Add new Joiners to Group Scheme (API) ILHWB-1001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</a:pPr>
                      <a:r>
                        <a:rPr kumimoji="0" lang="en-IE" altLang="en-US" sz="1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Mapped all API Keys to text in excel template, developed a lookup table and macro to build data for the API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8900" algn="l"/>
                        </a:tabLst>
                      </a:pPr>
                      <a:endParaRPr kumimoji="0" lang="en-GB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DB536A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8900" algn="l"/>
                        </a:tabLst>
                      </a:pPr>
                      <a:endParaRPr kumimoji="0" lang="en-IE" altLang="en-US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8900" algn="l"/>
                        </a:tabLst>
                      </a:pPr>
                      <a:endParaRPr kumimoji="0" lang="en-IE" altLang="en-US" sz="1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F64D30B8-812E-416C-BA6B-71CB45D0BF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6311118"/>
              </p:ext>
            </p:extLst>
          </p:nvPr>
        </p:nvGraphicFramePr>
        <p:xfrm>
          <a:off x="207264" y="4078489"/>
          <a:ext cx="6946012" cy="257041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46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0528">
                <a:tc>
                  <a:txBody>
                    <a:bodyPr/>
                    <a:lstStyle/>
                    <a:p>
                      <a:r>
                        <a:rPr lang="en-GB" sz="1000" b="1" kern="1200" baseline="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Next week</a:t>
                      </a:r>
                      <a:endParaRPr lang="en-GB" sz="1000" b="1" kern="1200" dirty="0">
                        <a:solidFill>
                          <a:schemeClr val="lt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8019"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  <a:defRPr/>
                      </a:pPr>
                      <a:r>
                        <a:rPr kumimoji="0" lang="en-IE" altLang="en-US" sz="1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Split Billing Reminder Letters ILHWB-982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</a:pPr>
                      <a:r>
                        <a:rPr kumimoji="0" lang="en-IE" altLang="en-US" sz="1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Call with Margaret on Monday to demonstrate process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</a:pPr>
                      <a:endParaRPr kumimoji="0" lang="en-IE" altLang="en-US" sz="1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</a:pPr>
                      <a:r>
                        <a:rPr kumimoji="0" lang="en-IE" altLang="en-US" sz="1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Add new Joiners to Group Scheme (API) ILHWB-1001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</a:pPr>
                      <a:r>
                        <a:rPr kumimoji="0" lang="en-IE" altLang="en-US" sz="1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 API with Bot, modify API if required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</a:pPr>
                      <a:endParaRPr kumimoji="0" lang="en-IE" altLang="en-US" sz="1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</a:pPr>
                      <a:r>
                        <a:rPr kumimoji="0" lang="en-IE" altLang="en-US" sz="1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Cash Matching Remittance ILHWB-990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</a:pPr>
                      <a:r>
                        <a:rPr kumimoji="0" lang="en-IE" altLang="en-US" sz="1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Continue working on a solution to download PDF and Excel attachments from outlook. These files are password protected and some mapping will have to be created, file obtained with passwords for files.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</a:pPr>
                      <a:endParaRPr kumimoji="0" lang="en-IE" altLang="en-US" sz="1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</a:pPr>
                      <a:endParaRPr kumimoji="0" lang="en-IE" altLang="en-US" sz="1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87313" marR="0" indent="-87313" algn="l" defTabSz="8724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IE" sz="1200" b="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IE" sz="1000" i="1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5CC94893-6D49-4AE8-972B-FF71947C91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9857248"/>
              </p:ext>
            </p:extLst>
          </p:nvPr>
        </p:nvGraphicFramePr>
        <p:xfrm>
          <a:off x="7264687" y="4078767"/>
          <a:ext cx="4670482" cy="235211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12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4319">
                  <a:extLst>
                    <a:ext uri="{9D8B030D-6E8A-4147-A177-3AD203B41FA5}">
                      <a16:colId xmlns:a16="http://schemas.microsoft.com/office/drawing/2014/main" val="742312334"/>
                    </a:ext>
                  </a:extLst>
                </a:gridCol>
              </a:tblGrid>
              <a:tr h="243281">
                <a:tc gridSpan="2">
                  <a:txBody>
                    <a:bodyPr/>
                    <a:lstStyle/>
                    <a:p>
                      <a:pPr marL="0" marR="0" indent="0" algn="l" defTabSz="8724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Completed Projects</a:t>
                      </a:r>
                      <a:endParaRPr lang="en-GB" sz="12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50292" marB="502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724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50292" marB="502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873">
                <a:tc>
                  <a:txBody>
                    <a:bodyPr/>
                    <a:lstStyle/>
                    <a:p>
                      <a:r>
                        <a:rPr lang="en-GB" sz="12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Benefits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Benefits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533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8301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636230"/>
                  </a:ext>
                </a:extLst>
              </a:tr>
              <a:tr h="208250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2154489"/>
                  </a:ext>
                </a:extLst>
              </a:tr>
              <a:tr h="208250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IE" sz="1200" b="1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1145474"/>
                  </a:ext>
                </a:extLst>
              </a:tr>
              <a:tr h="208250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7869076"/>
                  </a:ext>
                </a:extLst>
              </a:tr>
              <a:tr h="184404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IE" sz="1200" b="1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4404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IE" sz="1200" b="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4572785"/>
                  </a:ext>
                </a:extLst>
              </a:tr>
              <a:tr h="184404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06667"/>
                  </a:ext>
                </a:extLst>
              </a:tr>
              <a:tr h="184404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3626046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EB1146AE-27E7-43BD-A22F-505F0E739B44}"/>
              </a:ext>
            </a:extLst>
          </p:cNvPr>
          <p:cNvSpPr txBox="1">
            <a:spLocks/>
          </p:cNvSpPr>
          <p:nvPr/>
        </p:nvSpPr>
        <p:spPr bwMode="auto">
          <a:xfrm>
            <a:off x="147189" y="452404"/>
            <a:ext cx="7094859" cy="64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noAutofit/>
          </a:bodyPr>
          <a:lstStyle>
            <a:lvl1pPr algn="l" defTabSz="722313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722313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defTabSz="722313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defTabSz="722313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defTabSz="722313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36232" algn="r" defTabSz="724026" rtl="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872465" algn="r" defTabSz="724026" rtl="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1308699" algn="r" defTabSz="724026" rtl="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1744932" algn="r" defTabSz="724026" rtl="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IE" sz="1200" i="1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Workstream: </a:t>
            </a:r>
            <a:r>
              <a:rPr lang="en-IE" sz="1200" b="0" i="1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Optimise</a:t>
            </a:r>
            <a:endParaRPr lang="en-IE" sz="1200" b="0" kern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IE" sz="1200" i="1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Name: </a:t>
            </a:r>
            <a:r>
              <a:rPr lang="en-IE" sz="1200" b="0" i="1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Robotic Process Automation (RPA)</a:t>
            </a:r>
            <a:endParaRPr lang="en-IE" sz="1200" b="0" kern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IE" sz="120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description:  </a:t>
            </a:r>
            <a:r>
              <a:rPr lang="en-IE" sz="1200" b="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Implementing RPA to automate business processes</a:t>
            </a:r>
            <a:endParaRPr lang="en-IE" sz="1200" b="0" i="1" kern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1" name="Group 197">
            <a:extLst>
              <a:ext uri="{FF2B5EF4-FFF2-40B4-BE49-F238E27FC236}">
                <a16:creationId xmlns:a16="http://schemas.microsoft.com/office/drawing/2014/main" id="{8A4874DD-051C-4EB6-A26C-BD09242E8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03024"/>
              </p:ext>
            </p:extLst>
          </p:nvPr>
        </p:nvGraphicFramePr>
        <p:xfrm>
          <a:off x="7706934" y="635036"/>
          <a:ext cx="4439272" cy="548640"/>
        </p:xfrm>
        <a:graphic>
          <a:graphicData uri="http://schemas.openxmlformats.org/drawingml/2006/table">
            <a:tbl>
              <a:tblPr/>
              <a:tblGrid>
                <a:gridCol w="4439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07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15864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/>
                          <a:cs typeface="Calibri" panose="020F0502020204030204" pitchFamily="34" charset="0"/>
                        </a:rPr>
                        <a:t>RPA Developer: Anthony Slator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15864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/>
                          <a:cs typeface="Calibri" panose="020F0502020204030204" pitchFamily="34" charset="0"/>
                        </a:rPr>
                        <a:t>IT Lead: Gerard Coughlan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15864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/>
                          <a:cs typeface="Calibri" panose="020F0502020204030204" pitchFamily="34" charset="0"/>
                        </a:rPr>
                        <a:t>Kanban: </a:t>
                      </a: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/>
                          <a:cs typeface="Calibri" panose="020F0502020204030204" pitchFamily="34" charset="0"/>
                          <a:hlinkClick r:id="rId2"/>
                        </a:rPr>
                        <a:t>https://jirasrv:8443/secure/RapidBoard.jspa?rapidView=915</a:t>
                      </a: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/>
                          <a:cs typeface="Calibri" panose="020F0502020204030204" pitchFamily="34" charset="0"/>
                        </a:rPr>
                        <a:t> </a:t>
                      </a:r>
                    </a:p>
                  </a:txBody>
                  <a:tcPr marL="0" marR="0" marT="0" marB="0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itle 1">
            <a:extLst>
              <a:ext uri="{FF2B5EF4-FFF2-40B4-BE49-F238E27FC236}">
                <a16:creationId xmlns:a16="http://schemas.microsoft.com/office/drawing/2014/main" id="{97C920B0-1C68-48AC-8D10-65FBAE92BFB5}"/>
              </a:ext>
            </a:extLst>
          </p:cNvPr>
          <p:cNvSpPr txBox="1">
            <a:spLocks/>
          </p:cNvSpPr>
          <p:nvPr/>
        </p:nvSpPr>
        <p:spPr>
          <a:xfrm>
            <a:off x="4876800" y="43214"/>
            <a:ext cx="2830134" cy="33410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1800" dirty="0">
                <a:solidFill>
                  <a:srgbClr val="0097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Date: w/e 20/08/2021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20FF19A-A396-4470-93CD-CED256A21B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339860"/>
              </p:ext>
            </p:extLst>
          </p:nvPr>
        </p:nvGraphicFramePr>
        <p:xfrm>
          <a:off x="7706934" y="3023"/>
          <a:ext cx="4228235" cy="523058"/>
        </p:xfrm>
        <a:graphic>
          <a:graphicData uri="http://schemas.openxmlformats.org/drawingml/2006/table">
            <a:tbl>
              <a:tblPr firstRow="1" bandRow="1"/>
              <a:tblGrid>
                <a:gridCol w="1182088">
                  <a:extLst>
                    <a:ext uri="{9D8B030D-6E8A-4147-A177-3AD203B41FA5}">
                      <a16:colId xmlns:a16="http://schemas.microsoft.com/office/drawing/2014/main" val="1276607654"/>
                    </a:ext>
                  </a:extLst>
                </a:gridCol>
                <a:gridCol w="1938851">
                  <a:extLst>
                    <a:ext uri="{9D8B030D-6E8A-4147-A177-3AD203B41FA5}">
                      <a16:colId xmlns:a16="http://schemas.microsoft.com/office/drawing/2014/main" val="1661146073"/>
                    </a:ext>
                  </a:extLst>
                </a:gridCol>
                <a:gridCol w="1107296">
                  <a:extLst>
                    <a:ext uri="{9D8B030D-6E8A-4147-A177-3AD203B41FA5}">
                      <a16:colId xmlns:a16="http://schemas.microsoft.com/office/drawing/2014/main" val="4103841726"/>
                    </a:ext>
                  </a:extLst>
                </a:gridCol>
              </a:tblGrid>
              <a:tr h="261529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E" sz="1000" dirty="0"/>
                        <a:t>RAG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7A9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E" sz="1000" dirty="0">
                          <a:solidFill>
                            <a:schemeClr val="tx2"/>
                          </a:solidFill>
                        </a:rPr>
                        <a:t>This Week’s RAG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E" sz="1000" i="1" dirty="0">
                          <a:solidFill>
                            <a:schemeClr val="bg1"/>
                          </a:solidFill>
                        </a:rPr>
                        <a:t>Last Week’s RAG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108108"/>
                  </a:ext>
                </a:extLst>
              </a:tr>
              <a:tr h="261529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E" sz="1000" dirty="0">
                          <a:solidFill>
                            <a:srgbClr val="000000"/>
                          </a:solidFill>
                        </a:rPr>
                        <a:t>Rationale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IE" sz="1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IE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453658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5AF4092E-9616-4EE3-9D23-9B16DF3B1E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2319510"/>
              </p:ext>
            </p:extLst>
          </p:nvPr>
        </p:nvGraphicFramePr>
        <p:xfrm>
          <a:off x="7264687" y="1291713"/>
          <a:ext cx="4670482" cy="233753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25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27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2711">
                  <a:extLst>
                    <a:ext uri="{9D8B030D-6E8A-4147-A177-3AD203B41FA5}">
                      <a16:colId xmlns:a16="http://schemas.microsoft.com/office/drawing/2014/main" val="742312334"/>
                    </a:ext>
                  </a:extLst>
                </a:gridCol>
              </a:tblGrid>
              <a:tr h="243281">
                <a:tc gridSpan="2">
                  <a:txBody>
                    <a:bodyPr/>
                    <a:lstStyle/>
                    <a:p>
                      <a:pPr marL="0" marR="0" indent="0" algn="l" defTabSz="8724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Upcoming initiatives</a:t>
                      </a:r>
                      <a:endParaRPr lang="en-GB" sz="12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50292" marB="502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724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50292" marB="502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873">
                <a:tc>
                  <a:txBody>
                    <a:bodyPr/>
                    <a:lstStyle/>
                    <a:p>
                      <a:r>
                        <a:rPr lang="en-GB" sz="12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JIRA #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Start Date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533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Cash Matching Invoices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ILHWB-989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26/07/2021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8301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Cash Matching Remittance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ILHWB-990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03/08/2021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636230"/>
                  </a:ext>
                </a:extLst>
              </a:tr>
              <a:tr h="208250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Aged Debt Reminder Letters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ILHWB-1002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2154489"/>
                  </a:ext>
                </a:extLst>
              </a:tr>
              <a:tr h="208250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IE" sz="1000" b="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Split Billing Reminder Letters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ILHWB-982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05/08/2021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1145474"/>
                  </a:ext>
                </a:extLst>
              </a:tr>
              <a:tr h="208250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Add New Joiners to Group Schemes (API)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ILHWB-1001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12/08/2021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7869076"/>
                  </a:ext>
                </a:extLst>
              </a:tr>
              <a:tr h="184404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IE" sz="1000" b="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Actuarial Mass Lapse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ILHWB-987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4404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IE" sz="1200" b="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4572785"/>
                  </a:ext>
                </a:extLst>
              </a:tr>
              <a:tr h="184404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06667"/>
                  </a:ext>
                </a:extLst>
              </a:tr>
              <a:tr h="184404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3626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61037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75A3F34-1710-456A-A30B-8F2F833F4668}">
  <ds:schemaRefs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B1B284A-8CF1-4529-B5DF-A42EA224D0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447A25C-A47F-4201-BED4-1A1A688E4A0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360</Words>
  <Application>Microsoft Office PowerPoint</Application>
  <PresentationFormat>Widescreen</PresentationFormat>
  <Paragraphs>62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2020-02-20T10:10:49Z</dcterms:created>
  <dcterms:modified xsi:type="dcterms:W3CDTF">2021-08-20T15:23:09Z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