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6"/>
  </p:notesMasterIdLst>
  <p:handoutMasterIdLst>
    <p:handoutMasterId r:id="rId7"/>
  </p:handoutMasterIdLst>
  <p:sldIdLst>
    <p:sldId id="1043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5" d="100"/>
          <a:sy n="115" d="100"/>
        </p:scale>
        <p:origin x="318"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A7A59-E61F-4009-9A0A-44E7F1E5C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2F0DED-911F-444E-897F-345769A62E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F4F35A-881C-40A9-965D-E64FF4FFB946}" type="datetimeFigureOut">
              <a:rPr lang="en-US" smtClean="0"/>
              <a:t>7/23/2021</a:t>
            </a:fld>
            <a:endParaRPr lang="en-US" dirty="0"/>
          </a:p>
        </p:txBody>
      </p:sp>
      <p:sp>
        <p:nvSpPr>
          <p:cNvPr id="4" name="Footer Placeholder 3">
            <a:extLst>
              <a:ext uri="{FF2B5EF4-FFF2-40B4-BE49-F238E27FC236}">
                <a16:creationId xmlns:a16="http://schemas.microsoft.com/office/drawing/2014/main" id="{F31E1E3E-518C-4DB4-86DC-97B09DA745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33778BF-4CC9-4997-A673-C252E5574D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B3E766-6991-4FF7-8FF7-BCEA794B841A}" type="slidenum">
              <a:rPr lang="en-US" smtClean="0"/>
              <a:t>‹#›</a:t>
            </a:fld>
            <a:endParaRPr lang="en-US" dirty="0"/>
          </a:p>
        </p:txBody>
      </p:sp>
    </p:spTree>
    <p:extLst>
      <p:ext uri="{BB962C8B-B14F-4D97-AF65-F5344CB8AC3E}">
        <p14:creationId xmlns:p14="http://schemas.microsoft.com/office/powerpoint/2010/main" val="3467726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49611-5128-4226-B726-FC29716B1FDA}" type="datetimeFigureOut">
              <a:rPr lang="en-US" smtClean="0"/>
              <a:t>7/23/2021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2AF9D-5F2D-485F-8F14-A978CC9FCDFE}" type="slidenum">
              <a:rPr lang="en-US" smtClean="0"/>
              <a:t>‹#›</a:t>
            </a:fld>
            <a:endParaRPr lang="en-US" dirty="0"/>
          </a:p>
        </p:txBody>
      </p:sp>
    </p:spTree>
    <p:extLst>
      <p:ext uri="{BB962C8B-B14F-4D97-AF65-F5344CB8AC3E}">
        <p14:creationId xmlns:p14="http://schemas.microsoft.com/office/powerpoint/2010/main" val="95007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7/23/2021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1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61112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8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5978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88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7/23/2021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3171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7/23/2021</a:t>
            </a:fld>
            <a:endParaRPr lang="en-US"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19208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7/23/2021</a:t>
            </a:fld>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60585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7/23/2021</a:t>
            </a:fld>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75412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17624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5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7/23/2021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noProof="0"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ADE164-D45A-44D8-82C5-2E0962BB70DA}" type="slidenum">
              <a:rPr lang="en-US" noProof="0" smtClean="0"/>
              <a:t>‹#›</a:t>
            </a:fld>
            <a:endParaRPr lang="en-US" noProof="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7748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rasrv:8443/secure/RapidBoard.jspa?rapidView=91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9F861F-9762-47F1-9B92-DEDCF65482EB}"/>
              </a:ext>
            </a:extLst>
          </p:cNvPr>
          <p:cNvSpPr txBox="1">
            <a:spLocks/>
          </p:cNvSpPr>
          <p:nvPr/>
        </p:nvSpPr>
        <p:spPr>
          <a:xfrm>
            <a:off x="-1" y="76352"/>
            <a:ext cx="3800475"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RPA Weekly Status report</a:t>
            </a:r>
          </a:p>
        </p:txBody>
      </p:sp>
      <p:graphicFrame>
        <p:nvGraphicFramePr>
          <p:cNvPr id="6" name="Content Placeholder 4">
            <a:extLst>
              <a:ext uri="{FF2B5EF4-FFF2-40B4-BE49-F238E27FC236}">
                <a16:creationId xmlns:a16="http://schemas.microsoft.com/office/drawing/2014/main" id="{9C984E9C-B719-4899-97C5-51C5B6563DE1}"/>
              </a:ext>
            </a:extLst>
          </p:cNvPr>
          <p:cNvGraphicFramePr>
            <a:graphicFrameLocks noGrp="1"/>
          </p:cNvGraphicFramePr>
          <p:nvPr>
            <p:extLst>
              <p:ext uri="{D42A27DB-BD31-4B8C-83A1-F6EECF244321}">
                <p14:modId xmlns:p14="http://schemas.microsoft.com/office/powerpoint/2010/main" val="3052754684"/>
              </p:ext>
            </p:extLst>
          </p:nvPr>
        </p:nvGraphicFramePr>
        <p:xfrm>
          <a:off x="207264" y="1167812"/>
          <a:ext cx="6946012" cy="4086301"/>
        </p:xfrm>
        <a:graphic>
          <a:graphicData uri="http://schemas.openxmlformats.org/drawingml/2006/table">
            <a:tbl>
              <a:tblPr/>
              <a:tblGrid>
                <a:gridCol w="6946012">
                  <a:extLst>
                    <a:ext uri="{9D8B030D-6E8A-4147-A177-3AD203B41FA5}">
                      <a16:colId xmlns:a16="http://schemas.microsoft.com/office/drawing/2014/main" val="20000"/>
                    </a:ext>
                  </a:extLst>
                </a:gridCol>
              </a:tblGrid>
              <a:tr h="157165">
                <a:tc>
                  <a:txBody>
                    <a:bodyPr/>
                    <a:lstStyle>
                      <a:lvl1pPr defTabSz="871538">
                        <a:lnSpc>
                          <a:spcPct val="130000"/>
                        </a:lnSpc>
                        <a:buSzPct val="100000"/>
                        <a:buFont typeface="Wingdings" panose="05000000000000000000" pitchFamily="2" charset="2"/>
                        <a:defRPr sz="1100">
                          <a:solidFill>
                            <a:schemeClr val="tx1"/>
                          </a:solidFill>
                          <a:latin typeface="Arial" panose="020B0604020202020204" pitchFamily="34" charset="0"/>
                          <a:ea typeface="ＭＳ Ｐゴシック" panose="020B0600070205080204" pitchFamily="34" charset="-128"/>
                        </a:defRPr>
                      </a:lvl1pPr>
                      <a:lvl2pPr marL="742950" indent="-285750" defTabSz="871538">
                        <a:lnSpc>
                          <a:spcPct val="130000"/>
                        </a:lnSpc>
                        <a:buSzPct val="100000"/>
                        <a:buFont typeface="Courier New" panose="02070309020205020404" pitchFamily="49" charset="0"/>
                        <a:defRPr sz="1000">
                          <a:solidFill>
                            <a:schemeClr val="tx1"/>
                          </a:solidFill>
                          <a:latin typeface="Arial" panose="020B0604020202020204" pitchFamily="34" charset="0"/>
                          <a:ea typeface="ＭＳ Ｐゴシック" panose="020B0600070205080204" pitchFamily="34" charset="-128"/>
                        </a:defRPr>
                      </a:lvl2pPr>
                      <a:lvl3pPr marL="11430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3pPr>
                      <a:lvl4pPr marL="16002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4pPr>
                      <a:lvl5pPr marL="20574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5pPr>
                      <a:lvl6pPr marL="25146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6pPr>
                      <a:lvl7pPr marL="29718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7pPr>
                      <a:lvl8pPr marL="34290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8pPr>
                      <a:lvl9pPr marL="38862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871538"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Summary – Progress this week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3929136">
                <a:tc>
                  <a:txBody>
                    <a:bodyPr/>
                    <a:lstStyle>
                      <a:lvl1pPr>
                        <a:lnSpc>
                          <a:spcPct val="130000"/>
                        </a:lnSpc>
                        <a:buSzPct val="100000"/>
                        <a:buFont typeface="Wingdings" panose="05000000000000000000" pitchFamily="2" charset="2"/>
                        <a:tabLst>
                          <a:tab pos="88900" algn="l"/>
                        </a:tabLst>
                        <a:defRPr sz="1100">
                          <a:solidFill>
                            <a:schemeClr val="tx1"/>
                          </a:solidFill>
                          <a:latin typeface="Arial" panose="020B0604020202020204" pitchFamily="34" charset="0"/>
                          <a:ea typeface="ＭＳ Ｐゴシック" panose="020B0600070205080204" pitchFamily="34" charset="-128"/>
                        </a:defRPr>
                      </a:lvl1pPr>
                      <a:lvl2pPr marL="742950" indent="-285750">
                        <a:lnSpc>
                          <a:spcPct val="130000"/>
                        </a:lnSpc>
                        <a:buSzPct val="100000"/>
                        <a:buFont typeface="Courier New" panose="02070309020205020404" pitchFamily="49" charset="0"/>
                        <a:tabLst>
                          <a:tab pos="88900" algn="l"/>
                        </a:tabLst>
                        <a:defRPr sz="1000">
                          <a:solidFill>
                            <a:schemeClr val="tx1"/>
                          </a:solidFill>
                          <a:latin typeface="Arial" panose="020B0604020202020204" pitchFamily="34" charset="0"/>
                          <a:ea typeface="ＭＳ Ｐゴシック" panose="020B0600070205080204" pitchFamily="34" charset="-128"/>
                        </a:defRPr>
                      </a:lvl2pPr>
                      <a:lvl3pPr marL="11430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3pPr>
                      <a:lvl4pPr marL="16002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4pPr>
                      <a:lvl5pPr marL="20574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r>
                        <a:rPr kumimoji="0" lang="en-IE"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Aged Debt – ILHWB-965 </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altLang="en-US" sz="12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Completed RPA bot and fully tested bot with Excel macro</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Scheduled bot to run each Monday commencing 26/07/21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 validation of output by stakeholder is required, corrections if needed</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PSS Reasons to Plan – ILHWB-959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Initial development complete </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Further testing needed as bot does not have an active plan to add reasons too. This issue has been raised with Anne Marie Killeen and Weijia Xu during a meeting on Thursday 22/07/21. </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Adding new joiners to Group Scheme –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Had a meeting with Darran Bennis and Dawn O’Halloran on Thursday 22/07/21 where I demonstrated the progress made. This bot uses the OH Live UI to complete the task, we have suggested using an API to complete the task. This will reduce bot errors and speed up the process. Darran suggested some changes to the excel template data which have been completed.</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r>
                        <a:rPr kumimoji="0" lang="en-IE"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200" b="1" i="0" u="none" strike="noStrike" cap="none" normalizeH="0" baseline="0" dirty="0">
                        <a:ln>
                          <a:noFill/>
                        </a:ln>
                        <a:solidFill>
                          <a:srgbClr val="DB536A"/>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2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F64D30B8-812E-416C-BA6B-71CB45D0BF78}"/>
              </a:ext>
            </a:extLst>
          </p:cNvPr>
          <p:cNvGraphicFramePr>
            <a:graphicFrameLocks/>
          </p:cNvGraphicFramePr>
          <p:nvPr>
            <p:extLst>
              <p:ext uri="{D42A27DB-BD31-4B8C-83A1-F6EECF244321}">
                <p14:modId xmlns:p14="http://schemas.microsoft.com/office/powerpoint/2010/main" val="48517370"/>
              </p:ext>
            </p:extLst>
          </p:nvPr>
        </p:nvGraphicFramePr>
        <p:xfrm>
          <a:off x="207264" y="4078489"/>
          <a:ext cx="6946012" cy="2570419"/>
        </p:xfrm>
        <a:graphic>
          <a:graphicData uri="http://schemas.openxmlformats.org/drawingml/2006/table">
            <a:tbl>
              <a:tblPr firstRow="1" bandRow="1">
                <a:tableStyleId>{21E4AEA4-8DFA-4A89-87EB-49C32662AFE0}</a:tableStyleId>
              </a:tblPr>
              <a:tblGrid>
                <a:gridCol w="6946012">
                  <a:extLst>
                    <a:ext uri="{9D8B030D-6E8A-4147-A177-3AD203B41FA5}">
                      <a16:colId xmlns:a16="http://schemas.microsoft.com/office/drawing/2014/main" val="20000"/>
                    </a:ext>
                  </a:extLst>
                </a:gridCol>
              </a:tblGrid>
              <a:tr h="130528">
                <a:tc>
                  <a:txBody>
                    <a:bodyPr/>
                    <a:lstStyle/>
                    <a:p>
                      <a:r>
                        <a:rPr lang="en-GB" sz="1000" b="1" kern="1200" baseline="0" dirty="0">
                          <a:solidFill>
                            <a:schemeClr val="lt1"/>
                          </a:solidFill>
                          <a:effectLst/>
                          <a:latin typeface="Arial" panose="020B0604020202020204" pitchFamily="34" charset="0"/>
                          <a:ea typeface="+mn-ea"/>
                          <a:cs typeface="Arial" panose="020B0604020202020204" pitchFamily="34" charset="0"/>
                        </a:rPr>
                        <a:t>Next week</a:t>
                      </a:r>
                      <a:endParaRPr lang="en-GB" sz="1000" b="1" kern="1200" dirty="0">
                        <a:solidFill>
                          <a:schemeClr val="lt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18019">
                <a:tc>
                  <a:txBody>
                    <a:bodyPr/>
                    <a:lstStyle/>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r>
                        <a:rPr lang="en-IE" sz="1200" b="1" i="0" kern="1200" baseline="0" dirty="0">
                          <a:solidFill>
                            <a:schemeClr val="tx1"/>
                          </a:solidFill>
                          <a:effectLst/>
                          <a:latin typeface="Calibri" panose="020F0502020204030204" pitchFamily="34" charset="0"/>
                          <a:ea typeface="+mn-ea"/>
                          <a:cs typeface="Calibri" panose="020F0502020204030204" pitchFamily="34" charset="0"/>
                        </a:rPr>
                        <a:t>Cash Matching Invoices - ILHWB-989</a:t>
                      </a: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r>
                        <a:rPr lang="en-IE" sz="1200" b="0" i="1" kern="1200" baseline="0" dirty="0">
                          <a:solidFill>
                            <a:schemeClr val="tx1"/>
                          </a:solidFill>
                          <a:effectLst/>
                          <a:latin typeface="Calibri" panose="020F0502020204030204" pitchFamily="34" charset="0"/>
                          <a:ea typeface="+mn-ea"/>
                          <a:cs typeface="Calibri" panose="020F0502020204030204" pitchFamily="34" charset="0"/>
                        </a:rPr>
                        <a:t>Requirement have been gathered and a live demonstration of the manual process was given by Lisa Kendrick and Margaret Dunne on the 16/07/21. Development due to commence week starting 26/07/21. </a:t>
                      </a: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p>
                      <a:pPr marL="87313" marR="0" lvl="0" indent="-87313" algn="l" defTabSz="872465" rtl="0" eaLnBrk="1" fontAlgn="auto" latinLnBrk="0" hangingPunct="1">
                        <a:lnSpc>
                          <a:spcPct val="100000"/>
                        </a:lnSpc>
                        <a:spcBef>
                          <a:spcPts val="0"/>
                        </a:spcBef>
                        <a:spcAft>
                          <a:spcPts val="0"/>
                        </a:spcAft>
                        <a:buClrTx/>
                        <a:buSzTx/>
                        <a:buFont typeface="Arial" pitchFamily="34" charset="0"/>
                        <a:buChar char="•"/>
                        <a:tabLst/>
                        <a:defRPr/>
                      </a:pPr>
                      <a:r>
                        <a:rPr kumimoji="0" lang="en-IE"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Adding new joiners to Group Scheme – ILHWB-1001</a:t>
                      </a: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r>
                        <a:rPr lang="en-IE" sz="1200" b="0" i="1" kern="1200" baseline="0" dirty="0">
                          <a:solidFill>
                            <a:schemeClr val="tx1"/>
                          </a:solidFill>
                          <a:effectLst/>
                          <a:latin typeface="Calibri" panose="020F0502020204030204" pitchFamily="34" charset="0"/>
                          <a:ea typeface="+mn-ea"/>
                          <a:cs typeface="Calibri" panose="020F0502020204030204" pitchFamily="34" charset="0"/>
                        </a:rPr>
                        <a:t>Begin development of process to use API to add new joiners to Group Schemes</a:t>
                      </a: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r>
                        <a:rPr lang="en-IE" sz="1200" b="0" i="1" kern="1200" baseline="0" dirty="0">
                          <a:solidFill>
                            <a:schemeClr val="tx1"/>
                          </a:solidFill>
                          <a:effectLst/>
                          <a:latin typeface="Calibri" panose="020F0502020204030204" pitchFamily="34" charset="0"/>
                          <a:ea typeface="+mn-ea"/>
                          <a:cs typeface="Calibri" panose="020F0502020204030204" pitchFamily="34" charset="0"/>
                        </a:rPr>
                        <a:t>Set up a call with Anya to review API and to modify if needed.</a:t>
                      </a: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r>
                        <a:rPr lang="en-IE" sz="1200" b="0" i="1" kern="1200" baseline="0" dirty="0">
                          <a:solidFill>
                            <a:schemeClr val="tx1"/>
                          </a:solidFill>
                          <a:effectLst/>
                          <a:latin typeface="Calibri" panose="020F0502020204030204" pitchFamily="34" charset="0"/>
                          <a:ea typeface="+mn-ea"/>
                          <a:cs typeface="Calibri" panose="020F0502020204030204" pitchFamily="34" charset="0"/>
                        </a:rPr>
                        <a:t>Test bot on UAT with dummy data and make corrections where necessary</a:t>
                      </a:r>
                    </a:p>
                    <a:p>
                      <a:pPr marL="0" indent="0">
                        <a:buFont typeface="Arial" pitchFamily="34" charset="0"/>
                        <a:buNone/>
                      </a:pPr>
                      <a:endParaRPr lang="en-IE" sz="1000" i="1" kern="1200" baseline="0" dirty="0">
                        <a:solidFill>
                          <a:schemeClr val="tx1"/>
                        </a:solidFill>
                        <a:effectLst/>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5CC94893-6D49-4AE8-972B-FF71947C91C7}"/>
              </a:ext>
            </a:extLst>
          </p:cNvPr>
          <p:cNvGraphicFramePr>
            <a:graphicFrameLocks/>
          </p:cNvGraphicFramePr>
          <p:nvPr>
            <p:extLst>
              <p:ext uri="{D42A27DB-BD31-4B8C-83A1-F6EECF244321}">
                <p14:modId xmlns:p14="http://schemas.microsoft.com/office/powerpoint/2010/main" val="3250534042"/>
              </p:ext>
            </p:extLst>
          </p:nvPr>
        </p:nvGraphicFramePr>
        <p:xfrm>
          <a:off x="7264687" y="4078767"/>
          <a:ext cx="4670482" cy="2708223"/>
        </p:xfrm>
        <a:graphic>
          <a:graphicData uri="http://schemas.openxmlformats.org/drawingml/2006/table">
            <a:tbl>
              <a:tblPr firstRow="1" bandRow="1">
                <a:tableStyleId>{21E4AEA4-8DFA-4A89-87EB-49C32662AFE0}</a:tableStyleId>
              </a:tblPr>
              <a:tblGrid>
                <a:gridCol w="2012663">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24319">
                  <a:extLst>
                    <a:ext uri="{9D8B030D-6E8A-4147-A177-3AD203B41FA5}">
                      <a16:colId xmlns:a16="http://schemas.microsoft.com/office/drawing/2014/main" val="742312334"/>
                    </a:ext>
                  </a:extLst>
                </a:gridCol>
              </a:tblGrid>
              <a:tr h="243281">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Completed Projects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30873">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2">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192533">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Cash Matching ILHWB-679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Daily task, saves 1hr30mins per day/30hrs per month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68301">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IE" sz="1200" i="1" kern="1200" baseline="0" dirty="0">
                          <a:solidFill>
                            <a:schemeClr val="tx1"/>
                          </a:solidFill>
                          <a:effectLst/>
                          <a:latin typeface="Calibri" panose="020F0502020204030204" pitchFamily="34" charset="0"/>
                          <a:ea typeface="+mn-ea"/>
                          <a:cs typeface="Calibri" panose="020F0502020204030204" pitchFamily="34" charset="0"/>
                        </a:rPr>
                        <a:t>Cash Matching ILHWB-686</a:t>
                      </a:r>
                    </a:p>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IE" sz="1200" i="1" kern="1200" baseline="0" dirty="0">
                          <a:solidFill>
                            <a:schemeClr val="tx1"/>
                          </a:solidFill>
                          <a:effectLst/>
                          <a:latin typeface="Calibri" panose="020F0502020204030204" pitchFamily="34" charset="0"/>
                          <a:ea typeface="+mn-ea"/>
                          <a:cs typeface="Calibri" panose="020F0502020204030204" pitchFamily="34" charset="0"/>
                        </a:rPr>
                        <a:t>Daily task, saves 1hr30mins per day/30hrs per month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08250">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AVB Budget ILHWB-688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Monthly task, saves 5hrs per month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08250">
                <a:tc>
                  <a:txBody>
                    <a:bodyPr/>
                    <a:lstStyle/>
                    <a:p>
                      <a:pPr marL="0" indent="0">
                        <a:buFont typeface="Arial" pitchFamily="34" charset="0"/>
                        <a:buNone/>
                      </a:pPr>
                      <a:r>
                        <a:rPr lang="en-IE" sz="1200" b="0" i="1" kern="1200" baseline="0" dirty="0">
                          <a:solidFill>
                            <a:schemeClr val="tx1"/>
                          </a:solidFill>
                          <a:effectLst/>
                          <a:latin typeface="Calibri" panose="020F0502020204030204" pitchFamily="34" charset="0"/>
                          <a:ea typeface="+mn-ea"/>
                          <a:cs typeface="Calibri" panose="020F0502020204030204" pitchFamily="34" charset="0"/>
                        </a:rPr>
                        <a:t>AP Detail ILHWB-824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On demand Task, approx. 2hrs per month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08250">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Premium Receivable ILHWB-716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Monthly task, saves 7hrs per month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84404">
                <a:tc>
                  <a:txBody>
                    <a:bodyPr/>
                    <a:lstStyle/>
                    <a:p>
                      <a:pPr marL="0" indent="0">
                        <a:buFont typeface="Arial" pitchFamily="34" charset="0"/>
                        <a:buNone/>
                      </a:pPr>
                      <a:r>
                        <a:rPr lang="en-IE" sz="1200" b="0" i="1" kern="1200" baseline="0" dirty="0">
                          <a:solidFill>
                            <a:schemeClr val="tx1"/>
                          </a:solidFill>
                          <a:effectLst/>
                          <a:latin typeface="Calibri" panose="020F0502020204030204" pitchFamily="34" charset="0"/>
                          <a:ea typeface="+mn-ea"/>
                          <a:cs typeface="Calibri" panose="020F0502020204030204" pitchFamily="34" charset="0"/>
                        </a:rPr>
                        <a:t>RES Return ILHWB-628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IE" sz="1200" i="1" kern="1200" baseline="0" dirty="0">
                          <a:solidFill>
                            <a:schemeClr val="tx1"/>
                          </a:solidFill>
                          <a:effectLst/>
                          <a:latin typeface="Calibri" panose="020F0502020204030204" pitchFamily="34" charset="0"/>
                          <a:ea typeface="+mn-ea"/>
                          <a:cs typeface="Calibri" panose="020F0502020204030204" pitchFamily="34" charset="0"/>
                        </a:rPr>
                        <a:t>Monthly task, saves 7hrs per month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84404">
                <a:tc>
                  <a:txBody>
                    <a:bodyPr/>
                    <a:lstStyle/>
                    <a:p>
                      <a:pPr marL="0" indent="0">
                        <a:buFont typeface="Arial" pitchFamily="34" charset="0"/>
                        <a:buNone/>
                      </a:pPr>
                      <a:r>
                        <a:rPr lang="en-IE" sz="1200" b="0" i="1" kern="1200" baseline="0" dirty="0">
                          <a:solidFill>
                            <a:schemeClr val="tx1"/>
                          </a:solidFill>
                          <a:effectLst/>
                          <a:latin typeface="Calibri" panose="020F0502020204030204" pitchFamily="34" charset="0"/>
                          <a:ea typeface="+mn-ea"/>
                          <a:cs typeface="Calibri" panose="020F0502020204030204" pitchFamily="34" charset="0"/>
                        </a:rPr>
                        <a:t>Split billing ILHWB-866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Weekly task, saves 16hrs per month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
        <p:nvSpPr>
          <p:cNvPr id="10" name="Title 1">
            <a:extLst>
              <a:ext uri="{FF2B5EF4-FFF2-40B4-BE49-F238E27FC236}">
                <a16:creationId xmlns:a16="http://schemas.microsoft.com/office/drawing/2014/main" id="{EB1146AE-27E7-43BD-A22F-505F0E739B44}"/>
              </a:ext>
            </a:extLst>
          </p:cNvPr>
          <p:cNvSpPr txBox="1">
            <a:spLocks/>
          </p:cNvSpPr>
          <p:nvPr/>
        </p:nvSpPr>
        <p:spPr bwMode="auto">
          <a:xfrm>
            <a:off x="147189" y="452404"/>
            <a:ext cx="7094859" cy="64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lgn="l" defTabSz="722313" rtl="0" eaLnBrk="0" fontAlgn="base" hangingPunct="0">
              <a:spcBef>
                <a:spcPct val="0"/>
              </a:spcBef>
              <a:spcAft>
                <a:spcPct val="0"/>
              </a:spcAft>
              <a:defRPr sz="4400" b="1">
                <a:solidFill>
                  <a:schemeClr val="tx1"/>
                </a:solidFill>
                <a:latin typeface="+mj-lt"/>
                <a:ea typeface="ＭＳ Ｐゴシック" charset="0"/>
                <a:cs typeface="ＭＳ Ｐゴシック" charset="0"/>
              </a:defRPr>
            </a:lvl1pPr>
            <a:lvl2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2pPr>
            <a:lvl3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3pPr>
            <a:lvl4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4pPr>
            <a:lvl5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5pPr>
            <a:lvl6pPr marL="436232" algn="r" defTabSz="724026" rtl="0" eaLnBrk="0" fontAlgn="base" hangingPunct="0">
              <a:spcBef>
                <a:spcPct val="0"/>
              </a:spcBef>
              <a:spcAft>
                <a:spcPct val="0"/>
              </a:spcAft>
              <a:defRPr sz="2900">
                <a:solidFill>
                  <a:schemeClr val="tx1"/>
                </a:solidFill>
                <a:latin typeface="Arial" charset="0"/>
              </a:defRPr>
            </a:lvl6pPr>
            <a:lvl7pPr marL="872465" algn="r" defTabSz="724026" rtl="0" eaLnBrk="0" fontAlgn="base" hangingPunct="0">
              <a:spcBef>
                <a:spcPct val="0"/>
              </a:spcBef>
              <a:spcAft>
                <a:spcPct val="0"/>
              </a:spcAft>
              <a:defRPr sz="2900">
                <a:solidFill>
                  <a:schemeClr val="tx1"/>
                </a:solidFill>
                <a:latin typeface="Arial" charset="0"/>
              </a:defRPr>
            </a:lvl7pPr>
            <a:lvl8pPr marL="1308699" algn="r" defTabSz="724026" rtl="0" eaLnBrk="0" fontAlgn="base" hangingPunct="0">
              <a:spcBef>
                <a:spcPct val="0"/>
              </a:spcBef>
              <a:spcAft>
                <a:spcPct val="0"/>
              </a:spcAft>
              <a:defRPr sz="2900">
                <a:solidFill>
                  <a:schemeClr val="tx1"/>
                </a:solidFill>
                <a:latin typeface="Arial" charset="0"/>
              </a:defRPr>
            </a:lvl8pPr>
            <a:lvl9pPr marL="1744932" algn="r" defTabSz="724026" rtl="0" eaLnBrk="0" fontAlgn="base" hangingPunct="0">
              <a:spcBef>
                <a:spcPct val="0"/>
              </a:spcBef>
              <a:spcAft>
                <a:spcPct val="0"/>
              </a:spcAft>
              <a:defRPr sz="2900">
                <a:solidFill>
                  <a:schemeClr val="tx1"/>
                </a:solidFill>
                <a:latin typeface="Arial" charset="0"/>
              </a:defRPr>
            </a:lvl9pPr>
          </a:lstStyle>
          <a:p>
            <a:pPr>
              <a:defRPr/>
            </a:pPr>
            <a:r>
              <a:rPr lang="en-IE" sz="1200" i="1" kern="0" dirty="0">
                <a:solidFill>
                  <a:srgbClr val="000000"/>
                </a:solidFill>
                <a:latin typeface="Calibri" panose="020F0502020204030204" pitchFamily="34" charset="0"/>
                <a:cs typeface="Calibri" panose="020F0502020204030204" pitchFamily="34" charset="0"/>
              </a:rPr>
              <a:t>Workstream: </a:t>
            </a:r>
            <a:r>
              <a:rPr lang="en-IE" sz="1200" b="0" i="1" kern="0" dirty="0">
                <a:solidFill>
                  <a:srgbClr val="000000"/>
                </a:solidFill>
                <a:latin typeface="Calibri" panose="020F0502020204030204" pitchFamily="34" charset="0"/>
                <a:cs typeface="Calibri" panose="020F0502020204030204" pitchFamily="34" charset="0"/>
              </a:rPr>
              <a:t>Optimise</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i="1" kern="0" dirty="0">
                <a:solidFill>
                  <a:srgbClr val="000000"/>
                </a:solidFill>
                <a:latin typeface="Calibri" panose="020F0502020204030204" pitchFamily="34" charset="0"/>
                <a:cs typeface="Calibri" panose="020F0502020204030204" pitchFamily="34" charset="0"/>
              </a:rPr>
              <a:t>Project Name: </a:t>
            </a:r>
            <a:r>
              <a:rPr lang="en-IE" sz="1200" b="0" i="1" kern="0" dirty="0">
                <a:solidFill>
                  <a:srgbClr val="000000"/>
                </a:solidFill>
                <a:latin typeface="Calibri" panose="020F0502020204030204" pitchFamily="34" charset="0"/>
                <a:cs typeface="Calibri" panose="020F0502020204030204" pitchFamily="34" charset="0"/>
              </a:rPr>
              <a:t>Robotic Process Automation (RPA)</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kern="0" dirty="0">
                <a:solidFill>
                  <a:srgbClr val="000000"/>
                </a:solidFill>
                <a:latin typeface="Calibri" panose="020F0502020204030204" pitchFamily="34" charset="0"/>
                <a:cs typeface="Calibri" panose="020F0502020204030204" pitchFamily="34" charset="0"/>
              </a:rPr>
              <a:t>Project description:  </a:t>
            </a:r>
            <a:r>
              <a:rPr lang="en-IE" sz="1200" b="0" kern="0" dirty="0">
                <a:solidFill>
                  <a:srgbClr val="000000"/>
                </a:solidFill>
                <a:latin typeface="Calibri" panose="020F0502020204030204" pitchFamily="34" charset="0"/>
                <a:cs typeface="Calibri" panose="020F0502020204030204" pitchFamily="34" charset="0"/>
              </a:rPr>
              <a:t>Implementing RPA to automate business processes</a:t>
            </a:r>
            <a:endParaRPr lang="en-IE" sz="1200" b="0" i="1" kern="0" dirty="0">
              <a:solidFill>
                <a:srgbClr val="000000"/>
              </a:solidFill>
              <a:latin typeface="Calibri" panose="020F0502020204030204" pitchFamily="34" charset="0"/>
              <a:cs typeface="Calibri" panose="020F0502020204030204" pitchFamily="34" charset="0"/>
            </a:endParaRPr>
          </a:p>
        </p:txBody>
      </p:sp>
      <p:graphicFrame>
        <p:nvGraphicFramePr>
          <p:cNvPr id="11" name="Group 197">
            <a:extLst>
              <a:ext uri="{FF2B5EF4-FFF2-40B4-BE49-F238E27FC236}">
                <a16:creationId xmlns:a16="http://schemas.microsoft.com/office/drawing/2014/main" id="{8A4874DD-051C-4EB6-A26C-BD09242E8455}"/>
              </a:ext>
            </a:extLst>
          </p:cNvPr>
          <p:cNvGraphicFramePr>
            <a:graphicFrameLocks noGrp="1"/>
          </p:cNvGraphicFramePr>
          <p:nvPr>
            <p:extLst>
              <p:ext uri="{D42A27DB-BD31-4B8C-83A1-F6EECF244321}">
                <p14:modId xmlns:p14="http://schemas.microsoft.com/office/powerpoint/2010/main" val="330803024"/>
              </p:ext>
            </p:extLst>
          </p:nvPr>
        </p:nvGraphicFramePr>
        <p:xfrm>
          <a:off x="7706934" y="635036"/>
          <a:ext cx="4439272" cy="548640"/>
        </p:xfrm>
        <a:graphic>
          <a:graphicData uri="http://schemas.openxmlformats.org/drawingml/2006/table">
            <a:tbl>
              <a:tblPr/>
              <a:tblGrid>
                <a:gridCol w="4439272">
                  <a:extLst>
                    <a:ext uri="{9D8B030D-6E8A-4147-A177-3AD203B41FA5}">
                      <a16:colId xmlns:a16="http://schemas.microsoft.com/office/drawing/2014/main" val="20000"/>
                    </a:ext>
                  </a:extLst>
                </a:gridCol>
              </a:tblGrid>
              <a:tr h="490706">
                <a:tc>
                  <a:txBody>
                    <a:bodyPr/>
                    <a:lstStyle/>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RPA Developer: Anthony Slator</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IT Lead: Gerard Coughlan</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Kanban: </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hlinkClick r:id="rId2"/>
                        </a:rPr>
                        <a:t>https://jirasrv:8443/secure/RapidBoard.jspa?rapidView=915</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 </a:t>
                      </a:r>
                    </a:p>
                  </a:txBody>
                  <a:tcPr marL="0" marR="0" marT="0" marB="0"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2" name="Title 1">
            <a:extLst>
              <a:ext uri="{FF2B5EF4-FFF2-40B4-BE49-F238E27FC236}">
                <a16:creationId xmlns:a16="http://schemas.microsoft.com/office/drawing/2014/main" id="{97C920B0-1C68-48AC-8D10-65FBAE92BFB5}"/>
              </a:ext>
            </a:extLst>
          </p:cNvPr>
          <p:cNvSpPr txBox="1">
            <a:spLocks/>
          </p:cNvSpPr>
          <p:nvPr/>
        </p:nvSpPr>
        <p:spPr>
          <a:xfrm>
            <a:off x="4876800" y="43214"/>
            <a:ext cx="2830134"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Date: w/e 23/07/2021</a:t>
            </a:r>
          </a:p>
        </p:txBody>
      </p:sp>
      <p:graphicFrame>
        <p:nvGraphicFramePr>
          <p:cNvPr id="15" name="Table 14">
            <a:extLst>
              <a:ext uri="{FF2B5EF4-FFF2-40B4-BE49-F238E27FC236}">
                <a16:creationId xmlns:a16="http://schemas.microsoft.com/office/drawing/2014/main" id="{120FF19A-A396-4470-93CD-CED256A21B38}"/>
              </a:ext>
            </a:extLst>
          </p:cNvPr>
          <p:cNvGraphicFramePr>
            <a:graphicFrameLocks noGrp="1"/>
          </p:cNvGraphicFramePr>
          <p:nvPr>
            <p:extLst>
              <p:ext uri="{D42A27DB-BD31-4B8C-83A1-F6EECF244321}">
                <p14:modId xmlns:p14="http://schemas.microsoft.com/office/powerpoint/2010/main" val="3773339860"/>
              </p:ext>
            </p:extLst>
          </p:nvPr>
        </p:nvGraphicFramePr>
        <p:xfrm>
          <a:off x="7706934" y="3023"/>
          <a:ext cx="4228235" cy="523058"/>
        </p:xfrm>
        <a:graphic>
          <a:graphicData uri="http://schemas.openxmlformats.org/drawingml/2006/table">
            <a:tbl>
              <a:tblPr firstRow="1" bandRow="1"/>
              <a:tblGrid>
                <a:gridCol w="1182088">
                  <a:extLst>
                    <a:ext uri="{9D8B030D-6E8A-4147-A177-3AD203B41FA5}">
                      <a16:colId xmlns:a16="http://schemas.microsoft.com/office/drawing/2014/main" val="1276607654"/>
                    </a:ext>
                  </a:extLst>
                </a:gridCol>
                <a:gridCol w="1938851">
                  <a:extLst>
                    <a:ext uri="{9D8B030D-6E8A-4147-A177-3AD203B41FA5}">
                      <a16:colId xmlns:a16="http://schemas.microsoft.com/office/drawing/2014/main" val="1661146073"/>
                    </a:ext>
                  </a:extLst>
                </a:gridCol>
                <a:gridCol w="1107296">
                  <a:extLst>
                    <a:ext uri="{9D8B030D-6E8A-4147-A177-3AD203B41FA5}">
                      <a16:colId xmlns:a16="http://schemas.microsoft.com/office/drawing/2014/main" val="4103841726"/>
                    </a:ext>
                  </a:extLst>
                </a:gridCol>
              </a:tblGrid>
              <a:tr h="261529">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t>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97A9"/>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solidFill>
                            <a:schemeClr val="tx2"/>
                          </a:solidFill>
                        </a:rPr>
                        <a:t>This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2D050"/>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i="1" dirty="0">
                          <a:solidFill>
                            <a:schemeClr val="bg1"/>
                          </a:solidFill>
                        </a:rPr>
                        <a:t>Last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605108108"/>
                  </a:ext>
                </a:extLst>
              </a:tr>
              <a:tr h="261529">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algn="ctr"/>
                      <a:r>
                        <a:rPr lang="en-IE" sz="1000" dirty="0">
                          <a:solidFill>
                            <a:srgbClr val="000000"/>
                          </a:solidFill>
                        </a:rPr>
                        <a:t>Rationale</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gridSpan="2">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marL="0" indent="0" algn="l">
                        <a:buFont typeface="Wingdings" panose="05000000000000000000" pitchFamily="2" charset="2"/>
                        <a:buNone/>
                      </a:pPr>
                      <a:endParaRPr lang="en-IE" sz="1000" dirty="0">
                        <a:solidFill>
                          <a:srgbClr val="000000"/>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hMerge="1">
                  <a:txBody>
                    <a:bodyPr/>
                    <a:lstStyle/>
                    <a:p>
                      <a:pPr marL="285750" indent="-285750">
                        <a:buFont typeface="Wingdings" panose="05000000000000000000" pitchFamily="2" charset="2"/>
                        <a:buChar char="Ø"/>
                      </a:pPr>
                      <a:endParaRPr lang="en-IE" sz="1200" dirty="0">
                        <a:solidFill>
                          <a:srgbClr val="000000"/>
                        </a:solidFill>
                      </a:endParaRPr>
                    </a:p>
                  </a:txBody>
                  <a:tcPr anchor="ctr"/>
                </a:tc>
                <a:extLst>
                  <a:ext uri="{0D108BD9-81ED-4DB2-BD59-A6C34878D82A}">
                    <a16:rowId xmlns:a16="http://schemas.microsoft.com/office/drawing/2014/main" val="664536581"/>
                  </a:ext>
                </a:extLst>
              </a:tr>
            </a:tbl>
          </a:graphicData>
        </a:graphic>
      </p:graphicFrame>
      <p:graphicFrame>
        <p:nvGraphicFramePr>
          <p:cNvPr id="13" name="Content Placeholder 4">
            <a:extLst>
              <a:ext uri="{FF2B5EF4-FFF2-40B4-BE49-F238E27FC236}">
                <a16:creationId xmlns:a16="http://schemas.microsoft.com/office/drawing/2014/main" id="{5AF4092E-9616-4EE3-9D23-9B16DF3B1E4E}"/>
              </a:ext>
            </a:extLst>
          </p:cNvPr>
          <p:cNvGraphicFramePr>
            <a:graphicFrameLocks/>
          </p:cNvGraphicFramePr>
          <p:nvPr>
            <p:extLst>
              <p:ext uri="{D42A27DB-BD31-4B8C-83A1-F6EECF244321}">
                <p14:modId xmlns:p14="http://schemas.microsoft.com/office/powerpoint/2010/main" val="3556164739"/>
              </p:ext>
            </p:extLst>
          </p:nvPr>
        </p:nvGraphicFramePr>
        <p:xfrm>
          <a:off x="7264687" y="1291713"/>
          <a:ext cx="4670482" cy="2352116"/>
        </p:xfrm>
        <a:graphic>
          <a:graphicData uri="http://schemas.openxmlformats.org/drawingml/2006/table">
            <a:tbl>
              <a:tblPr firstRow="1" bandRow="1">
                <a:tableStyleId>{21E4AEA4-8DFA-4A89-87EB-49C32662AFE0}</a:tableStyleId>
              </a:tblPr>
              <a:tblGrid>
                <a:gridCol w="2525060">
                  <a:extLst>
                    <a:ext uri="{9D8B030D-6E8A-4147-A177-3AD203B41FA5}">
                      <a16:colId xmlns:a16="http://schemas.microsoft.com/office/drawing/2014/main" val="20000"/>
                    </a:ext>
                  </a:extLst>
                </a:gridCol>
                <a:gridCol w="1072711">
                  <a:extLst>
                    <a:ext uri="{9D8B030D-6E8A-4147-A177-3AD203B41FA5}">
                      <a16:colId xmlns:a16="http://schemas.microsoft.com/office/drawing/2014/main" val="20001"/>
                    </a:ext>
                  </a:extLst>
                </a:gridCol>
                <a:gridCol w="1072711">
                  <a:extLst>
                    <a:ext uri="{9D8B030D-6E8A-4147-A177-3AD203B41FA5}">
                      <a16:colId xmlns:a16="http://schemas.microsoft.com/office/drawing/2014/main" val="742312334"/>
                    </a:ext>
                  </a:extLst>
                </a:gridCol>
              </a:tblGrid>
              <a:tr h="243281">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Upcoming initiatives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30873">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JIRA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Start Date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192533">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Cash Matching Invoices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ILHWB-989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26/07/21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68301">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Cash Matching Remittance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ILHWB-990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TBD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08250">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Aged Debt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ILHWB-1002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TBD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08250">
                <a:tc>
                  <a:txBody>
                    <a:bodyPr/>
                    <a:lstStyle/>
                    <a:p>
                      <a:pPr marL="0" indent="0">
                        <a:buFont typeface="Arial" pitchFamily="34" charset="0"/>
                        <a:buNone/>
                      </a:pPr>
                      <a:r>
                        <a:rPr lang="en-IE" sz="1200" b="0" i="1" kern="1200" baseline="0" dirty="0">
                          <a:solidFill>
                            <a:schemeClr val="tx1"/>
                          </a:solidFill>
                          <a:effectLst/>
                          <a:latin typeface="Calibri" panose="020F0502020204030204" pitchFamily="34" charset="0"/>
                          <a:ea typeface="+mn-ea"/>
                          <a:cs typeface="Calibri" panose="020F0502020204030204" pitchFamily="34" charset="0"/>
                        </a:rPr>
                        <a:t>Split Billing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ILHWB-982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TBD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08250">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Update Power BI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ILHWB-979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TBD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84404">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84404">
                <a:tc>
                  <a:txBody>
                    <a:bodyPr/>
                    <a:lstStyle/>
                    <a:p>
                      <a:pPr marL="0" indent="0">
                        <a:buFont typeface="Arial" pitchFamily="34" charset="0"/>
                        <a:buNone/>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Tree>
    <p:extLst>
      <p:ext uri="{BB962C8B-B14F-4D97-AF65-F5344CB8AC3E}">
        <p14:creationId xmlns:p14="http://schemas.microsoft.com/office/powerpoint/2010/main" val="408610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447A25C-A47F-4201-BED4-1A1A688E4A0B}">
  <ds:schemaRefs>
    <ds:schemaRef ds:uri="http://schemas.microsoft.com/sharepoint/v3/contenttype/forms"/>
  </ds:schemaRefs>
</ds:datastoreItem>
</file>

<file path=customXml/itemProps2.xml><?xml version="1.0" encoding="utf-8"?>
<ds:datastoreItem xmlns:ds="http://schemas.openxmlformats.org/officeDocument/2006/customXml" ds:itemID="{DB1B284A-8CF1-4529-B5DF-A42EA224D0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5A3F34-1710-456A-A30B-8F2F833F4668}">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433</Words>
  <Application>Microsoft Office PowerPoint</Application>
  <PresentationFormat>Widescreen</PresentationFormat>
  <Paragraphs>72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Tw Cen MT</vt:lpstr>
      <vt:lpstr>Tw Cen MT Condensed</vt:lpstr>
      <vt:lpstr>Wingdings</vt:lpstr>
      <vt:lpstr>Wingdings 3</vt:lpstr>
      <vt:lpstr>Integral</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2020-02-20T10:10:49Z</dcterms:created>
  <dcterms:modified xsi:type="dcterms:W3CDTF">2021-07-23T14:18:42Z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