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6"/>
  </p:notesMasterIdLst>
  <p:handoutMasterIdLst>
    <p:handoutMasterId r:id="rId7"/>
  </p:handoutMasterIdLst>
  <p:sldIdLst>
    <p:sldId id="1043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5" d="100"/>
          <a:sy n="115" d="100"/>
        </p:scale>
        <p:origin x="318" y="10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A7A59-E61F-4009-9A0A-44E7F1E5C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2F0DED-911F-444E-897F-345769A62E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F4F35A-881C-40A9-965D-E64FF4FFB946}" type="datetimeFigureOut">
              <a:rPr lang="en-US" smtClean="0"/>
              <a:t>10/29/2021</a:t>
            </a:fld>
            <a:endParaRPr lang="en-US" dirty="0"/>
          </a:p>
        </p:txBody>
      </p:sp>
      <p:sp>
        <p:nvSpPr>
          <p:cNvPr id="4" name="Footer Placeholder 3">
            <a:extLst>
              <a:ext uri="{FF2B5EF4-FFF2-40B4-BE49-F238E27FC236}">
                <a16:creationId xmlns:a16="http://schemas.microsoft.com/office/drawing/2014/main" id="{F31E1E3E-518C-4DB4-86DC-97B09DA745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33778BF-4CC9-4997-A673-C252E5574D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B3E766-6991-4FF7-8FF7-BCEA794B841A}" type="slidenum">
              <a:rPr lang="en-US" smtClean="0"/>
              <a:t>‹#›</a:t>
            </a:fld>
            <a:endParaRPr lang="en-US" dirty="0"/>
          </a:p>
        </p:txBody>
      </p:sp>
    </p:spTree>
    <p:extLst>
      <p:ext uri="{BB962C8B-B14F-4D97-AF65-F5344CB8AC3E}">
        <p14:creationId xmlns:p14="http://schemas.microsoft.com/office/powerpoint/2010/main" val="3467726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049611-5128-4226-B726-FC29716B1FDA}" type="datetimeFigureOut">
              <a:rPr lang="en-US" smtClean="0"/>
              <a:t>10/29/2021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2AF9D-5F2D-485F-8F14-A978CC9FCDFE}" type="slidenum">
              <a:rPr lang="en-US" smtClean="0"/>
              <a:t>‹#›</a:t>
            </a:fld>
            <a:endParaRPr lang="en-US" dirty="0"/>
          </a:p>
        </p:txBody>
      </p:sp>
    </p:spTree>
    <p:extLst>
      <p:ext uri="{BB962C8B-B14F-4D97-AF65-F5344CB8AC3E}">
        <p14:creationId xmlns:p14="http://schemas.microsoft.com/office/powerpoint/2010/main" val="950070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10/29/2021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013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61112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8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95978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887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93171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19208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60585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75412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176244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25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10/29/2021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noProof="0"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3ADE164-D45A-44D8-82C5-2E0962BB70DA}" type="slidenum">
              <a:rPr lang="en-US" noProof="0" smtClean="0"/>
              <a:t>‹#›</a:t>
            </a:fld>
            <a:endParaRPr lang="en-US" noProof="0"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7748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rasrv:8443/secure/RapidBoard.jspa?rapidView=915"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09F861F-9762-47F1-9B92-DEDCF65482EB}"/>
              </a:ext>
            </a:extLst>
          </p:cNvPr>
          <p:cNvSpPr txBox="1">
            <a:spLocks/>
          </p:cNvSpPr>
          <p:nvPr/>
        </p:nvSpPr>
        <p:spPr>
          <a:xfrm>
            <a:off x="-1" y="76352"/>
            <a:ext cx="3800475" cy="33410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E" sz="1800" dirty="0">
                <a:solidFill>
                  <a:srgbClr val="0097A9"/>
                </a:solidFill>
                <a:latin typeface="Calibri" panose="020F0502020204030204" pitchFamily="34" charset="0"/>
                <a:cs typeface="Calibri" panose="020F0502020204030204" pitchFamily="34" charset="0"/>
              </a:rPr>
              <a:t>RPA Weekly Status report</a:t>
            </a:r>
          </a:p>
        </p:txBody>
      </p:sp>
      <p:graphicFrame>
        <p:nvGraphicFramePr>
          <p:cNvPr id="6" name="Content Placeholder 4">
            <a:extLst>
              <a:ext uri="{FF2B5EF4-FFF2-40B4-BE49-F238E27FC236}">
                <a16:creationId xmlns:a16="http://schemas.microsoft.com/office/drawing/2014/main" id="{9C984E9C-B719-4899-97C5-51C5B6563DE1}"/>
              </a:ext>
            </a:extLst>
          </p:cNvPr>
          <p:cNvGraphicFramePr>
            <a:graphicFrameLocks noGrp="1"/>
          </p:cNvGraphicFramePr>
          <p:nvPr>
            <p:extLst>
              <p:ext uri="{D42A27DB-BD31-4B8C-83A1-F6EECF244321}">
                <p14:modId xmlns:p14="http://schemas.microsoft.com/office/powerpoint/2010/main" val="701640676"/>
              </p:ext>
            </p:extLst>
          </p:nvPr>
        </p:nvGraphicFramePr>
        <p:xfrm>
          <a:off x="207264" y="1291713"/>
          <a:ext cx="6946012" cy="3352800"/>
        </p:xfrm>
        <a:graphic>
          <a:graphicData uri="http://schemas.openxmlformats.org/drawingml/2006/table">
            <a:tbl>
              <a:tblPr/>
              <a:tblGrid>
                <a:gridCol w="6946012">
                  <a:extLst>
                    <a:ext uri="{9D8B030D-6E8A-4147-A177-3AD203B41FA5}">
                      <a16:colId xmlns:a16="http://schemas.microsoft.com/office/drawing/2014/main" val="20000"/>
                    </a:ext>
                  </a:extLst>
                </a:gridCol>
              </a:tblGrid>
              <a:tr h="136670">
                <a:tc>
                  <a:txBody>
                    <a:bodyPr/>
                    <a:lstStyle>
                      <a:lvl1pPr defTabSz="871538">
                        <a:lnSpc>
                          <a:spcPct val="130000"/>
                        </a:lnSpc>
                        <a:buSzPct val="100000"/>
                        <a:buFont typeface="Wingdings" panose="05000000000000000000" pitchFamily="2" charset="2"/>
                        <a:defRPr sz="1100">
                          <a:solidFill>
                            <a:schemeClr val="tx1"/>
                          </a:solidFill>
                          <a:latin typeface="Arial" panose="020B0604020202020204" pitchFamily="34" charset="0"/>
                          <a:ea typeface="ＭＳ Ｐゴシック" panose="020B0600070205080204" pitchFamily="34" charset="-128"/>
                        </a:defRPr>
                      </a:lvl1pPr>
                      <a:lvl2pPr marL="742950" indent="-285750" defTabSz="871538">
                        <a:lnSpc>
                          <a:spcPct val="130000"/>
                        </a:lnSpc>
                        <a:buSzPct val="100000"/>
                        <a:buFont typeface="Courier New" panose="02070309020205020404" pitchFamily="49" charset="0"/>
                        <a:defRPr sz="1000">
                          <a:solidFill>
                            <a:schemeClr val="tx1"/>
                          </a:solidFill>
                          <a:latin typeface="Arial" panose="020B0604020202020204" pitchFamily="34" charset="0"/>
                          <a:ea typeface="ＭＳ Ｐゴシック" panose="020B0600070205080204" pitchFamily="34" charset="-128"/>
                        </a:defRPr>
                      </a:lvl2pPr>
                      <a:lvl3pPr marL="11430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3pPr>
                      <a:lvl4pPr marL="16002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4pPr>
                      <a:lvl5pPr marL="20574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5pPr>
                      <a:lvl6pPr marL="25146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6pPr>
                      <a:lvl7pPr marL="29718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7pPr>
                      <a:lvl8pPr marL="34290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8pPr>
                      <a:lvl9pPr marL="38862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9pPr>
                    </a:lstStyle>
                    <a:p>
                      <a:pPr marL="0" marR="0" lvl="0" indent="0" algn="l" defTabSz="871538"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dirty="0">
                          <a:ln>
                            <a:noFill/>
                          </a:ln>
                          <a:solidFill>
                            <a:srgbClr val="FFFFFF"/>
                          </a:solidFill>
                          <a:effectLst/>
                          <a:latin typeface="Arial" panose="020B0604020202020204" pitchFamily="34" charset="0"/>
                          <a:cs typeface="Arial" panose="020B0604020202020204" pitchFamily="34" charset="0"/>
                        </a:rPr>
                        <a:t>Summary – Progress this week</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2591167">
                <a:tc>
                  <a:txBody>
                    <a:bodyPr/>
                    <a:lstStyle>
                      <a:lvl1pPr>
                        <a:lnSpc>
                          <a:spcPct val="130000"/>
                        </a:lnSpc>
                        <a:buSzPct val="100000"/>
                        <a:buFont typeface="Wingdings" panose="05000000000000000000" pitchFamily="2" charset="2"/>
                        <a:tabLst>
                          <a:tab pos="88900" algn="l"/>
                        </a:tabLst>
                        <a:defRPr sz="1100">
                          <a:solidFill>
                            <a:schemeClr val="tx1"/>
                          </a:solidFill>
                          <a:latin typeface="Arial" panose="020B0604020202020204" pitchFamily="34" charset="0"/>
                          <a:ea typeface="ＭＳ Ｐゴシック" panose="020B0600070205080204" pitchFamily="34" charset="-128"/>
                        </a:defRPr>
                      </a:lvl1pPr>
                      <a:lvl2pPr marL="742950" indent="-285750">
                        <a:lnSpc>
                          <a:spcPct val="130000"/>
                        </a:lnSpc>
                        <a:buSzPct val="100000"/>
                        <a:buFont typeface="Courier New" panose="02070309020205020404" pitchFamily="49" charset="0"/>
                        <a:tabLst>
                          <a:tab pos="88900" algn="l"/>
                        </a:tabLst>
                        <a:defRPr sz="1000">
                          <a:solidFill>
                            <a:schemeClr val="tx1"/>
                          </a:solidFill>
                          <a:latin typeface="Arial" panose="020B0604020202020204" pitchFamily="34" charset="0"/>
                          <a:ea typeface="ＭＳ Ｐゴシック" panose="020B0600070205080204" pitchFamily="34" charset="-128"/>
                        </a:defRPr>
                      </a:lvl2pPr>
                      <a:lvl3pPr marL="11430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3pPr>
                      <a:lvl4pPr marL="16002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4pPr>
                      <a:lvl5pPr marL="20574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9pPr>
                    </a:lstStyle>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altLang="en-US" sz="10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Add new Joiners to Group Scheme (API) ILHWB-1001</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GB" altLang="en-US"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Call with Margaret to discuss what we should do with over 35 dependants, Margaret will check if info can be added to member listing report to show if person over 35 had a policy before with or without gaps or never, bot will create quotes only for this age group for now</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defRPr/>
                      </a:pPr>
                      <a:endParaRPr kumimoji="0" lang="en-GB" altLang="en-US"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1"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Aged Debt Reminder Letters ILH-1002</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Waiting for final approval </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kumimoji="0" lang="en-IE" sz="1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Boston Science Reporting ILHWB-1139</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0"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Develop bot to get Boston Science member listing from Power BI, adjust macro if needed after validation. See if bot can run/retrieve report that is currently done by IT (Where it comes from and how to get it)</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kumimoji="0" lang="en-IE" sz="1000" b="0"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1" i="1"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Metadata Upload </a:t>
                      </a:r>
                      <a:r>
                        <a:rPr kumimoji="0" lang="en-IE" sz="1000" b="1" i="1" u="none" strike="noStrike" kern="1200" cap="none" spc="0" normalizeH="0" baseline="0" dirty="0" err="1">
                          <a:ln>
                            <a:noFill/>
                          </a:ln>
                          <a:solidFill>
                            <a:prstClr val="black"/>
                          </a:solidFill>
                          <a:effectLst/>
                          <a:uLnTx/>
                          <a:uFillTx/>
                          <a:latin typeface="Calibri" panose="020F0502020204030204" pitchFamily="34" charset="0"/>
                          <a:ea typeface="+mn-ea"/>
                          <a:cs typeface="Calibri" panose="020F0502020204030204" pitchFamily="34" charset="0"/>
                        </a:rPr>
                        <a:t>Hyperscience</a:t>
                      </a:r>
                      <a:r>
                        <a:rPr kumimoji="0" lang="en-IE" sz="1000" b="1" i="1"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 ILHWB-1168</a:t>
                      </a:r>
                      <a:endParaRPr kumimoji="0" lang="en-IE" sz="10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0"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Call on Tuesday regarding a bot build to upload metadata to </a:t>
                      </a:r>
                      <a:r>
                        <a:rPr kumimoji="0" lang="en-IE" sz="1000" b="0" i="1"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Hyperscience</a:t>
                      </a:r>
                      <a:r>
                        <a:rPr kumimoji="0" lang="en-IE" sz="1000" b="0"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began development of bot to read from excel and format JSON string. Received test data and </a:t>
                      </a:r>
                      <a:r>
                        <a:rPr kumimoji="0" lang="en-IE" sz="1000" b="0" i="1"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uuids</a:t>
                      </a:r>
                      <a:r>
                        <a:rPr kumimoji="0" lang="en-IE" sz="1000" b="0"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on Friday during a call with Kieran O’Shaughnessy and Istvan </a:t>
                      </a:r>
                      <a:r>
                        <a:rPr kumimoji="0" lang="en-IE" sz="1000" b="0" i="1"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Lotz</a:t>
                      </a:r>
                      <a:r>
                        <a:rPr kumimoji="0" lang="en-IE" sz="1000" b="0"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from </a:t>
                      </a:r>
                      <a:r>
                        <a:rPr kumimoji="0" lang="en-IE" sz="1000" b="0" i="1"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Hyperscience</a:t>
                      </a:r>
                      <a:r>
                        <a:rPr kumimoji="0" lang="en-IE" sz="1000" b="0"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Completed bot but bot REST API does not support </a:t>
                      </a:r>
                      <a:r>
                        <a:rPr kumimoji="0" lang="en-IE" sz="1000" b="0" i="1"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multipart/form-data, checked with Pat about a solution</a:t>
                      </a:r>
                      <a:endParaRPr kumimoji="0" lang="en-IE" altLang="en-US" sz="1000" b="0" i="1"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GB" altLang="en-US" sz="1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7313" marR="0" indent="-87313" algn="l" defTabSz="872465" rtl="0" eaLnBrk="1" fontAlgn="auto" latinLnBrk="0" hangingPunct="1">
                        <a:lnSpc>
                          <a:spcPct val="100000"/>
                        </a:lnSpc>
                        <a:spcBef>
                          <a:spcPts val="0"/>
                        </a:spcBef>
                        <a:spcAft>
                          <a:spcPts val="0"/>
                        </a:spcAft>
                        <a:buClrTx/>
                        <a:buSzTx/>
                        <a:buFont typeface="Arial" pitchFamily="34" charset="0"/>
                        <a:buChar char="•"/>
                        <a:tabLst/>
                        <a:defRPr/>
                      </a:pPr>
                      <a:endParaRPr lang="en-IE" sz="1000" b="0" i="1"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GB" altLang="en-US" sz="1000" b="1" i="0" u="none" strike="noStrike" cap="none" normalizeH="0" baseline="0" dirty="0">
                        <a:ln>
                          <a:noFill/>
                        </a:ln>
                        <a:solidFill>
                          <a:srgbClr val="DB536A"/>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IE" altLang="en-US" sz="10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IE" altLang="en-US" sz="1000"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F64D30B8-812E-416C-BA6B-71CB45D0BF78}"/>
              </a:ext>
            </a:extLst>
          </p:cNvPr>
          <p:cNvGraphicFramePr>
            <a:graphicFrameLocks/>
          </p:cNvGraphicFramePr>
          <p:nvPr>
            <p:extLst>
              <p:ext uri="{D42A27DB-BD31-4B8C-83A1-F6EECF244321}">
                <p14:modId xmlns:p14="http://schemas.microsoft.com/office/powerpoint/2010/main" val="3041461353"/>
              </p:ext>
            </p:extLst>
          </p:nvPr>
        </p:nvGraphicFramePr>
        <p:xfrm>
          <a:off x="207264" y="4078489"/>
          <a:ext cx="6946012" cy="2621280"/>
        </p:xfrm>
        <a:graphic>
          <a:graphicData uri="http://schemas.openxmlformats.org/drawingml/2006/table">
            <a:tbl>
              <a:tblPr firstRow="1" bandRow="1">
                <a:tableStyleId>{21E4AEA4-8DFA-4A89-87EB-49C32662AFE0}</a:tableStyleId>
              </a:tblPr>
              <a:tblGrid>
                <a:gridCol w="6946012">
                  <a:extLst>
                    <a:ext uri="{9D8B030D-6E8A-4147-A177-3AD203B41FA5}">
                      <a16:colId xmlns:a16="http://schemas.microsoft.com/office/drawing/2014/main" val="20000"/>
                    </a:ext>
                  </a:extLst>
                </a:gridCol>
              </a:tblGrid>
              <a:tr h="130528">
                <a:tc>
                  <a:txBody>
                    <a:bodyPr/>
                    <a:lstStyle/>
                    <a:p>
                      <a:r>
                        <a:rPr lang="en-GB" sz="1000" b="1" kern="1200" baseline="0" dirty="0">
                          <a:solidFill>
                            <a:schemeClr val="lt1"/>
                          </a:solidFill>
                          <a:effectLst/>
                          <a:latin typeface="Arial" panose="020B0604020202020204" pitchFamily="34" charset="0"/>
                          <a:ea typeface="+mn-ea"/>
                          <a:cs typeface="Arial" panose="020B0604020202020204" pitchFamily="34" charset="0"/>
                        </a:rPr>
                        <a:t>Next week</a:t>
                      </a:r>
                      <a:endParaRPr lang="en-GB" sz="1000" b="1" kern="1200" dirty="0">
                        <a:solidFill>
                          <a:schemeClr val="lt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18019">
                <a:tc>
                  <a:txBody>
                    <a:bodyPr/>
                    <a:lstStyle/>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000" b="1" i="1"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new Joiners to Group Scheme (API) ILHWB-1001</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GB" altLang="en-US" sz="1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rule to allow for over 35 dependants and test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GB" altLang="en-US" sz="1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lang="en-IE" sz="1000" b="1"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Aged Debt Reminder Letters ILH-1002</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Waiting for final approval </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1" i="1"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Boston Science Reporting ILHWB-1139</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0" i="1"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Waiting for Excel validation and to Speak to Ger about running scripts in Power BI to get Boston Scientific data</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kumimoji="0" lang="en-IE" sz="1000" b="0" i="1"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1" i="1"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Metadata Upload </a:t>
                      </a:r>
                      <a:r>
                        <a:rPr kumimoji="0" lang="en-IE" sz="1000" b="1" i="1" u="none" strike="noStrike" kern="1200" cap="none" spc="0" normalizeH="0" baseline="0" dirty="0" err="1">
                          <a:ln>
                            <a:noFill/>
                          </a:ln>
                          <a:solidFill>
                            <a:prstClr val="black"/>
                          </a:solidFill>
                          <a:effectLst/>
                          <a:uLnTx/>
                          <a:uFillTx/>
                          <a:latin typeface="Calibri" panose="020F0502020204030204" pitchFamily="34" charset="0"/>
                          <a:ea typeface="+mn-ea"/>
                          <a:cs typeface="Calibri" panose="020F0502020204030204" pitchFamily="34" charset="0"/>
                        </a:rPr>
                        <a:t>Hyperscience</a:t>
                      </a:r>
                      <a:r>
                        <a:rPr kumimoji="0" lang="en-IE" sz="1000" b="1" i="1"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 ILHWB-1168</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0" i="1"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Catch up with Pat about a solution, implement and test if we find fix</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kumimoji="0" lang="en-IE" sz="10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lang="en-IE" sz="1000" b="0" i="1" kern="1200" baseline="0" dirty="0">
                        <a:solidFill>
                          <a:schemeClr val="tx1"/>
                        </a:solidFill>
                        <a:effectLst/>
                        <a:latin typeface="Calibri" panose="020F0502020204030204" pitchFamily="34" charset="0"/>
                        <a:ea typeface="+mn-ea"/>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7313" marR="0" indent="-87313" algn="l" defTabSz="872465" rtl="0" eaLnBrk="1" fontAlgn="auto" latinLnBrk="0" hangingPunct="1">
                        <a:lnSpc>
                          <a:spcPct val="100000"/>
                        </a:lnSpc>
                        <a:spcBef>
                          <a:spcPts val="0"/>
                        </a:spcBef>
                        <a:spcAft>
                          <a:spcPts val="0"/>
                        </a:spcAft>
                        <a:buClrTx/>
                        <a:buSzTx/>
                        <a:buFont typeface="Arial" pitchFamily="34" charset="0"/>
                        <a:buChar char="•"/>
                        <a:tabLst/>
                        <a:defRPr/>
                      </a:pPr>
                      <a:endParaRPr lang="en-IE" sz="1200" b="0" i="1" kern="1200" baseline="0" dirty="0">
                        <a:solidFill>
                          <a:schemeClr val="tx1"/>
                        </a:solidFill>
                        <a:effectLst/>
                        <a:latin typeface="Calibri" panose="020F0502020204030204" pitchFamily="34" charset="0"/>
                        <a:ea typeface="+mn-ea"/>
                        <a:cs typeface="Calibri" panose="020F0502020204030204" pitchFamily="34" charset="0"/>
                      </a:endParaRPr>
                    </a:p>
                    <a:p>
                      <a:pPr marL="0" indent="0">
                        <a:buFont typeface="Arial" pitchFamily="34" charset="0"/>
                        <a:buNone/>
                      </a:pPr>
                      <a:endParaRPr lang="en-IE" sz="1000" i="1" kern="1200" baseline="0" dirty="0">
                        <a:solidFill>
                          <a:schemeClr val="tx1"/>
                        </a:solidFill>
                        <a:effectLst/>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8" name="Content Placeholder 4">
            <a:extLst>
              <a:ext uri="{FF2B5EF4-FFF2-40B4-BE49-F238E27FC236}">
                <a16:creationId xmlns:a16="http://schemas.microsoft.com/office/drawing/2014/main" id="{5CC94893-6D49-4AE8-972B-FF71947C91C7}"/>
              </a:ext>
            </a:extLst>
          </p:cNvPr>
          <p:cNvGraphicFramePr>
            <a:graphicFrameLocks/>
          </p:cNvGraphicFramePr>
          <p:nvPr>
            <p:extLst>
              <p:ext uri="{D42A27DB-BD31-4B8C-83A1-F6EECF244321}">
                <p14:modId xmlns:p14="http://schemas.microsoft.com/office/powerpoint/2010/main" val="4059473106"/>
              </p:ext>
            </p:extLst>
          </p:nvPr>
        </p:nvGraphicFramePr>
        <p:xfrm>
          <a:off x="7264687" y="4078769"/>
          <a:ext cx="4670482" cy="2552505"/>
        </p:xfrm>
        <a:graphic>
          <a:graphicData uri="http://schemas.openxmlformats.org/drawingml/2006/table">
            <a:tbl>
              <a:tblPr firstRow="1" bandRow="1">
                <a:tableStyleId>{21E4AEA4-8DFA-4A89-87EB-49C32662AFE0}</a:tableStyleId>
              </a:tblPr>
              <a:tblGrid>
                <a:gridCol w="2012663">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24319">
                  <a:extLst>
                    <a:ext uri="{9D8B030D-6E8A-4147-A177-3AD203B41FA5}">
                      <a16:colId xmlns:a16="http://schemas.microsoft.com/office/drawing/2014/main" val="742312334"/>
                    </a:ext>
                  </a:extLst>
                </a:gridCol>
              </a:tblGrid>
              <a:tr h="275740">
                <a:tc gridSpan="2">
                  <a:txBody>
                    <a:bodyPr/>
                    <a:lstStyle/>
                    <a:p>
                      <a:pPr marL="0" marR="0" indent="0" algn="l" defTabSz="872465" rtl="0" eaLnBrk="1" fontAlgn="auto" latinLnBrk="0" hangingPunct="1">
                        <a:lnSpc>
                          <a:spcPct val="100000"/>
                        </a:lnSpc>
                        <a:spcBef>
                          <a:spcPts val="0"/>
                        </a:spcBef>
                        <a:spcAft>
                          <a:spcPts val="0"/>
                        </a:spcAft>
                        <a:buClrTx/>
                        <a:buSzTx/>
                        <a:buFontTx/>
                        <a:buNone/>
                        <a:tabLst/>
                        <a:defRPr/>
                      </a:pPr>
                      <a:r>
                        <a:rPr lang="en-GB" sz="1200" baseline="0" dirty="0">
                          <a:latin typeface="Calibri" panose="020F0502020204030204" pitchFamily="34" charset="0"/>
                          <a:cs typeface="Calibri" panose="020F0502020204030204" pitchFamily="34" charset="0"/>
                        </a:rPr>
                        <a:t>Completed Projects</a:t>
                      </a: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IE"/>
                    </a:p>
                  </a:txBody>
                  <a:tcPr/>
                </a:tc>
                <a:tc>
                  <a:txBody>
                    <a:bodyPr/>
                    <a:lstStyle/>
                    <a:p>
                      <a:pPr marL="0" marR="0" indent="0" algn="l" defTabSz="872465" rtl="0" eaLnBrk="1" fontAlgn="auto" latinLnBrk="0" hangingPunct="1">
                        <a:lnSpc>
                          <a:spcPct val="100000"/>
                        </a:lnSpc>
                        <a:spcBef>
                          <a:spcPts val="0"/>
                        </a:spcBef>
                        <a:spcAft>
                          <a:spcPts val="0"/>
                        </a:spcAft>
                        <a:buClrTx/>
                        <a:buSzTx/>
                        <a:buFontTx/>
                        <a:buNone/>
                        <a:tabLst/>
                        <a:defRPr/>
                      </a:pP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72311">
                <a:tc>
                  <a:txBody>
                    <a:bodyPr/>
                    <a:lstStyle/>
                    <a:p>
                      <a:r>
                        <a:rPr lang="en-GB" sz="1200" b="1" dirty="0">
                          <a:solidFill>
                            <a:schemeClr val="bg1"/>
                          </a:solidFill>
                          <a:latin typeface="Calibri" panose="020F0502020204030204" pitchFamily="34" charset="0"/>
                          <a:cs typeface="Calibri" panose="020F0502020204030204" pitchFamily="34" charset="0"/>
                        </a:rPr>
                        <a:t>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gridSpan="2">
                  <a:txBody>
                    <a:bodyPr/>
                    <a:lstStyle/>
                    <a:p>
                      <a:pPr algn="ctr"/>
                      <a:r>
                        <a:rPr lang="en-GB" sz="1200" b="1" dirty="0">
                          <a:solidFill>
                            <a:schemeClr val="bg1"/>
                          </a:solidFill>
                          <a:latin typeface="Calibri" panose="020F0502020204030204" pitchFamily="34" charset="0"/>
                          <a:cs typeface="Calibri" panose="020F0502020204030204" pitchFamily="34" charset="0"/>
                        </a:rPr>
                        <a:t>Benefits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pPr algn="ctr"/>
                      <a:r>
                        <a:rPr lang="en-GB" sz="1200" b="1" dirty="0">
                          <a:solidFill>
                            <a:schemeClr val="bg1"/>
                          </a:solidFill>
                          <a:latin typeface="Calibri" panose="020F0502020204030204" pitchFamily="34" charset="0"/>
                          <a:cs typeface="Calibri" panose="020F0502020204030204" pitchFamily="34" charset="0"/>
                        </a:rPr>
                        <a:t>Benefits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1"/>
                  </a:ext>
                </a:extLst>
              </a:tr>
              <a:tr h="533690">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177897">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8636230"/>
                  </a:ext>
                </a:extLst>
              </a:tr>
              <a:tr h="177897">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2154489"/>
                  </a:ext>
                </a:extLst>
              </a:tr>
              <a:tr h="177897">
                <a:tc>
                  <a:txBody>
                    <a:bodyPr/>
                    <a:lstStyle/>
                    <a:p>
                      <a:pPr marL="0" indent="0">
                        <a:buFont typeface="Arial" pitchFamily="34" charset="0"/>
                        <a:buNone/>
                      </a:pPr>
                      <a:endParaRPr lang="en-IE" sz="1200" b="1"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1145474"/>
                  </a:ext>
                </a:extLst>
              </a:tr>
              <a:tr h="177897">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7869076"/>
                  </a:ext>
                </a:extLst>
              </a:tr>
              <a:tr h="177897">
                <a:tc>
                  <a:txBody>
                    <a:bodyPr/>
                    <a:lstStyle/>
                    <a:p>
                      <a:pPr marL="0" indent="0">
                        <a:buFont typeface="Arial" pitchFamily="34" charset="0"/>
                        <a:buNone/>
                      </a:pPr>
                      <a:endParaRPr lang="en-IE" sz="1200" b="1"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177897">
                <a:tc>
                  <a:txBody>
                    <a:bodyPr/>
                    <a:lstStyle/>
                    <a:p>
                      <a:pPr marL="0" indent="0">
                        <a:buFont typeface="Arial" pitchFamily="34" charset="0"/>
                        <a:buNone/>
                      </a:pPr>
                      <a:endParaRPr lang="en-IE" sz="1200" b="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4572785"/>
                  </a:ext>
                </a:extLst>
              </a:tr>
              <a:tr h="177897">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1006667"/>
                  </a:ext>
                </a:extLst>
              </a:tr>
              <a:tr h="177897">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3626046"/>
                  </a:ext>
                </a:extLst>
              </a:tr>
            </a:tbl>
          </a:graphicData>
        </a:graphic>
      </p:graphicFrame>
      <p:sp>
        <p:nvSpPr>
          <p:cNvPr id="10" name="Title 1">
            <a:extLst>
              <a:ext uri="{FF2B5EF4-FFF2-40B4-BE49-F238E27FC236}">
                <a16:creationId xmlns:a16="http://schemas.microsoft.com/office/drawing/2014/main" id="{EB1146AE-27E7-43BD-A22F-505F0E739B44}"/>
              </a:ext>
            </a:extLst>
          </p:cNvPr>
          <p:cNvSpPr txBox="1">
            <a:spLocks/>
          </p:cNvSpPr>
          <p:nvPr/>
        </p:nvSpPr>
        <p:spPr bwMode="auto">
          <a:xfrm>
            <a:off x="147189" y="452404"/>
            <a:ext cx="7094859" cy="64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oAutofit/>
          </a:bodyPr>
          <a:lstStyle>
            <a:lvl1pPr algn="l" defTabSz="722313" rtl="0" eaLnBrk="0" fontAlgn="base" hangingPunct="0">
              <a:spcBef>
                <a:spcPct val="0"/>
              </a:spcBef>
              <a:spcAft>
                <a:spcPct val="0"/>
              </a:spcAft>
              <a:defRPr sz="4400" b="1">
                <a:solidFill>
                  <a:schemeClr val="tx1"/>
                </a:solidFill>
                <a:latin typeface="+mj-lt"/>
                <a:ea typeface="ＭＳ Ｐゴシック" charset="0"/>
                <a:cs typeface="ＭＳ Ｐゴシック" charset="0"/>
              </a:defRPr>
            </a:lvl1pPr>
            <a:lvl2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2pPr>
            <a:lvl3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3pPr>
            <a:lvl4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4pPr>
            <a:lvl5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5pPr>
            <a:lvl6pPr marL="436232" algn="r" defTabSz="724026" rtl="0" eaLnBrk="0" fontAlgn="base" hangingPunct="0">
              <a:spcBef>
                <a:spcPct val="0"/>
              </a:spcBef>
              <a:spcAft>
                <a:spcPct val="0"/>
              </a:spcAft>
              <a:defRPr sz="2900">
                <a:solidFill>
                  <a:schemeClr val="tx1"/>
                </a:solidFill>
                <a:latin typeface="Arial" charset="0"/>
              </a:defRPr>
            </a:lvl6pPr>
            <a:lvl7pPr marL="872465" algn="r" defTabSz="724026" rtl="0" eaLnBrk="0" fontAlgn="base" hangingPunct="0">
              <a:spcBef>
                <a:spcPct val="0"/>
              </a:spcBef>
              <a:spcAft>
                <a:spcPct val="0"/>
              </a:spcAft>
              <a:defRPr sz="2900">
                <a:solidFill>
                  <a:schemeClr val="tx1"/>
                </a:solidFill>
                <a:latin typeface="Arial" charset="0"/>
              </a:defRPr>
            </a:lvl7pPr>
            <a:lvl8pPr marL="1308699" algn="r" defTabSz="724026" rtl="0" eaLnBrk="0" fontAlgn="base" hangingPunct="0">
              <a:spcBef>
                <a:spcPct val="0"/>
              </a:spcBef>
              <a:spcAft>
                <a:spcPct val="0"/>
              </a:spcAft>
              <a:defRPr sz="2900">
                <a:solidFill>
                  <a:schemeClr val="tx1"/>
                </a:solidFill>
                <a:latin typeface="Arial" charset="0"/>
              </a:defRPr>
            </a:lvl8pPr>
            <a:lvl9pPr marL="1744932" algn="r" defTabSz="724026" rtl="0" eaLnBrk="0" fontAlgn="base" hangingPunct="0">
              <a:spcBef>
                <a:spcPct val="0"/>
              </a:spcBef>
              <a:spcAft>
                <a:spcPct val="0"/>
              </a:spcAft>
              <a:defRPr sz="2900">
                <a:solidFill>
                  <a:schemeClr val="tx1"/>
                </a:solidFill>
                <a:latin typeface="Arial" charset="0"/>
              </a:defRPr>
            </a:lvl9pPr>
          </a:lstStyle>
          <a:p>
            <a:pPr>
              <a:defRPr/>
            </a:pPr>
            <a:r>
              <a:rPr lang="en-IE" sz="1200" i="1" kern="0" dirty="0">
                <a:solidFill>
                  <a:srgbClr val="000000"/>
                </a:solidFill>
                <a:latin typeface="Calibri" panose="020F0502020204030204" pitchFamily="34" charset="0"/>
                <a:cs typeface="Calibri" panose="020F0502020204030204" pitchFamily="34" charset="0"/>
              </a:rPr>
              <a:t>Workstream: </a:t>
            </a:r>
            <a:r>
              <a:rPr lang="en-IE" sz="1200" b="0" i="1" kern="0" dirty="0">
                <a:solidFill>
                  <a:srgbClr val="000000"/>
                </a:solidFill>
                <a:latin typeface="Calibri" panose="020F0502020204030204" pitchFamily="34" charset="0"/>
                <a:cs typeface="Calibri" panose="020F0502020204030204" pitchFamily="34" charset="0"/>
              </a:rPr>
              <a:t>Optimise</a:t>
            </a:r>
            <a:endParaRPr lang="en-IE" sz="1200" b="0" kern="0" dirty="0">
              <a:solidFill>
                <a:srgbClr val="000000"/>
              </a:solidFill>
              <a:latin typeface="Calibri" panose="020F0502020204030204" pitchFamily="34" charset="0"/>
              <a:cs typeface="Calibri" panose="020F0502020204030204" pitchFamily="34" charset="0"/>
            </a:endParaRPr>
          </a:p>
          <a:p>
            <a:pPr>
              <a:defRPr/>
            </a:pPr>
            <a:r>
              <a:rPr lang="en-IE" sz="1200" i="1" kern="0" dirty="0">
                <a:solidFill>
                  <a:srgbClr val="000000"/>
                </a:solidFill>
                <a:latin typeface="Calibri" panose="020F0502020204030204" pitchFamily="34" charset="0"/>
                <a:cs typeface="Calibri" panose="020F0502020204030204" pitchFamily="34" charset="0"/>
              </a:rPr>
              <a:t>Project Name: </a:t>
            </a:r>
            <a:r>
              <a:rPr lang="en-IE" sz="1200" b="0" i="1" kern="0" dirty="0">
                <a:solidFill>
                  <a:srgbClr val="000000"/>
                </a:solidFill>
                <a:latin typeface="Calibri" panose="020F0502020204030204" pitchFamily="34" charset="0"/>
                <a:cs typeface="Calibri" panose="020F0502020204030204" pitchFamily="34" charset="0"/>
              </a:rPr>
              <a:t>Robotic Process Automation (RPA)</a:t>
            </a:r>
            <a:endParaRPr lang="en-IE" sz="1200" b="0" kern="0" dirty="0">
              <a:solidFill>
                <a:srgbClr val="000000"/>
              </a:solidFill>
              <a:latin typeface="Calibri" panose="020F0502020204030204" pitchFamily="34" charset="0"/>
              <a:cs typeface="Calibri" panose="020F0502020204030204" pitchFamily="34" charset="0"/>
            </a:endParaRPr>
          </a:p>
          <a:p>
            <a:pPr>
              <a:defRPr/>
            </a:pPr>
            <a:r>
              <a:rPr lang="en-IE" sz="1200" kern="0" dirty="0">
                <a:solidFill>
                  <a:srgbClr val="000000"/>
                </a:solidFill>
                <a:latin typeface="Calibri" panose="020F0502020204030204" pitchFamily="34" charset="0"/>
                <a:cs typeface="Calibri" panose="020F0502020204030204" pitchFamily="34" charset="0"/>
              </a:rPr>
              <a:t>Project description:  </a:t>
            </a:r>
            <a:r>
              <a:rPr lang="en-IE" sz="1200" b="0" kern="0" dirty="0">
                <a:solidFill>
                  <a:srgbClr val="000000"/>
                </a:solidFill>
                <a:latin typeface="Calibri" panose="020F0502020204030204" pitchFamily="34" charset="0"/>
                <a:cs typeface="Calibri" panose="020F0502020204030204" pitchFamily="34" charset="0"/>
              </a:rPr>
              <a:t>Implementing RPA to automate business processes</a:t>
            </a:r>
            <a:endParaRPr lang="en-IE" sz="1200" b="0" i="1" kern="0" dirty="0">
              <a:solidFill>
                <a:srgbClr val="000000"/>
              </a:solidFill>
              <a:latin typeface="Calibri" panose="020F0502020204030204" pitchFamily="34" charset="0"/>
              <a:cs typeface="Calibri" panose="020F0502020204030204" pitchFamily="34" charset="0"/>
            </a:endParaRPr>
          </a:p>
        </p:txBody>
      </p:sp>
      <p:graphicFrame>
        <p:nvGraphicFramePr>
          <p:cNvPr id="11" name="Group 197">
            <a:extLst>
              <a:ext uri="{FF2B5EF4-FFF2-40B4-BE49-F238E27FC236}">
                <a16:creationId xmlns:a16="http://schemas.microsoft.com/office/drawing/2014/main" id="{8A4874DD-051C-4EB6-A26C-BD09242E8455}"/>
              </a:ext>
            </a:extLst>
          </p:cNvPr>
          <p:cNvGraphicFramePr>
            <a:graphicFrameLocks noGrp="1"/>
          </p:cNvGraphicFramePr>
          <p:nvPr>
            <p:extLst>
              <p:ext uri="{D42A27DB-BD31-4B8C-83A1-F6EECF244321}">
                <p14:modId xmlns:p14="http://schemas.microsoft.com/office/powerpoint/2010/main" val="330803024"/>
              </p:ext>
            </p:extLst>
          </p:nvPr>
        </p:nvGraphicFramePr>
        <p:xfrm>
          <a:off x="7706934" y="635036"/>
          <a:ext cx="4439272" cy="548640"/>
        </p:xfrm>
        <a:graphic>
          <a:graphicData uri="http://schemas.openxmlformats.org/drawingml/2006/table">
            <a:tbl>
              <a:tblPr/>
              <a:tblGrid>
                <a:gridCol w="4439272">
                  <a:extLst>
                    <a:ext uri="{9D8B030D-6E8A-4147-A177-3AD203B41FA5}">
                      <a16:colId xmlns:a16="http://schemas.microsoft.com/office/drawing/2014/main" val="20000"/>
                    </a:ext>
                  </a:extLst>
                </a:gridCol>
              </a:tblGrid>
              <a:tr h="490706">
                <a:tc>
                  <a:txBody>
                    <a:bodyPr/>
                    <a:lstStyle/>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RPA Developer: Anthony Slator</a:t>
                      </a:r>
                    </a:p>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IT Lead: Gerard Coughlan</a:t>
                      </a:r>
                    </a:p>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Kanban: </a:t>
                      </a: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hlinkClick r:id="rId2"/>
                        </a:rPr>
                        <a:t>https://jirasrv:8443/secure/RapidBoard.jspa?rapidView=915</a:t>
                      </a: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 </a:t>
                      </a:r>
                    </a:p>
                  </a:txBody>
                  <a:tcPr marL="0" marR="0" marT="0" marB="0"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2" name="Title 1">
            <a:extLst>
              <a:ext uri="{FF2B5EF4-FFF2-40B4-BE49-F238E27FC236}">
                <a16:creationId xmlns:a16="http://schemas.microsoft.com/office/drawing/2014/main" id="{97C920B0-1C68-48AC-8D10-65FBAE92BFB5}"/>
              </a:ext>
            </a:extLst>
          </p:cNvPr>
          <p:cNvSpPr txBox="1">
            <a:spLocks/>
          </p:cNvSpPr>
          <p:nvPr/>
        </p:nvSpPr>
        <p:spPr>
          <a:xfrm>
            <a:off x="4876800" y="43214"/>
            <a:ext cx="2830134" cy="33410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E" sz="1800" dirty="0">
                <a:solidFill>
                  <a:srgbClr val="0097A9"/>
                </a:solidFill>
                <a:latin typeface="Calibri" panose="020F0502020204030204" pitchFamily="34" charset="0"/>
                <a:cs typeface="Calibri" panose="020F0502020204030204" pitchFamily="34" charset="0"/>
              </a:rPr>
              <a:t>Date: w/e 22/10/2021</a:t>
            </a:r>
          </a:p>
        </p:txBody>
      </p:sp>
      <p:graphicFrame>
        <p:nvGraphicFramePr>
          <p:cNvPr id="15" name="Table 14">
            <a:extLst>
              <a:ext uri="{FF2B5EF4-FFF2-40B4-BE49-F238E27FC236}">
                <a16:creationId xmlns:a16="http://schemas.microsoft.com/office/drawing/2014/main" id="{120FF19A-A396-4470-93CD-CED256A21B38}"/>
              </a:ext>
            </a:extLst>
          </p:cNvPr>
          <p:cNvGraphicFramePr>
            <a:graphicFrameLocks noGrp="1"/>
          </p:cNvGraphicFramePr>
          <p:nvPr>
            <p:extLst>
              <p:ext uri="{D42A27DB-BD31-4B8C-83A1-F6EECF244321}">
                <p14:modId xmlns:p14="http://schemas.microsoft.com/office/powerpoint/2010/main" val="3773339860"/>
              </p:ext>
            </p:extLst>
          </p:nvPr>
        </p:nvGraphicFramePr>
        <p:xfrm>
          <a:off x="7706934" y="3023"/>
          <a:ext cx="4228235" cy="523058"/>
        </p:xfrm>
        <a:graphic>
          <a:graphicData uri="http://schemas.openxmlformats.org/drawingml/2006/table">
            <a:tbl>
              <a:tblPr firstRow="1" bandRow="1"/>
              <a:tblGrid>
                <a:gridCol w="1182088">
                  <a:extLst>
                    <a:ext uri="{9D8B030D-6E8A-4147-A177-3AD203B41FA5}">
                      <a16:colId xmlns:a16="http://schemas.microsoft.com/office/drawing/2014/main" val="1276607654"/>
                    </a:ext>
                  </a:extLst>
                </a:gridCol>
                <a:gridCol w="1938851">
                  <a:extLst>
                    <a:ext uri="{9D8B030D-6E8A-4147-A177-3AD203B41FA5}">
                      <a16:colId xmlns:a16="http://schemas.microsoft.com/office/drawing/2014/main" val="1661146073"/>
                    </a:ext>
                  </a:extLst>
                </a:gridCol>
                <a:gridCol w="1107296">
                  <a:extLst>
                    <a:ext uri="{9D8B030D-6E8A-4147-A177-3AD203B41FA5}">
                      <a16:colId xmlns:a16="http://schemas.microsoft.com/office/drawing/2014/main" val="4103841726"/>
                    </a:ext>
                  </a:extLst>
                </a:gridCol>
              </a:tblGrid>
              <a:tr h="261529">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dirty="0"/>
                        <a:t>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97A9"/>
                    </a:solidFill>
                  </a:tcPr>
                </a:tc>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dirty="0">
                          <a:solidFill>
                            <a:schemeClr val="tx2"/>
                          </a:solidFill>
                        </a:rPr>
                        <a:t>This Week’s 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2D050"/>
                    </a:solidFill>
                  </a:tcPr>
                </a:tc>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i="1" dirty="0">
                          <a:solidFill>
                            <a:schemeClr val="bg1"/>
                          </a:solidFill>
                        </a:rPr>
                        <a:t>Last Week’s 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605108108"/>
                  </a:ext>
                </a:extLst>
              </a:tr>
              <a:tr h="261529">
                <a:tc>
                  <a:txBody>
                    <a:bodyPr/>
                    <a:lstStyle>
                      <a:lvl1pPr marL="0" algn="l" defTabSz="1219170" rtl="0" eaLnBrk="1" latinLnBrk="0" hangingPunct="1">
                        <a:defRPr sz="2400" kern="1200">
                          <a:solidFill>
                            <a:schemeClr val="dk1"/>
                          </a:solidFill>
                          <a:latin typeface="Calibri" panose="020F0502020204030204"/>
                        </a:defRPr>
                      </a:lvl1pPr>
                      <a:lvl2pPr marL="609585" algn="l" defTabSz="1219170" rtl="0" eaLnBrk="1" latinLnBrk="0" hangingPunct="1">
                        <a:defRPr sz="2400" kern="1200">
                          <a:solidFill>
                            <a:schemeClr val="dk1"/>
                          </a:solidFill>
                          <a:latin typeface="Calibri" panose="020F0502020204030204"/>
                        </a:defRPr>
                      </a:lvl2pPr>
                      <a:lvl3pPr marL="1219170" algn="l" defTabSz="1219170" rtl="0" eaLnBrk="1" latinLnBrk="0" hangingPunct="1">
                        <a:defRPr sz="2400" kern="1200">
                          <a:solidFill>
                            <a:schemeClr val="dk1"/>
                          </a:solidFill>
                          <a:latin typeface="Calibri" panose="020F0502020204030204"/>
                        </a:defRPr>
                      </a:lvl3pPr>
                      <a:lvl4pPr marL="1828754" algn="l" defTabSz="1219170" rtl="0" eaLnBrk="1" latinLnBrk="0" hangingPunct="1">
                        <a:defRPr sz="2400" kern="1200">
                          <a:solidFill>
                            <a:schemeClr val="dk1"/>
                          </a:solidFill>
                          <a:latin typeface="Calibri" panose="020F0502020204030204"/>
                        </a:defRPr>
                      </a:lvl4pPr>
                      <a:lvl5pPr marL="2438339" algn="l" defTabSz="1219170" rtl="0" eaLnBrk="1" latinLnBrk="0" hangingPunct="1">
                        <a:defRPr sz="2400" kern="1200">
                          <a:solidFill>
                            <a:schemeClr val="dk1"/>
                          </a:solidFill>
                          <a:latin typeface="Calibri" panose="020F0502020204030204"/>
                        </a:defRPr>
                      </a:lvl5pPr>
                      <a:lvl6pPr marL="3047924" algn="l" defTabSz="1219170" rtl="0" eaLnBrk="1" latinLnBrk="0" hangingPunct="1">
                        <a:defRPr sz="2400" kern="1200">
                          <a:solidFill>
                            <a:schemeClr val="dk1"/>
                          </a:solidFill>
                          <a:latin typeface="Calibri" panose="020F0502020204030204"/>
                        </a:defRPr>
                      </a:lvl6pPr>
                      <a:lvl7pPr marL="3657509" algn="l" defTabSz="1219170" rtl="0" eaLnBrk="1" latinLnBrk="0" hangingPunct="1">
                        <a:defRPr sz="2400" kern="1200">
                          <a:solidFill>
                            <a:schemeClr val="dk1"/>
                          </a:solidFill>
                          <a:latin typeface="Calibri" panose="020F0502020204030204"/>
                        </a:defRPr>
                      </a:lvl7pPr>
                      <a:lvl8pPr marL="4267093" algn="l" defTabSz="1219170" rtl="0" eaLnBrk="1" latinLnBrk="0" hangingPunct="1">
                        <a:defRPr sz="2400" kern="1200">
                          <a:solidFill>
                            <a:schemeClr val="dk1"/>
                          </a:solidFill>
                          <a:latin typeface="Calibri" panose="020F0502020204030204"/>
                        </a:defRPr>
                      </a:lvl8pPr>
                      <a:lvl9pPr marL="4876678" algn="l" defTabSz="1219170" rtl="0" eaLnBrk="1" latinLnBrk="0" hangingPunct="1">
                        <a:defRPr sz="2400" kern="1200">
                          <a:solidFill>
                            <a:schemeClr val="dk1"/>
                          </a:solidFill>
                          <a:latin typeface="Calibri" panose="020F0502020204030204"/>
                        </a:defRPr>
                      </a:lvl9pPr>
                    </a:lstStyle>
                    <a:p>
                      <a:pPr algn="ctr"/>
                      <a:r>
                        <a:rPr lang="en-IE" sz="1000" dirty="0">
                          <a:solidFill>
                            <a:srgbClr val="000000"/>
                          </a:solidFill>
                        </a:rPr>
                        <a:t>Rationale</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gridSpan="2">
                  <a:txBody>
                    <a:bodyPr/>
                    <a:lstStyle>
                      <a:lvl1pPr marL="0" algn="l" defTabSz="1219170" rtl="0" eaLnBrk="1" latinLnBrk="0" hangingPunct="1">
                        <a:defRPr sz="2400" kern="1200">
                          <a:solidFill>
                            <a:schemeClr val="dk1"/>
                          </a:solidFill>
                          <a:latin typeface="Calibri" panose="020F0502020204030204"/>
                        </a:defRPr>
                      </a:lvl1pPr>
                      <a:lvl2pPr marL="609585" algn="l" defTabSz="1219170" rtl="0" eaLnBrk="1" latinLnBrk="0" hangingPunct="1">
                        <a:defRPr sz="2400" kern="1200">
                          <a:solidFill>
                            <a:schemeClr val="dk1"/>
                          </a:solidFill>
                          <a:latin typeface="Calibri" panose="020F0502020204030204"/>
                        </a:defRPr>
                      </a:lvl2pPr>
                      <a:lvl3pPr marL="1219170" algn="l" defTabSz="1219170" rtl="0" eaLnBrk="1" latinLnBrk="0" hangingPunct="1">
                        <a:defRPr sz="2400" kern="1200">
                          <a:solidFill>
                            <a:schemeClr val="dk1"/>
                          </a:solidFill>
                          <a:latin typeface="Calibri" panose="020F0502020204030204"/>
                        </a:defRPr>
                      </a:lvl3pPr>
                      <a:lvl4pPr marL="1828754" algn="l" defTabSz="1219170" rtl="0" eaLnBrk="1" latinLnBrk="0" hangingPunct="1">
                        <a:defRPr sz="2400" kern="1200">
                          <a:solidFill>
                            <a:schemeClr val="dk1"/>
                          </a:solidFill>
                          <a:latin typeface="Calibri" panose="020F0502020204030204"/>
                        </a:defRPr>
                      </a:lvl4pPr>
                      <a:lvl5pPr marL="2438339" algn="l" defTabSz="1219170" rtl="0" eaLnBrk="1" latinLnBrk="0" hangingPunct="1">
                        <a:defRPr sz="2400" kern="1200">
                          <a:solidFill>
                            <a:schemeClr val="dk1"/>
                          </a:solidFill>
                          <a:latin typeface="Calibri" panose="020F0502020204030204"/>
                        </a:defRPr>
                      </a:lvl5pPr>
                      <a:lvl6pPr marL="3047924" algn="l" defTabSz="1219170" rtl="0" eaLnBrk="1" latinLnBrk="0" hangingPunct="1">
                        <a:defRPr sz="2400" kern="1200">
                          <a:solidFill>
                            <a:schemeClr val="dk1"/>
                          </a:solidFill>
                          <a:latin typeface="Calibri" panose="020F0502020204030204"/>
                        </a:defRPr>
                      </a:lvl6pPr>
                      <a:lvl7pPr marL="3657509" algn="l" defTabSz="1219170" rtl="0" eaLnBrk="1" latinLnBrk="0" hangingPunct="1">
                        <a:defRPr sz="2400" kern="1200">
                          <a:solidFill>
                            <a:schemeClr val="dk1"/>
                          </a:solidFill>
                          <a:latin typeface="Calibri" panose="020F0502020204030204"/>
                        </a:defRPr>
                      </a:lvl7pPr>
                      <a:lvl8pPr marL="4267093" algn="l" defTabSz="1219170" rtl="0" eaLnBrk="1" latinLnBrk="0" hangingPunct="1">
                        <a:defRPr sz="2400" kern="1200">
                          <a:solidFill>
                            <a:schemeClr val="dk1"/>
                          </a:solidFill>
                          <a:latin typeface="Calibri" panose="020F0502020204030204"/>
                        </a:defRPr>
                      </a:lvl8pPr>
                      <a:lvl9pPr marL="4876678" algn="l" defTabSz="1219170" rtl="0" eaLnBrk="1" latinLnBrk="0" hangingPunct="1">
                        <a:defRPr sz="2400" kern="1200">
                          <a:solidFill>
                            <a:schemeClr val="dk1"/>
                          </a:solidFill>
                          <a:latin typeface="Calibri" panose="020F0502020204030204"/>
                        </a:defRPr>
                      </a:lvl9pPr>
                    </a:lstStyle>
                    <a:p>
                      <a:pPr marL="0" indent="0" algn="l">
                        <a:buFont typeface="Wingdings" panose="05000000000000000000" pitchFamily="2" charset="2"/>
                        <a:buNone/>
                      </a:pPr>
                      <a:endParaRPr lang="en-IE" sz="1000" dirty="0">
                        <a:solidFill>
                          <a:srgbClr val="000000"/>
                        </a:solidFill>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hMerge="1">
                  <a:txBody>
                    <a:bodyPr/>
                    <a:lstStyle/>
                    <a:p>
                      <a:pPr marL="285750" indent="-285750">
                        <a:buFont typeface="Wingdings" panose="05000000000000000000" pitchFamily="2" charset="2"/>
                        <a:buChar char="Ø"/>
                      </a:pPr>
                      <a:endParaRPr lang="en-IE" sz="1200" dirty="0">
                        <a:solidFill>
                          <a:srgbClr val="000000"/>
                        </a:solidFill>
                      </a:endParaRPr>
                    </a:p>
                  </a:txBody>
                  <a:tcPr anchor="ctr"/>
                </a:tc>
                <a:extLst>
                  <a:ext uri="{0D108BD9-81ED-4DB2-BD59-A6C34878D82A}">
                    <a16:rowId xmlns:a16="http://schemas.microsoft.com/office/drawing/2014/main" val="664536581"/>
                  </a:ext>
                </a:extLst>
              </a:tr>
            </a:tbl>
          </a:graphicData>
        </a:graphic>
      </p:graphicFrame>
      <p:graphicFrame>
        <p:nvGraphicFramePr>
          <p:cNvPr id="13" name="Content Placeholder 4">
            <a:extLst>
              <a:ext uri="{FF2B5EF4-FFF2-40B4-BE49-F238E27FC236}">
                <a16:creationId xmlns:a16="http://schemas.microsoft.com/office/drawing/2014/main" id="{5AF4092E-9616-4EE3-9D23-9B16DF3B1E4E}"/>
              </a:ext>
            </a:extLst>
          </p:cNvPr>
          <p:cNvGraphicFramePr>
            <a:graphicFrameLocks/>
          </p:cNvGraphicFramePr>
          <p:nvPr>
            <p:extLst>
              <p:ext uri="{D42A27DB-BD31-4B8C-83A1-F6EECF244321}">
                <p14:modId xmlns:p14="http://schemas.microsoft.com/office/powerpoint/2010/main" val="809755201"/>
              </p:ext>
            </p:extLst>
          </p:nvPr>
        </p:nvGraphicFramePr>
        <p:xfrm>
          <a:off x="7264687" y="1291713"/>
          <a:ext cx="4672389" cy="2337537"/>
        </p:xfrm>
        <a:graphic>
          <a:graphicData uri="http://schemas.openxmlformats.org/drawingml/2006/table">
            <a:tbl>
              <a:tblPr firstRow="1" bandRow="1">
                <a:tableStyleId>{21E4AEA4-8DFA-4A89-87EB-49C32662AFE0}</a:tableStyleId>
              </a:tblPr>
              <a:tblGrid>
                <a:gridCol w="2525060">
                  <a:extLst>
                    <a:ext uri="{9D8B030D-6E8A-4147-A177-3AD203B41FA5}">
                      <a16:colId xmlns:a16="http://schemas.microsoft.com/office/drawing/2014/main" val="20000"/>
                    </a:ext>
                  </a:extLst>
                </a:gridCol>
                <a:gridCol w="1072711">
                  <a:extLst>
                    <a:ext uri="{9D8B030D-6E8A-4147-A177-3AD203B41FA5}">
                      <a16:colId xmlns:a16="http://schemas.microsoft.com/office/drawing/2014/main" val="20001"/>
                    </a:ext>
                  </a:extLst>
                </a:gridCol>
                <a:gridCol w="1074618">
                  <a:extLst>
                    <a:ext uri="{9D8B030D-6E8A-4147-A177-3AD203B41FA5}">
                      <a16:colId xmlns:a16="http://schemas.microsoft.com/office/drawing/2014/main" val="742312334"/>
                    </a:ext>
                  </a:extLst>
                </a:gridCol>
              </a:tblGrid>
              <a:tr h="243281">
                <a:tc gridSpan="2">
                  <a:txBody>
                    <a:bodyPr/>
                    <a:lstStyle/>
                    <a:p>
                      <a:pPr marL="0" marR="0" indent="0" algn="l" defTabSz="872465" rtl="0" eaLnBrk="1" fontAlgn="auto" latinLnBrk="0" hangingPunct="1">
                        <a:lnSpc>
                          <a:spcPct val="100000"/>
                        </a:lnSpc>
                        <a:spcBef>
                          <a:spcPts val="0"/>
                        </a:spcBef>
                        <a:spcAft>
                          <a:spcPts val="0"/>
                        </a:spcAft>
                        <a:buClrTx/>
                        <a:buSzTx/>
                        <a:buFontTx/>
                        <a:buNone/>
                        <a:tabLst/>
                        <a:defRPr/>
                      </a:pPr>
                      <a:r>
                        <a:rPr lang="en-GB" sz="1200" baseline="0" dirty="0">
                          <a:latin typeface="Calibri" panose="020F0502020204030204" pitchFamily="34" charset="0"/>
                          <a:cs typeface="Calibri" panose="020F0502020204030204" pitchFamily="34" charset="0"/>
                        </a:rPr>
                        <a:t>Upcoming initiatives</a:t>
                      </a: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IE"/>
                    </a:p>
                  </a:txBody>
                  <a:tcPr/>
                </a:tc>
                <a:tc>
                  <a:txBody>
                    <a:bodyPr/>
                    <a:lstStyle/>
                    <a:p>
                      <a:pPr marL="0" marR="0" indent="0" algn="l" defTabSz="872465" rtl="0" eaLnBrk="1" fontAlgn="auto" latinLnBrk="0" hangingPunct="1">
                        <a:lnSpc>
                          <a:spcPct val="100000"/>
                        </a:lnSpc>
                        <a:spcBef>
                          <a:spcPts val="0"/>
                        </a:spcBef>
                        <a:spcAft>
                          <a:spcPts val="0"/>
                        </a:spcAft>
                        <a:buClrTx/>
                        <a:buSzTx/>
                        <a:buFontTx/>
                        <a:buNone/>
                        <a:tabLst/>
                        <a:defRPr/>
                      </a:pP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30873">
                <a:tc>
                  <a:txBody>
                    <a:bodyPr/>
                    <a:lstStyle/>
                    <a:p>
                      <a:r>
                        <a:rPr lang="en-GB" sz="1200" b="1" dirty="0">
                          <a:solidFill>
                            <a:schemeClr val="bg1"/>
                          </a:solidFill>
                          <a:latin typeface="Calibri" panose="020F0502020204030204" pitchFamily="34" charset="0"/>
                          <a:cs typeface="Calibri" panose="020F0502020204030204" pitchFamily="34" charset="0"/>
                        </a:rPr>
                        <a:t>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GB" sz="1200" b="1" dirty="0">
                          <a:solidFill>
                            <a:schemeClr val="bg1"/>
                          </a:solidFill>
                          <a:latin typeface="Calibri" panose="020F0502020204030204" pitchFamily="34" charset="0"/>
                          <a:cs typeface="Calibri" panose="020F0502020204030204" pitchFamily="34" charset="0"/>
                        </a:rPr>
                        <a:t>JIRA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GB" sz="1200" b="1" dirty="0">
                          <a:solidFill>
                            <a:schemeClr val="bg1"/>
                          </a:solidFill>
                          <a:latin typeface="Calibri" panose="020F0502020204030204" pitchFamily="34" charset="0"/>
                          <a:cs typeface="Calibri" panose="020F0502020204030204" pitchFamily="34" charset="0"/>
                        </a:rPr>
                        <a:t>Start Date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1"/>
                  </a:ext>
                </a:extLst>
              </a:tr>
              <a:tr h="192533">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Cash Matching Invoices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26/07/2021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168301">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Cash Matching Remittance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ILHWB-990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03/08/2021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8636230"/>
                  </a:ext>
                </a:extLst>
              </a:tr>
              <a:tr h="208250">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Aged Debt Reminder Letters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ILHWB-1002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29/09/2021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2154489"/>
                  </a:ext>
                </a:extLst>
              </a:tr>
              <a:tr h="208250">
                <a:tc>
                  <a:txBody>
                    <a:bodyPr/>
                    <a:lstStyle/>
                    <a:p>
                      <a:pPr marL="0" indent="0">
                        <a:buFont typeface="Arial" pitchFamily="34" charset="0"/>
                        <a:buNone/>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Split Billing Reminder Letters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ILHWB-982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05/08/2021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1145474"/>
                  </a:ext>
                </a:extLst>
              </a:tr>
              <a:tr h="208250">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Add New Joiners to Group Schemes (API)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ILHWB-1001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12/08/2021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7869076"/>
                  </a:ext>
                </a:extLst>
              </a:tr>
              <a:tr h="184404">
                <a:tc>
                  <a:txBody>
                    <a:bodyPr/>
                    <a:lstStyle/>
                    <a:p>
                      <a:pPr marL="0" indent="0">
                        <a:buFont typeface="Arial" pitchFamily="34" charset="0"/>
                        <a:buNone/>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Actuarial Mass Lapse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ILHWB-987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TBA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184404">
                <a:tc>
                  <a:txBody>
                    <a:bodyPr/>
                    <a:lstStyle/>
                    <a:p>
                      <a:pPr marL="0" indent="0">
                        <a:buFont typeface="Arial" pitchFamily="34" charset="0"/>
                        <a:buNone/>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Boston Science Reporting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ILHWB-1139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13/10/2021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4572785"/>
                  </a:ext>
                </a:extLst>
              </a:tr>
              <a:tr h="184404">
                <a:tc>
                  <a:txBody>
                    <a:bodyPr/>
                    <a:lstStyle/>
                    <a:p>
                      <a:pPr marL="0" indent="0">
                        <a:buFont typeface="Arial" pitchFamily="34" charset="0"/>
                        <a:buNone/>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Metadata Upload </a:t>
                      </a:r>
                      <a:r>
                        <a:rPr lang="en-IE" sz="1000" b="0" i="1" kern="1200" baseline="0" dirty="0" err="1">
                          <a:solidFill>
                            <a:schemeClr val="tx1"/>
                          </a:solidFill>
                          <a:effectLst/>
                          <a:latin typeface="Calibri" panose="020F0502020204030204" pitchFamily="34" charset="0"/>
                          <a:ea typeface="+mn-ea"/>
                          <a:cs typeface="Calibri" panose="020F0502020204030204" pitchFamily="34" charset="0"/>
                        </a:rPr>
                        <a:t>Hyperscience</a:t>
                      </a:r>
                      <a:endParaRPr lang="en-IE" sz="1000" b="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ILHWB-1168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27/10/2021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1006667"/>
                  </a:ext>
                </a:extLst>
              </a:tr>
              <a:tr h="184404">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3626046"/>
                  </a:ext>
                </a:extLst>
              </a:tr>
            </a:tbl>
          </a:graphicData>
        </a:graphic>
      </p:graphicFrame>
    </p:spTree>
    <p:extLst>
      <p:ext uri="{BB962C8B-B14F-4D97-AF65-F5344CB8AC3E}">
        <p14:creationId xmlns:p14="http://schemas.microsoft.com/office/powerpoint/2010/main" val="4086103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B1B284A-8CF1-4529-B5DF-A42EA224D0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47A25C-A47F-4201-BED4-1A1A688E4A0B}">
  <ds:schemaRefs>
    <ds:schemaRef ds:uri="http://schemas.microsoft.com/sharepoint/v3/contenttype/forms"/>
  </ds:schemaRefs>
</ds:datastoreItem>
</file>

<file path=customXml/itemProps3.xml><?xml version="1.0" encoding="utf-8"?>
<ds:datastoreItem xmlns:ds="http://schemas.openxmlformats.org/officeDocument/2006/customXml" ds:itemID="{C75A3F34-1710-456A-A30B-8F2F833F4668}">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393</Words>
  <Application>Microsoft Office PowerPoint</Application>
  <PresentationFormat>Widescreen</PresentationFormat>
  <Paragraphs>73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Tw Cen MT</vt:lpstr>
      <vt:lpstr>Tw Cen MT Condensed</vt:lpstr>
      <vt:lpstr>Wingdings</vt:lpstr>
      <vt:lpstr>Wingdings 3</vt:lpstr>
      <vt:lpstr>Integral</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2020-02-20T10:10:49Z</dcterms:created>
  <dcterms:modified xsi:type="dcterms:W3CDTF">2021-10-29T14:39:18Z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