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6"/>
  </p:notesMasterIdLst>
  <p:handoutMasterIdLst>
    <p:handoutMasterId r:id="rId7"/>
  </p:handoutMasterIdLst>
  <p:sldIdLst>
    <p:sldId id="104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A7A59-E61F-4009-9A0A-44E7F1E5C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2F0DED-911F-444E-897F-345769A62E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F4F35A-881C-40A9-965D-E64FF4FFB946}" type="datetimeFigureOut">
              <a:rPr lang="en-US" smtClean="0"/>
              <a:t>10/15/2021</a:t>
            </a:fld>
            <a:endParaRPr lang="en-US" dirty="0"/>
          </a:p>
        </p:txBody>
      </p:sp>
      <p:sp>
        <p:nvSpPr>
          <p:cNvPr id="4" name="Footer Placeholder 3">
            <a:extLst>
              <a:ext uri="{FF2B5EF4-FFF2-40B4-BE49-F238E27FC236}">
                <a16:creationId xmlns:a16="http://schemas.microsoft.com/office/drawing/2014/main" id="{F31E1E3E-518C-4DB4-86DC-97B09DA74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3778BF-4CC9-4997-A673-C252E5574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3E766-6991-4FF7-8FF7-BCEA794B841A}" type="slidenum">
              <a:rPr lang="en-US" smtClean="0"/>
              <a:t>‹#›</a:t>
            </a:fld>
            <a:endParaRPr lang="en-US" dirty="0"/>
          </a:p>
        </p:txBody>
      </p:sp>
    </p:spTree>
    <p:extLst>
      <p:ext uri="{BB962C8B-B14F-4D97-AF65-F5344CB8AC3E}">
        <p14:creationId xmlns:p14="http://schemas.microsoft.com/office/powerpoint/2010/main" val="346772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49611-5128-4226-B726-FC29716B1FDA}" type="datetimeFigureOut">
              <a:rPr lang="en-US" smtClean="0"/>
              <a:t>10/15/2021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F9D-5F2D-485F-8F14-A978CC9FCDFE}" type="slidenum">
              <a:rPr lang="en-US" smtClean="0"/>
              <a:t>‹#›</a:t>
            </a:fld>
            <a:endParaRPr lang="en-US" dirty="0"/>
          </a:p>
        </p:txBody>
      </p:sp>
    </p:spTree>
    <p:extLst>
      <p:ext uri="{BB962C8B-B14F-4D97-AF65-F5344CB8AC3E}">
        <p14:creationId xmlns:p14="http://schemas.microsoft.com/office/powerpoint/2010/main" val="9500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1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6111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5978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88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317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1920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6058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75412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1762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10/15/2021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ADE164-D45A-44D8-82C5-2E0962BB70DA}"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748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rasrv:8443/secure/RapidBoard.jspa?rapidView=91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9F861F-9762-47F1-9B92-DEDCF65482EB}"/>
              </a:ext>
            </a:extLst>
          </p:cNvPr>
          <p:cNvSpPr txBox="1">
            <a:spLocks/>
          </p:cNvSpPr>
          <p:nvPr/>
        </p:nvSpPr>
        <p:spPr>
          <a:xfrm>
            <a:off x="-1" y="76352"/>
            <a:ext cx="3800475"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RPA Weekly Status report</a:t>
            </a:r>
          </a:p>
        </p:txBody>
      </p:sp>
      <p:graphicFrame>
        <p:nvGraphicFramePr>
          <p:cNvPr id="6" name="Content Placeholder 4">
            <a:extLst>
              <a:ext uri="{FF2B5EF4-FFF2-40B4-BE49-F238E27FC236}">
                <a16:creationId xmlns:a16="http://schemas.microsoft.com/office/drawing/2014/main" id="{9C984E9C-B719-4899-97C5-51C5B6563DE1}"/>
              </a:ext>
            </a:extLst>
          </p:cNvPr>
          <p:cNvGraphicFramePr>
            <a:graphicFrameLocks noGrp="1"/>
          </p:cNvGraphicFramePr>
          <p:nvPr>
            <p:extLst>
              <p:ext uri="{D42A27DB-BD31-4B8C-83A1-F6EECF244321}">
                <p14:modId xmlns:p14="http://schemas.microsoft.com/office/powerpoint/2010/main" val="3610844195"/>
              </p:ext>
            </p:extLst>
          </p:nvPr>
        </p:nvGraphicFramePr>
        <p:xfrm>
          <a:off x="207264" y="1291713"/>
          <a:ext cx="6946012" cy="3200400"/>
        </p:xfrm>
        <a:graphic>
          <a:graphicData uri="http://schemas.openxmlformats.org/drawingml/2006/table">
            <a:tbl>
              <a:tblPr/>
              <a:tblGrid>
                <a:gridCol w="6946012">
                  <a:extLst>
                    <a:ext uri="{9D8B030D-6E8A-4147-A177-3AD203B41FA5}">
                      <a16:colId xmlns:a16="http://schemas.microsoft.com/office/drawing/2014/main" val="20000"/>
                    </a:ext>
                  </a:extLst>
                </a:gridCol>
              </a:tblGrid>
              <a:tr h="136670">
                <a:tc>
                  <a:txBody>
                    <a:bodyPr/>
                    <a:lstStyle>
                      <a:lvl1pPr defTabSz="871538">
                        <a:lnSpc>
                          <a:spcPct val="130000"/>
                        </a:lnSpc>
                        <a:buSzPct val="100000"/>
                        <a:buFont typeface="Wingdings" panose="05000000000000000000" pitchFamily="2" charset="2"/>
                        <a:defRPr sz="1100">
                          <a:solidFill>
                            <a:schemeClr val="tx1"/>
                          </a:solidFill>
                          <a:latin typeface="Arial" panose="020B0604020202020204" pitchFamily="34" charset="0"/>
                          <a:ea typeface="ＭＳ Ｐゴシック" panose="020B0600070205080204" pitchFamily="34" charset="-128"/>
                        </a:defRPr>
                      </a:lvl1pPr>
                      <a:lvl2pPr marL="742950" indent="-285750" defTabSz="871538">
                        <a:lnSpc>
                          <a:spcPct val="130000"/>
                        </a:lnSpc>
                        <a:buSzPct val="100000"/>
                        <a:buFont typeface="Courier New" panose="02070309020205020404" pitchFamily="49" charset="0"/>
                        <a:defRPr sz="1000">
                          <a:solidFill>
                            <a:schemeClr val="tx1"/>
                          </a:solidFill>
                          <a:latin typeface="Arial" panose="020B0604020202020204" pitchFamily="34" charset="0"/>
                          <a:ea typeface="ＭＳ Ｐゴシック" panose="020B0600070205080204" pitchFamily="34" charset="-128"/>
                        </a:defRPr>
                      </a:lvl2pPr>
                      <a:lvl3pPr marL="11430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3pPr>
                      <a:lvl4pPr marL="16002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4pPr>
                      <a:lvl5pPr marL="20574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5pPr>
                      <a:lvl6pPr marL="25146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6pPr>
                      <a:lvl7pPr marL="29718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7pPr>
                      <a:lvl8pPr marL="34290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8pPr>
                      <a:lvl9pPr marL="38862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871538"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Summary – Progress this week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2591167">
                <a:tc>
                  <a:txBody>
                    <a:bodyPr/>
                    <a:lstStyle>
                      <a:lvl1pPr>
                        <a:lnSpc>
                          <a:spcPct val="130000"/>
                        </a:lnSpc>
                        <a:buSzPct val="100000"/>
                        <a:buFont typeface="Wingdings" panose="05000000000000000000" pitchFamily="2" charset="2"/>
                        <a:tabLst>
                          <a:tab pos="88900" algn="l"/>
                        </a:tabLst>
                        <a:defRPr sz="1100">
                          <a:solidFill>
                            <a:schemeClr val="tx1"/>
                          </a:solidFill>
                          <a:latin typeface="Arial" panose="020B0604020202020204" pitchFamily="34" charset="0"/>
                          <a:ea typeface="ＭＳ Ｐゴシック" panose="020B0600070205080204" pitchFamily="34" charset="-128"/>
                        </a:defRPr>
                      </a:lvl1pPr>
                      <a:lvl2pPr marL="742950" indent="-285750">
                        <a:lnSpc>
                          <a:spcPct val="130000"/>
                        </a:lnSpc>
                        <a:buSzPct val="100000"/>
                        <a:buFont typeface="Courier New" panose="02070309020205020404" pitchFamily="49" charset="0"/>
                        <a:tabLst>
                          <a:tab pos="88900" algn="l"/>
                        </a:tabLst>
                        <a:defRPr sz="1000">
                          <a:solidFill>
                            <a:schemeClr val="tx1"/>
                          </a:solidFill>
                          <a:latin typeface="Arial" panose="020B0604020202020204" pitchFamily="34" charset="0"/>
                          <a:ea typeface="ＭＳ Ｐゴシック" panose="020B0600070205080204" pitchFamily="34" charset="-128"/>
                        </a:defRPr>
                      </a:lvl2pPr>
                      <a:lvl3pPr marL="11430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3pPr>
                      <a:lvl4pPr marL="16002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4pPr>
                      <a:lvl5pPr marL="20574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9p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Date issue has been resolved. API can now create quotes for new joiners. Added bot process to download member listing from Power BI. This is used to map policy numbers for existing holders by using employee number. Had a call with Margaret Dunn and Dawn O’Halloran on Thursday to discuss how we determine which new joiners or dependants direct payroll deduction and which are split billing. Bot modification needed to allow for these rules.</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1"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Aged Debt Reminder Letters ILH-1002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Revised letters have been received on Thursday, need to create PDF files and </a:t>
                      </a:r>
                      <a:r>
                        <a:rPr lang="en-IE" sz="1000" b="0" i="0" kern="1200" baseline="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test bot</a:t>
                      </a: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Split Billing Reminder Letters ILHWB-982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Test during the week, one small issue corrected after first test by the team. Process now live and is triggered via email</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Excel Template and Macro complete and handed to Margaret Dunn for validation</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000" b="0" i="1"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1" i="0" u="none" strike="noStrike" cap="none" normalizeH="0" baseline="0" dirty="0">
                        <a:ln>
                          <a:noFill/>
                        </a:ln>
                        <a:solidFill>
                          <a:srgbClr val="DB536A"/>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F64D30B8-812E-416C-BA6B-71CB45D0BF78}"/>
              </a:ext>
            </a:extLst>
          </p:cNvPr>
          <p:cNvGraphicFramePr>
            <a:graphicFrameLocks/>
          </p:cNvGraphicFramePr>
          <p:nvPr>
            <p:extLst>
              <p:ext uri="{D42A27DB-BD31-4B8C-83A1-F6EECF244321}">
                <p14:modId xmlns:p14="http://schemas.microsoft.com/office/powerpoint/2010/main" val="2195822548"/>
              </p:ext>
            </p:extLst>
          </p:nvPr>
        </p:nvGraphicFramePr>
        <p:xfrm>
          <a:off x="207264" y="4078489"/>
          <a:ext cx="6946012" cy="2570419"/>
        </p:xfrm>
        <a:graphic>
          <a:graphicData uri="http://schemas.openxmlformats.org/drawingml/2006/table">
            <a:tbl>
              <a:tblPr firstRow="1" bandRow="1">
                <a:tableStyleId>{21E4AEA4-8DFA-4A89-87EB-49C32662AFE0}</a:tableStyleId>
              </a:tblPr>
              <a:tblGrid>
                <a:gridCol w="6946012">
                  <a:extLst>
                    <a:ext uri="{9D8B030D-6E8A-4147-A177-3AD203B41FA5}">
                      <a16:colId xmlns:a16="http://schemas.microsoft.com/office/drawing/2014/main" val="20000"/>
                    </a:ext>
                  </a:extLst>
                </a:gridCol>
              </a:tblGrid>
              <a:tr h="130528">
                <a:tc>
                  <a:txBody>
                    <a:bodyPr/>
                    <a:lstStyle/>
                    <a:p>
                      <a:r>
                        <a:rPr lang="en-GB" sz="1000" b="1" kern="1200" baseline="0" dirty="0">
                          <a:solidFill>
                            <a:schemeClr val="lt1"/>
                          </a:solidFill>
                          <a:effectLst/>
                          <a:latin typeface="Arial" panose="020B0604020202020204" pitchFamily="34" charset="0"/>
                          <a:ea typeface="+mn-ea"/>
                          <a:cs typeface="Arial" panose="020B0604020202020204" pitchFamily="34" charset="0"/>
                        </a:rPr>
                        <a:t>Next week</a:t>
                      </a:r>
                      <a:endParaRPr lang="en-GB" sz="1000" b="1" kern="1200" dirty="0">
                        <a:solidFill>
                          <a:schemeClr val="lt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18019">
                <a:tc>
                  <a:txBody>
                    <a:body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Correct date issue and test process, split response string to get policy number. Speak to Anya to allow for Employee Number to be entered via API, this is currently done manually but never documented to me during requirements gathering.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1"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Aged Debt Reminder Letters ILH-1002</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Create PDF files with new letter layout, bulk test bot with letter creation</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Develop bot to get Boston Science member listing from Power BI, adjust macro if needed after validation. See if bot can run/retrieve report that is currently done by IT (Where it comes from and how to get it)</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p>
                      <a:pPr marL="0" indent="0">
                        <a:buFont typeface="Arial" pitchFamily="34" charset="0"/>
                        <a:buNone/>
                      </a:pPr>
                      <a:endParaRPr lang="en-IE" sz="1000" i="1" kern="1200" baseline="0" dirty="0">
                        <a:solidFill>
                          <a:schemeClr val="tx1"/>
                        </a:solidFill>
                        <a:effectLst/>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5CC94893-6D49-4AE8-972B-FF71947C91C7}"/>
              </a:ext>
            </a:extLst>
          </p:cNvPr>
          <p:cNvGraphicFramePr>
            <a:graphicFrameLocks/>
          </p:cNvGraphicFramePr>
          <p:nvPr>
            <p:extLst>
              <p:ext uri="{D42A27DB-BD31-4B8C-83A1-F6EECF244321}">
                <p14:modId xmlns:p14="http://schemas.microsoft.com/office/powerpoint/2010/main" val="3897208647"/>
              </p:ext>
            </p:extLst>
          </p:nvPr>
        </p:nvGraphicFramePr>
        <p:xfrm>
          <a:off x="7264687" y="4078769"/>
          <a:ext cx="4670482" cy="2567455"/>
        </p:xfrm>
        <a:graphic>
          <a:graphicData uri="http://schemas.openxmlformats.org/drawingml/2006/table">
            <a:tbl>
              <a:tblPr firstRow="1" bandRow="1">
                <a:tableStyleId>{21E4AEA4-8DFA-4A89-87EB-49C32662AFE0}</a:tableStyleId>
              </a:tblPr>
              <a:tblGrid>
                <a:gridCol w="2012663">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24319">
                  <a:extLst>
                    <a:ext uri="{9D8B030D-6E8A-4147-A177-3AD203B41FA5}">
                      <a16:colId xmlns:a16="http://schemas.microsoft.com/office/drawing/2014/main" val="742312334"/>
                    </a:ext>
                  </a:extLst>
                </a:gridCol>
              </a:tblGrid>
              <a:tr h="275740">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Completed Projects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72311">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2">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53369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IE" sz="1200" i="1" kern="1200" baseline="0" dirty="0">
                          <a:solidFill>
                            <a:schemeClr val="tx1"/>
                          </a:solidFill>
                          <a:effectLst/>
                          <a:latin typeface="Calibri" panose="020F0502020204030204" pitchFamily="34" charset="0"/>
                          <a:ea typeface="+mn-ea"/>
                          <a:cs typeface="Calibri" panose="020F0502020204030204" pitchFamily="34" charset="0"/>
                        </a:rPr>
                        <a:t>Split Billing Reminder Letters </a:t>
                      </a:r>
                      <a:r>
                        <a:rPr lang="en-IE" altLang="en-US" sz="1200" i="1" kern="1200" baseline="0" dirty="0">
                          <a:solidFill>
                            <a:schemeClr val="tx1"/>
                          </a:solidFill>
                          <a:effectLst/>
                          <a:latin typeface="Calibri" panose="020F0502020204030204" pitchFamily="34" charset="0"/>
                          <a:ea typeface="+mn-ea"/>
                          <a:cs typeface="Calibri" panose="020F0502020204030204" pitchFamily="34" charset="0"/>
                        </a:rPr>
                        <a:t>ILHWB-982</a:t>
                      </a:r>
                    </a:p>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r>
                        <a:rPr lang="en-IE" sz="1200" i="1" kern="1200" baseline="0" dirty="0">
                          <a:solidFill>
                            <a:schemeClr val="tx1"/>
                          </a:solidFill>
                          <a:effectLst/>
                          <a:latin typeface="Calibri" panose="020F0502020204030204" pitchFamily="34" charset="0"/>
                          <a:ea typeface="+mn-ea"/>
                          <a:cs typeface="Calibri" panose="020F0502020204030204" pitchFamily="34" charset="0"/>
                        </a:rPr>
                        <a:t>Creates reminder letters to notify policy holders of late payments. Time savings for this process will vary per week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177897">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77897">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77897">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77897">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
        <p:nvSpPr>
          <p:cNvPr id="10" name="Title 1">
            <a:extLst>
              <a:ext uri="{FF2B5EF4-FFF2-40B4-BE49-F238E27FC236}">
                <a16:creationId xmlns:a16="http://schemas.microsoft.com/office/drawing/2014/main" id="{EB1146AE-27E7-43BD-A22F-505F0E739B44}"/>
              </a:ext>
            </a:extLst>
          </p:cNvPr>
          <p:cNvSpPr txBox="1">
            <a:spLocks/>
          </p:cNvSpPr>
          <p:nvPr/>
        </p:nvSpPr>
        <p:spPr bwMode="auto">
          <a:xfrm>
            <a:off x="147189" y="452404"/>
            <a:ext cx="7094859" cy="6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lgn="l" defTabSz="722313" rtl="0" eaLnBrk="0" fontAlgn="base" hangingPunct="0">
              <a:spcBef>
                <a:spcPct val="0"/>
              </a:spcBef>
              <a:spcAft>
                <a:spcPct val="0"/>
              </a:spcAft>
              <a:defRPr sz="4400" b="1">
                <a:solidFill>
                  <a:schemeClr val="tx1"/>
                </a:solidFill>
                <a:latin typeface="+mj-lt"/>
                <a:ea typeface="ＭＳ Ｐゴシック" charset="0"/>
                <a:cs typeface="ＭＳ Ｐゴシック" charset="0"/>
              </a:defRPr>
            </a:lvl1pPr>
            <a:lvl2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2pPr>
            <a:lvl3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3pPr>
            <a:lvl4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4pPr>
            <a:lvl5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5pPr>
            <a:lvl6pPr marL="436232" algn="r" defTabSz="724026" rtl="0" eaLnBrk="0" fontAlgn="base" hangingPunct="0">
              <a:spcBef>
                <a:spcPct val="0"/>
              </a:spcBef>
              <a:spcAft>
                <a:spcPct val="0"/>
              </a:spcAft>
              <a:defRPr sz="2900">
                <a:solidFill>
                  <a:schemeClr val="tx1"/>
                </a:solidFill>
                <a:latin typeface="Arial" charset="0"/>
              </a:defRPr>
            </a:lvl6pPr>
            <a:lvl7pPr marL="872465" algn="r" defTabSz="724026" rtl="0" eaLnBrk="0" fontAlgn="base" hangingPunct="0">
              <a:spcBef>
                <a:spcPct val="0"/>
              </a:spcBef>
              <a:spcAft>
                <a:spcPct val="0"/>
              </a:spcAft>
              <a:defRPr sz="2900">
                <a:solidFill>
                  <a:schemeClr val="tx1"/>
                </a:solidFill>
                <a:latin typeface="Arial" charset="0"/>
              </a:defRPr>
            </a:lvl7pPr>
            <a:lvl8pPr marL="1308699" algn="r" defTabSz="724026" rtl="0" eaLnBrk="0" fontAlgn="base" hangingPunct="0">
              <a:spcBef>
                <a:spcPct val="0"/>
              </a:spcBef>
              <a:spcAft>
                <a:spcPct val="0"/>
              </a:spcAft>
              <a:defRPr sz="2900">
                <a:solidFill>
                  <a:schemeClr val="tx1"/>
                </a:solidFill>
                <a:latin typeface="Arial" charset="0"/>
              </a:defRPr>
            </a:lvl8pPr>
            <a:lvl9pPr marL="1744932" algn="r" defTabSz="724026" rtl="0" eaLnBrk="0" fontAlgn="base" hangingPunct="0">
              <a:spcBef>
                <a:spcPct val="0"/>
              </a:spcBef>
              <a:spcAft>
                <a:spcPct val="0"/>
              </a:spcAft>
              <a:defRPr sz="2900">
                <a:solidFill>
                  <a:schemeClr val="tx1"/>
                </a:solidFill>
                <a:latin typeface="Arial" charset="0"/>
              </a:defRPr>
            </a:lvl9pPr>
          </a:lstStyle>
          <a:p>
            <a:pPr>
              <a:defRPr/>
            </a:pPr>
            <a:r>
              <a:rPr lang="en-IE" sz="1200" i="1" kern="0" dirty="0">
                <a:solidFill>
                  <a:srgbClr val="000000"/>
                </a:solidFill>
                <a:latin typeface="Calibri" panose="020F0502020204030204" pitchFamily="34" charset="0"/>
                <a:cs typeface="Calibri" panose="020F0502020204030204" pitchFamily="34" charset="0"/>
              </a:rPr>
              <a:t>Workstream: </a:t>
            </a:r>
            <a:r>
              <a:rPr lang="en-IE" sz="1200" b="0" i="1" kern="0" dirty="0">
                <a:solidFill>
                  <a:srgbClr val="000000"/>
                </a:solidFill>
                <a:latin typeface="Calibri" panose="020F0502020204030204" pitchFamily="34" charset="0"/>
                <a:cs typeface="Calibri" panose="020F0502020204030204" pitchFamily="34" charset="0"/>
              </a:rPr>
              <a:t>Optimise</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i="1" kern="0" dirty="0">
                <a:solidFill>
                  <a:srgbClr val="000000"/>
                </a:solidFill>
                <a:latin typeface="Calibri" panose="020F0502020204030204" pitchFamily="34" charset="0"/>
                <a:cs typeface="Calibri" panose="020F0502020204030204" pitchFamily="34" charset="0"/>
              </a:rPr>
              <a:t>Project Name: </a:t>
            </a:r>
            <a:r>
              <a:rPr lang="en-IE" sz="1200" b="0" i="1" kern="0" dirty="0">
                <a:solidFill>
                  <a:srgbClr val="000000"/>
                </a:solidFill>
                <a:latin typeface="Calibri" panose="020F0502020204030204" pitchFamily="34" charset="0"/>
                <a:cs typeface="Calibri" panose="020F0502020204030204" pitchFamily="34" charset="0"/>
              </a:rPr>
              <a:t>Robotic Process Automation (RPA)</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kern="0" dirty="0">
                <a:solidFill>
                  <a:srgbClr val="000000"/>
                </a:solidFill>
                <a:latin typeface="Calibri" panose="020F0502020204030204" pitchFamily="34" charset="0"/>
                <a:cs typeface="Calibri" panose="020F0502020204030204" pitchFamily="34" charset="0"/>
              </a:rPr>
              <a:t>Project description:  </a:t>
            </a:r>
            <a:r>
              <a:rPr lang="en-IE" sz="1200" b="0" kern="0" dirty="0">
                <a:solidFill>
                  <a:srgbClr val="000000"/>
                </a:solidFill>
                <a:latin typeface="Calibri" panose="020F0502020204030204" pitchFamily="34" charset="0"/>
                <a:cs typeface="Calibri" panose="020F0502020204030204" pitchFamily="34" charset="0"/>
              </a:rPr>
              <a:t>Implementing RPA to automate business processes</a:t>
            </a:r>
            <a:endParaRPr lang="en-IE" sz="1200" b="0" i="1" kern="0" dirty="0">
              <a:solidFill>
                <a:srgbClr val="000000"/>
              </a:solidFill>
              <a:latin typeface="Calibri" panose="020F0502020204030204" pitchFamily="34" charset="0"/>
              <a:cs typeface="Calibri" panose="020F0502020204030204" pitchFamily="34" charset="0"/>
            </a:endParaRPr>
          </a:p>
        </p:txBody>
      </p:sp>
      <p:graphicFrame>
        <p:nvGraphicFramePr>
          <p:cNvPr id="11" name="Group 197">
            <a:extLst>
              <a:ext uri="{FF2B5EF4-FFF2-40B4-BE49-F238E27FC236}">
                <a16:creationId xmlns:a16="http://schemas.microsoft.com/office/drawing/2014/main" id="{8A4874DD-051C-4EB6-A26C-BD09242E8455}"/>
              </a:ext>
            </a:extLst>
          </p:cNvPr>
          <p:cNvGraphicFramePr>
            <a:graphicFrameLocks noGrp="1"/>
          </p:cNvGraphicFramePr>
          <p:nvPr>
            <p:extLst>
              <p:ext uri="{D42A27DB-BD31-4B8C-83A1-F6EECF244321}">
                <p14:modId xmlns:p14="http://schemas.microsoft.com/office/powerpoint/2010/main" val="330803024"/>
              </p:ext>
            </p:extLst>
          </p:nvPr>
        </p:nvGraphicFramePr>
        <p:xfrm>
          <a:off x="7706934" y="635036"/>
          <a:ext cx="4439272" cy="548640"/>
        </p:xfrm>
        <a:graphic>
          <a:graphicData uri="http://schemas.openxmlformats.org/drawingml/2006/table">
            <a:tbl>
              <a:tblPr/>
              <a:tblGrid>
                <a:gridCol w="4439272">
                  <a:extLst>
                    <a:ext uri="{9D8B030D-6E8A-4147-A177-3AD203B41FA5}">
                      <a16:colId xmlns:a16="http://schemas.microsoft.com/office/drawing/2014/main" val="20000"/>
                    </a:ext>
                  </a:extLst>
                </a:gridCol>
              </a:tblGrid>
              <a:tr h="490706">
                <a:tc>
                  <a:txBody>
                    <a:bodyPr/>
                    <a:lstStyle/>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RPA Developer: Anthony Slator</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IT Lead: Gerard Coughlan</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Kanban: </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hlinkClick r:id="rId2"/>
                        </a:rPr>
                        <a:t>https://jirasrv:8443/secure/RapidBoard.jspa?rapidView=915</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 </a:t>
                      </a:r>
                    </a:p>
                  </a:txBody>
                  <a:tcPr marL="0" marR="0" marT="0" marB="0"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2" name="Title 1">
            <a:extLst>
              <a:ext uri="{FF2B5EF4-FFF2-40B4-BE49-F238E27FC236}">
                <a16:creationId xmlns:a16="http://schemas.microsoft.com/office/drawing/2014/main" id="{97C920B0-1C68-48AC-8D10-65FBAE92BFB5}"/>
              </a:ext>
            </a:extLst>
          </p:cNvPr>
          <p:cNvSpPr txBox="1">
            <a:spLocks/>
          </p:cNvSpPr>
          <p:nvPr/>
        </p:nvSpPr>
        <p:spPr>
          <a:xfrm>
            <a:off x="4876800" y="43214"/>
            <a:ext cx="2830134"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Date: w/e 08/10/2021</a:t>
            </a:r>
          </a:p>
        </p:txBody>
      </p:sp>
      <p:graphicFrame>
        <p:nvGraphicFramePr>
          <p:cNvPr id="15" name="Table 14">
            <a:extLst>
              <a:ext uri="{FF2B5EF4-FFF2-40B4-BE49-F238E27FC236}">
                <a16:creationId xmlns:a16="http://schemas.microsoft.com/office/drawing/2014/main" id="{120FF19A-A396-4470-93CD-CED256A21B38}"/>
              </a:ext>
            </a:extLst>
          </p:cNvPr>
          <p:cNvGraphicFramePr>
            <a:graphicFrameLocks noGrp="1"/>
          </p:cNvGraphicFramePr>
          <p:nvPr>
            <p:extLst>
              <p:ext uri="{D42A27DB-BD31-4B8C-83A1-F6EECF244321}">
                <p14:modId xmlns:p14="http://schemas.microsoft.com/office/powerpoint/2010/main" val="3773339860"/>
              </p:ext>
            </p:extLst>
          </p:nvPr>
        </p:nvGraphicFramePr>
        <p:xfrm>
          <a:off x="7706934" y="3023"/>
          <a:ext cx="4228235" cy="523058"/>
        </p:xfrm>
        <a:graphic>
          <a:graphicData uri="http://schemas.openxmlformats.org/drawingml/2006/table">
            <a:tbl>
              <a:tblPr firstRow="1" bandRow="1"/>
              <a:tblGrid>
                <a:gridCol w="1182088">
                  <a:extLst>
                    <a:ext uri="{9D8B030D-6E8A-4147-A177-3AD203B41FA5}">
                      <a16:colId xmlns:a16="http://schemas.microsoft.com/office/drawing/2014/main" val="1276607654"/>
                    </a:ext>
                  </a:extLst>
                </a:gridCol>
                <a:gridCol w="1938851">
                  <a:extLst>
                    <a:ext uri="{9D8B030D-6E8A-4147-A177-3AD203B41FA5}">
                      <a16:colId xmlns:a16="http://schemas.microsoft.com/office/drawing/2014/main" val="1661146073"/>
                    </a:ext>
                  </a:extLst>
                </a:gridCol>
                <a:gridCol w="1107296">
                  <a:extLst>
                    <a:ext uri="{9D8B030D-6E8A-4147-A177-3AD203B41FA5}">
                      <a16:colId xmlns:a16="http://schemas.microsoft.com/office/drawing/2014/main" val="4103841726"/>
                    </a:ext>
                  </a:extLst>
                </a:gridCol>
              </a:tblGrid>
              <a:tr h="261529">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t>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7A9"/>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solidFill>
                            <a:schemeClr val="tx2"/>
                          </a:solidFill>
                        </a:rPr>
                        <a:t>This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i="1" dirty="0">
                          <a:solidFill>
                            <a:schemeClr val="bg1"/>
                          </a:solidFill>
                        </a:rPr>
                        <a:t>Last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605108108"/>
                  </a:ext>
                </a:extLst>
              </a:tr>
              <a:tr h="261529">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algn="ctr"/>
                      <a:r>
                        <a:rPr lang="en-IE" sz="1000" dirty="0">
                          <a:solidFill>
                            <a:srgbClr val="000000"/>
                          </a:solidFill>
                        </a:rPr>
                        <a:t>Rationale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gridSpan="2">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marL="0" indent="0" algn="l">
                        <a:buFont typeface="Wingdings" panose="05000000000000000000" pitchFamily="2" charset="2"/>
                        <a:buNone/>
                      </a:pPr>
                      <a:endParaRPr lang="en-IE" sz="1000" dirty="0">
                        <a:solidFill>
                          <a:srgbClr val="000000"/>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hMerge="1">
                  <a:txBody>
                    <a:bodyPr/>
                    <a:lstStyle/>
                    <a:p>
                      <a:pPr marL="285750" indent="-285750">
                        <a:buFont typeface="Wingdings" panose="05000000000000000000" pitchFamily="2" charset="2"/>
                        <a:buChar char="Ø"/>
                      </a:pPr>
                      <a:endParaRPr lang="en-IE" sz="1200" dirty="0">
                        <a:solidFill>
                          <a:srgbClr val="000000"/>
                        </a:solidFill>
                      </a:endParaRPr>
                    </a:p>
                  </a:txBody>
                  <a:tcPr anchor="ctr"/>
                </a:tc>
                <a:extLst>
                  <a:ext uri="{0D108BD9-81ED-4DB2-BD59-A6C34878D82A}">
                    <a16:rowId xmlns:a16="http://schemas.microsoft.com/office/drawing/2014/main" val="664536581"/>
                  </a:ext>
                </a:extLst>
              </a:tr>
            </a:tbl>
          </a:graphicData>
        </a:graphic>
      </p:graphicFrame>
      <p:graphicFrame>
        <p:nvGraphicFramePr>
          <p:cNvPr id="13" name="Content Placeholder 4">
            <a:extLst>
              <a:ext uri="{FF2B5EF4-FFF2-40B4-BE49-F238E27FC236}">
                <a16:creationId xmlns:a16="http://schemas.microsoft.com/office/drawing/2014/main" id="{5AF4092E-9616-4EE3-9D23-9B16DF3B1E4E}"/>
              </a:ext>
            </a:extLst>
          </p:cNvPr>
          <p:cNvGraphicFramePr>
            <a:graphicFrameLocks/>
          </p:cNvGraphicFramePr>
          <p:nvPr>
            <p:extLst>
              <p:ext uri="{D42A27DB-BD31-4B8C-83A1-F6EECF244321}">
                <p14:modId xmlns:p14="http://schemas.microsoft.com/office/powerpoint/2010/main" val="3916625375"/>
              </p:ext>
            </p:extLst>
          </p:nvPr>
        </p:nvGraphicFramePr>
        <p:xfrm>
          <a:off x="7264687" y="1291713"/>
          <a:ext cx="4670482" cy="2337537"/>
        </p:xfrm>
        <a:graphic>
          <a:graphicData uri="http://schemas.openxmlformats.org/drawingml/2006/table">
            <a:tbl>
              <a:tblPr firstRow="1" bandRow="1">
                <a:tableStyleId>{21E4AEA4-8DFA-4A89-87EB-49C32662AFE0}</a:tableStyleId>
              </a:tblPr>
              <a:tblGrid>
                <a:gridCol w="2525060">
                  <a:extLst>
                    <a:ext uri="{9D8B030D-6E8A-4147-A177-3AD203B41FA5}">
                      <a16:colId xmlns:a16="http://schemas.microsoft.com/office/drawing/2014/main" val="20000"/>
                    </a:ext>
                  </a:extLst>
                </a:gridCol>
                <a:gridCol w="1072711">
                  <a:extLst>
                    <a:ext uri="{9D8B030D-6E8A-4147-A177-3AD203B41FA5}">
                      <a16:colId xmlns:a16="http://schemas.microsoft.com/office/drawing/2014/main" val="20001"/>
                    </a:ext>
                  </a:extLst>
                </a:gridCol>
                <a:gridCol w="1072711">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Upcoming initiatives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Start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Invoices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26/07/2021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Remittance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03/08/2021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Aged Debt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29/09/2021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Split Billing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05/08/2021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Add New Joiners to Group Schemes (API)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12/08/2021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Actuarial Mass Lapse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Boston Science Reporting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ILHWB-1139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13/10/2021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Tree>
    <p:extLst>
      <p:ext uri="{BB962C8B-B14F-4D97-AF65-F5344CB8AC3E}">
        <p14:creationId xmlns:p14="http://schemas.microsoft.com/office/powerpoint/2010/main" val="408610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5A3F34-1710-456A-A30B-8F2F833F466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3447A25C-A47F-4201-BED4-1A1A688E4A0B}">
  <ds:schemaRefs>
    <ds:schemaRef ds:uri="http://schemas.microsoft.com/sharepoint/v3/contenttype/forms"/>
  </ds:schemaRefs>
</ds:datastoreItem>
</file>

<file path=customXml/itemProps3.xml><?xml version="1.0" encoding="utf-8"?>
<ds:datastoreItem xmlns:ds="http://schemas.openxmlformats.org/officeDocument/2006/customXml" ds:itemID="{DB1B284A-8CF1-4529-B5DF-A42EA224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428</Words>
  <Application>Microsoft Office PowerPoint</Application>
  <PresentationFormat>Widescreen</PresentationFormat>
  <Paragraphs>69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Tw Cen MT</vt:lpstr>
      <vt:lpstr>Tw Cen MT Condensed</vt:lpstr>
      <vt:lpstr>Wingdings</vt:lpstr>
      <vt:lpstr>Wingdings 3</vt:lpstr>
      <vt:lpstr>Integral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2020-02-20T10:10:49Z</dcterms:created>
  <dcterms:modified xsi:type="dcterms:W3CDTF">2021-10-15T13:18:52Z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