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d482a16e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d482a16e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d482a16e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d482a16e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d482a16e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d482a16e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d482a16e5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d482a16e5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d482a16e5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d482a16e5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d482a16e5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d482a16e5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d482a16e5_4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3d482a16e5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d482a16e5_4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3d482a16e5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d482a16e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d482a16e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d482a16e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d482a16e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d482a16e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d482a16e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d482a16e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d482a16e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d482a16e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d482a16e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d482a16e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d482a16e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d482a16e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d482a16e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d482a16e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d482a16e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19300" y="194625"/>
            <a:ext cx="6432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55">
                <a:latin typeface="Times New Roman"/>
                <a:ea typeface="Times New Roman"/>
                <a:cs typeface="Times New Roman"/>
                <a:sym typeface="Times New Roman"/>
              </a:rPr>
              <a:t>Noise-Proof Forests: Replicating and Testing Tree-Based Models on Common Tabular Datasets</a:t>
            </a:r>
            <a:endParaRPr b="1" sz="38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8300" y="4175150"/>
            <a:ext cx="8267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262">
                <a:latin typeface="Courier New"/>
                <a:ea typeface="Courier New"/>
                <a:cs typeface="Courier New"/>
                <a:sym typeface="Courier New"/>
              </a:rPr>
              <a:t>Group Members: Aysha Mukhtar, Anthony Jerez-Tenecela, Jahed Ullah, Youssef Moussa</a:t>
            </a:r>
            <a:endParaRPr b="1" sz="12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25"/>
          </a:p>
        </p:txBody>
      </p:sp>
      <p:pic>
        <p:nvPicPr>
          <p:cNvPr id="136" name="Google Shape;136;p13" title="Screenshot 2025-06-25 at 10.42.3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700" y="2090900"/>
            <a:ext cx="5331950" cy="19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has over 7,000 rows, 21 </a:t>
            </a:r>
            <a:r>
              <a:rPr lang="en"/>
              <a:t>attributes</a:t>
            </a:r>
            <a:r>
              <a:rPr lang="en"/>
              <a:t>, and the target Churn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Drop non-informative </a:t>
            </a:r>
            <a:r>
              <a:rPr lang="en"/>
              <a:t>column: customerID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Cast TotalCharges to float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Engineering: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One-hot encode categorical columns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Keep numeric features unscaled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Results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204925" y="1553525"/>
            <a:ext cx="513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LightGBM stays on top, outperforming the others at every noise level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XGBoost holds up while Random Forest degrades the fastest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Tree-boosting with early stopping is robust to moderate levels of label noise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Additional label smoothing shows </a:t>
            </a:r>
            <a:r>
              <a:rPr lang="en"/>
              <a:t>marginal</a:t>
            </a:r>
            <a:r>
              <a:rPr lang="en"/>
              <a:t> benefit as well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Forest falls the fastest as noise rises, indicating the need for </a:t>
            </a:r>
            <a:r>
              <a:rPr lang="en"/>
              <a:t>mitigation</a:t>
            </a:r>
            <a:r>
              <a:rPr lang="en"/>
              <a:t> techniques</a:t>
            </a:r>
            <a:endParaRPr/>
          </a:p>
        </p:txBody>
      </p:sp>
      <p:pic>
        <p:nvPicPr>
          <p:cNvPr id="197" name="Google Shape;197;p23" title="p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425" y="1204625"/>
            <a:ext cx="3650324" cy="27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Dataset: IBM HR Analytics Employee Attrition Dataset (Introduction &amp; Motivation)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Predicting employee attrition is critical for HR, but real‐world labels often contain errors (e.g. survey mistakes, data entry typos).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We inject 0 %, 10 %, 20 %, and 30 % random flips into the Attrition labels to simulate real‐world noise.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Measure how tree-based models (Random Forest, XGBoost, LightGBM) degrade under label noise and evaluate two lightweight fixes—noise filtering and instance weighting.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Preprocessing Details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539200"/>
            <a:ext cx="70389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Dataset: HR Employee Attrition (1470 employees, 35 features).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No missing values detected: reliable survey data.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Encoded categorical variables and created binary target AttritionFlag.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Feature distributions inspected to ensure balanced representation.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Methodology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307850"/>
            <a:ext cx="70389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Train/Test Split: 80/20 stratified to preserve attrition ratio.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Noise Injection: Randomly flip 0%, 10%, 20%, 30% of labels.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Baseline Models: Random Forest, XGBoost, LightGBM with early stopping.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Mitigation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Strategies: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Noise Filtering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drop low‐confidence samples (threshold=0.7)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Instance Weighting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weight samples by model confidence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Metrics: Accuracy for overall correctness, F1 for class balance, AUC for ranking.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913650" y="278600"/>
            <a:ext cx="70389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Results Analysis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203425" y="1011425"/>
            <a:ext cx="8133000" cy="4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Random Forest: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ROC-AUC drops from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0.765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at 0% noise to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0.589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at 30%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XGBoost (early stopping): ROC-AUC drops from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0.747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0.562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(0% -&gt; 30%).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LightGBM (early stopping): ROC-AUC drops from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0.677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0.605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All models suffer under label noise; boosting helps at low noise but none alone is sufficient at high noise levels.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400" y="2134175"/>
            <a:ext cx="4865224" cy="295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11100" y="67500"/>
            <a:ext cx="70389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Strategies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990325" y="685200"/>
            <a:ext cx="7346100" cy="4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Noise Filtering: Remove samples whose predicted probability for their (noisy) label &lt; 0.7, effective under mild noise but over‐filters when noise is heavy.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Result: +0.011 AUC at 10–20% noise; –0.015 AUC at 30% noise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Instance Weighting: Assign each training sample a weight = model’s confidence in its noisy label, best recovery under heavy noise, retains more data by down-weighting rather than dropping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Result: +0.023 AUC at 10% noise; +0.027 AUC at 30% noise</a:t>
            </a:r>
            <a:endParaRPr sz="1400"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325" y="2529425"/>
            <a:ext cx="3410449" cy="25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450" y="2501200"/>
            <a:ext cx="3453550" cy="26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50950" y="48300"/>
            <a:ext cx="7442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951925" y="601650"/>
            <a:ext cx="7384500" cy="3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All tree-based models degrade under label noise; boosted methods start stronger but still fall off by 30%.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Instance Weighting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delivers the largest AUC recovery (+0.027 at 30% noise), outperforming simple filtering.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LightGBM + weighting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offers the best overall robustness across moderate and heavy noise.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300" y="2003450"/>
            <a:ext cx="3982176" cy="308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49175" y="1037975"/>
            <a:ext cx="7187100" cy="3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Study Label Noise in Tree-Based Models: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Label noise (incorrect labels) is common in real-world machine learning datasets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can reduce model accuracy and reliability, especially in tree-based models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test how Random Forest, XGBoost, and LightGBM perform under 10–30% label noise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 explore fixes like early stopping and robust loss to improve model resilience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72800" y="1037975"/>
            <a:ext cx="7935300" cy="3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40">
                <a:latin typeface="Arial"/>
                <a:ea typeface="Arial"/>
                <a:cs typeface="Arial"/>
                <a:sym typeface="Arial"/>
              </a:rPr>
              <a:t>What Recent Research Shows:</a:t>
            </a: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01644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1840">
                <a:latin typeface="Arial"/>
                <a:ea typeface="Arial"/>
                <a:cs typeface="Arial"/>
                <a:sym typeface="Arial"/>
              </a:rPr>
              <a:t>Rajpurkar et al. (2025):</a:t>
            </a:r>
            <a:r>
              <a:rPr lang="en" sz="1840">
                <a:latin typeface="Arial"/>
                <a:ea typeface="Arial"/>
                <a:cs typeface="Arial"/>
                <a:sym typeface="Arial"/>
              </a:rPr>
              <a:t> Small label noise causes noticeable drops in Accuracy and AUC in Random Forest &amp; XGBoost</a:t>
            </a:r>
            <a:br>
              <a:rPr lang="en" sz="1840">
                <a:latin typeface="Arial"/>
                <a:ea typeface="Arial"/>
                <a:cs typeface="Arial"/>
                <a:sym typeface="Arial"/>
              </a:rPr>
            </a:b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0164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1840">
                <a:latin typeface="Arial"/>
                <a:ea typeface="Arial"/>
                <a:cs typeface="Arial"/>
                <a:sym typeface="Arial"/>
              </a:rPr>
              <a:t>Li &amp; Zhang (2024):</a:t>
            </a:r>
            <a:r>
              <a:rPr lang="en" sz="1840">
                <a:latin typeface="Arial"/>
                <a:ea typeface="Arial"/>
                <a:cs typeface="Arial"/>
                <a:sym typeface="Arial"/>
              </a:rPr>
              <a:t> Introduced robust loss functions (non-convex) that improved performance on corrupted data</a:t>
            </a:r>
            <a:br>
              <a:rPr lang="en" sz="1840">
                <a:latin typeface="Arial"/>
                <a:ea typeface="Arial"/>
                <a:cs typeface="Arial"/>
                <a:sym typeface="Arial"/>
              </a:rPr>
            </a:b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0164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1840">
                <a:latin typeface="Arial"/>
                <a:ea typeface="Arial"/>
                <a:cs typeface="Arial"/>
                <a:sym typeface="Arial"/>
              </a:rPr>
              <a:t>Kim et al. (2024):</a:t>
            </a:r>
            <a:r>
              <a:rPr lang="en" sz="1840">
                <a:latin typeface="Arial"/>
                <a:ea typeface="Arial"/>
                <a:cs typeface="Arial"/>
                <a:sym typeface="Arial"/>
              </a:rPr>
              <a:t> Found class-dependent noise is worse than random noise; tested noise-tolerant gradient boosting</a:t>
            </a:r>
            <a:br>
              <a:rPr lang="en" sz="1840">
                <a:latin typeface="Arial"/>
                <a:ea typeface="Arial"/>
                <a:cs typeface="Arial"/>
                <a:sym typeface="Arial"/>
              </a:rPr>
            </a:b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0164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1840">
                <a:latin typeface="Arial"/>
                <a:ea typeface="Arial"/>
                <a:cs typeface="Arial"/>
                <a:sym typeface="Arial"/>
              </a:rPr>
              <a:t>Chen et al. (2024):</a:t>
            </a:r>
            <a:r>
              <a:rPr lang="en" sz="1840">
                <a:latin typeface="Arial"/>
                <a:ea typeface="Arial"/>
                <a:cs typeface="Arial"/>
                <a:sym typeface="Arial"/>
              </a:rPr>
              <a:t> Showed early stopping, label smoothing, and robust loss helped make models more noise-resistant</a:t>
            </a:r>
            <a:br>
              <a:rPr lang="en" sz="1840">
                <a:latin typeface="Arial"/>
                <a:ea typeface="Arial"/>
                <a:cs typeface="Arial"/>
                <a:sym typeface="Arial"/>
              </a:rPr>
            </a:b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-30164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1840">
                <a:latin typeface="Arial"/>
                <a:ea typeface="Arial"/>
                <a:cs typeface="Arial"/>
                <a:sym typeface="Arial"/>
              </a:rPr>
              <a:t>Frénay &amp; Verleysen (2022):</a:t>
            </a:r>
            <a:r>
              <a:rPr lang="en" sz="1840">
                <a:latin typeface="Arial"/>
                <a:ea typeface="Arial"/>
                <a:cs typeface="Arial"/>
                <a:sym typeface="Arial"/>
              </a:rPr>
              <a:t> Proved noise type matters. Class-based noise is harder to deal with</a:t>
            </a:r>
            <a:br>
              <a:rPr lang="en" sz="1840">
                <a:latin typeface="Arial"/>
                <a:ea typeface="Arial"/>
                <a:cs typeface="Arial"/>
                <a:sym typeface="Arial"/>
              </a:rPr>
            </a:br>
            <a:br>
              <a:rPr lang="en" sz="1840">
                <a:latin typeface="Arial"/>
                <a:ea typeface="Arial"/>
                <a:cs typeface="Arial"/>
                <a:sym typeface="Arial"/>
              </a:rPr>
            </a:br>
            <a:endParaRPr sz="18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Replicating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Replicating Prior Work on Label Noise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/>
              <a:t>Inspired by studies on how label noise affects tree-based model performance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/>
              <a:t>Prior work introduced synthetic noise into datasets and evaluated model robustness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/>
              <a:t>We test Random Forest, XGBoost, and LightGBM on noisy data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/>
              <a:t>Also replicate mitigation strategies: early stopping, label smoothing, robust loss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Data Set: </a:t>
            </a:r>
            <a:r>
              <a:rPr lang="en"/>
              <a:t>Bank Marketing Dataset (UCI Repository)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750725" y="1428525"/>
            <a:ext cx="7515900" cy="32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45,000+ rows of marketing data to predict term deposit subscriptions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Target: Whether the client subscribed (Yes/No)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Features: 16 total (categorical + numerical)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Label noise added at 10%, 20%, and 30% levels post train-test split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268800" y="2218075"/>
            <a:ext cx="8067600" cy="26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Random Forest shows declining accuracy from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0.8977 → 0.8729</a:t>
            </a:r>
            <a:br>
              <a:rPr b="1" lang="en" sz="1900">
                <a:latin typeface="Arial"/>
                <a:ea typeface="Arial"/>
                <a:cs typeface="Arial"/>
                <a:sym typeface="Arial"/>
              </a:rPr>
            </a:b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LightGBM with early stopping stays strong at 30% noise: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0.8983</a:t>
            </a:r>
            <a:br>
              <a:rPr b="1" lang="en" sz="1900">
                <a:latin typeface="Arial"/>
                <a:ea typeface="Arial"/>
                <a:cs typeface="Arial"/>
                <a:sym typeface="Arial"/>
              </a:rPr>
            </a:b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Shows early stopping may help retain accuracy under noise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 title="Screenshot 2025-06-25 at 10.11.1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026" y="189878"/>
            <a:ext cx="3694677" cy="202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565325" y="2354450"/>
            <a:ext cx="7770900" cy="21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Random Forest AUC remains low and stable around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0.67–0.68</a:t>
            </a:r>
            <a:br>
              <a:rPr b="1" lang="en" sz="1600">
                <a:latin typeface="Arial"/>
                <a:ea typeface="Arial"/>
                <a:cs typeface="Arial"/>
                <a:sym typeface="Arial"/>
              </a:rPr>
            </a:b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LightGBM with early stopping peaks at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0.8948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under 30% noise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Suggests LightGBM is more robust with regularization techniques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 title="Screenshot 2025-06-25 at 10.11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901" y="162075"/>
            <a:ext cx="3769202" cy="212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Data Set Results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esults support earlier findings: label noise hurts model performance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is fairly stable but still affected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LightGBM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with early stopping and proper tuning remains highly robust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Confirms that simple techniques (early stopping, regularization) improve reliability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DataSet: IBM Telco Customer Churn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Approach: Replicate recent research findings by injecting random flips at the 0%, 10%, 20%, and 30% levels into the Telco-Churn target and evaluate performance under noisy labels.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Models: Random Forest, XGBoost, LightGBM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MItigations tested: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Early stopping for XGBoost and LightGBM.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Label smoothing for LightGBM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splits: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80% train, 20%test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Inside train, 10% validation slice for early stopping for select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