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9"/>
  </p:notesMasterIdLst>
  <p:sldIdLst>
    <p:sldId id="256" r:id="rId2"/>
    <p:sldId id="366" r:id="rId3"/>
    <p:sldId id="369" r:id="rId4"/>
    <p:sldId id="367" r:id="rId5"/>
    <p:sldId id="370" r:id="rId6"/>
    <p:sldId id="368" r:id="rId7"/>
    <p:sldId id="323" r:id="rId8"/>
    <p:sldId id="371" r:id="rId9"/>
    <p:sldId id="357" r:id="rId10"/>
    <p:sldId id="358" r:id="rId11"/>
    <p:sldId id="359" r:id="rId12"/>
    <p:sldId id="360" r:id="rId13"/>
    <p:sldId id="355" r:id="rId14"/>
    <p:sldId id="365" r:id="rId15"/>
    <p:sldId id="350" r:id="rId16"/>
    <p:sldId id="361" r:id="rId17"/>
    <p:sldId id="345" r:id="rId18"/>
    <p:sldId id="312" r:id="rId19"/>
    <p:sldId id="311" r:id="rId20"/>
    <p:sldId id="326" r:id="rId21"/>
    <p:sldId id="328" r:id="rId22"/>
    <p:sldId id="325" r:id="rId23"/>
    <p:sldId id="344" r:id="rId24"/>
    <p:sldId id="372" r:id="rId25"/>
    <p:sldId id="374" r:id="rId26"/>
    <p:sldId id="362" r:id="rId27"/>
    <p:sldId id="339" r:id="rId28"/>
    <p:sldId id="363" r:id="rId29"/>
    <p:sldId id="364" r:id="rId30"/>
    <p:sldId id="346" r:id="rId31"/>
    <p:sldId id="313" r:id="rId32"/>
    <p:sldId id="329" r:id="rId33"/>
    <p:sldId id="330" r:id="rId34"/>
    <p:sldId id="347" r:id="rId35"/>
    <p:sldId id="317" r:id="rId36"/>
    <p:sldId id="318" r:id="rId37"/>
    <p:sldId id="332" r:id="rId38"/>
    <p:sldId id="342" r:id="rId39"/>
    <p:sldId id="343" r:id="rId40"/>
    <p:sldId id="353" r:id="rId41"/>
    <p:sldId id="315" r:id="rId42"/>
    <p:sldId id="352" r:id="rId43"/>
    <p:sldId id="348" r:id="rId44"/>
    <p:sldId id="319" r:id="rId45"/>
    <p:sldId id="354" r:id="rId46"/>
    <p:sldId id="349" r:id="rId47"/>
    <p:sldId id="316" r:id="rId4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v.qq.com/x/page/c0340vrpod1.html" TargetMode="External"/><Relationship Id="rId2" Type="http://schemas.openxmlformats.org/officeDocument/2006/relationships/hyperlink" Target="https://github.com/hejiehui/xross-tools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oschina.net/hejiehui/home" TargetMode="External"/><Relationship Id="rId4" Type="http://schemas.openxmlformats.org/officeDocument/2006/relationships/hyperlink" Target="http://blog.csdn.net/ctrip_tech/article/details/53337622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#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#.zip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可视化开发工具集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Decison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透视复杂决策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735931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核心业务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4" y="1700808"/>
            <a:ext cx="8153530" cy="48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X-Series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降低开发成本</a:t>
            </a:r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/>
              <a:t>90%</a:t>
            </a:r>
            <a:r>
              <a:rPr lang="zh-CN" altLang="en-US" dirty="0"/>
              <a:t>的系统设计开发工作</a:t>
            </a:r>
            <a:endParaRPr lang="en-US" altLang="zh-CN" dirty="0"/>
          </a:p>
          <a:p>
            <a:pPr lvl="1"/>
            <a:r>
              <a:rPr lang="zh-CN" altLang="en-US" dirty="0"/>
              <a:t>分离模型</a:t>
            </a:r>
            <a:r>
              <a:rPr lang="zh-CN" altLang="en-US" dirty="0" smtClean="0"/>
              <a:t>与代码，大幅</a:t>
            </a:r>
            <a:r>
              <a:rPr lang="zh-CN" altLang="en-US" dirty="0"/>
              <a:t>降低系统复杂</a:t>
            </a:r>
            <a:r>
              <a:rPr lang="zh-CN" altLang="en-US" dirty="0" smtClean="0"/>
              <a:t>度和维护成本</a:t>
            </a:r>
            <a:endParaRPr lang="en-US" altLang="zh-CN" dirty="0" smtClean="0"/>
          </a:p>
          <a:p>
            <a:pPr lvl="1"/>
            <a:r>
              <a:rPr lang="zh-CN" altLang="en-US" dirty="0"/>
              <a:t>最小化</a:t>
            </a:r>
            <a:r>
              <a:rPr lang="zh-CN" altLang="en-US" dirty="0" smtClean="0"/>
              <a:t>必需开发工作量</a:t>
            </a:r>
            <a:endParaRPr lang="en-US" altLang="zh-CN" dirty="0" smtClean="0"/>
          </a:p>
          <a:p>
            <a:r>
              <a:rPr lang="zh-CN" altLang="en-US" dirty="0" smtClean="0"/>
              <a:t>易于使用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</a:t>
            </a:r>
            <a:r>
              <a:rPr lang="zh-CN" altLang="en-US" dirty="0"/>
              <a:t>好用的人性化</a:t>
            </a:r>
            <a:r>
              <a:rPr lang="zh-CN" altLang="en-US" dirty="0" smtClean="0"/>
              <a:t>工具</a:t>
            </a:r>
            <a:r>
              <a:rPr lang="zh-CN" altLang="en-US" dirty="0" smtClean="0"/>
              <a:t>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分钟包教包会</a:t>
            </a:r>
            <a:endParaRPr lang="en-US" altLang="zh-CN" dirty="0"/>
          </a:p>
          <a:p>
            <a:pPr lvl="1"/>
            <a:r>
              <a:rPr lang="zh-CN" altLang="en-US" dirty="0" smtClean="0"/>
              <a:t>直击问题核心，</a:t>
            </a:r>
            <a:r>
              <a:rPr lang="zh-CN" altLang="en-US" dirty="0"/>
              <a:t>很酷，很</a:t>
            </a:r>
            <a:r>
              <a:rPr lang="zh-CN" altLang="en-US" dirty="0" smtClean="0"/>
              <a:t>先进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降低管理成本</a:t>
            </a:r>
            <a:endParaRPr lang="en-US" altLang="zh-CN" dirty="0" smtClean="0"/>
          </a:p>
          <a:p>
            <a:r>
              <a:rPr lang="zh-CN" altLang="en-US" dirty="0" smtClean="0"/>
              <a:t>易于沟通</a:t>
            </a:r>
            <a:endParaRPr lang="en-US" altLang="zh-CN" dirty="0" smtClean="0"/>
          </a:p>
          <a:p>
            <a:pPr lvl="1"/>
            <a:r>
              <a:rPr lang="zh-CN" altLang="en-US" dirty="0"/>
              <a:t>信息密度大：代码 </a:t>
            </a:r>
            <a:r>
              <a:rPr lang="en-US" altLang="zh-CN" dirty="0"/>
              <a:t>&lt;&lt; XML &lt;&lt;&lt; </a:t>
            </a:r>
            <a:r>
              <a:rPr lang="zh-CN" altLang="en-US" dirty="0"/>
              <a:t>模型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废话，直接看图</a:t>
            </a:r>
            <a:r>
              <a:rPr lang="zh-CN" altLang="en-US" dirty="0" smtClean="0"/>
              <a:t>说话。模型就是实际运行的系统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996952"/>
            <a:ext cx="4464496" cy="64807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X-Series</a:t>
            </a:r>
            <a:r>
              <a:rPr lang="zh-CN" altLang="en-US" dirty="0" smtClean="0"/>
              <a:t>要达到的效果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鸟枪换炮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开发工具进化论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433961"/>
            <a:ext cx="37719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6" y="2022249"/>
            <a:ext cx="3940540" cy="2918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1" y="2886397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202402"/>
            <a:ext cx="7124700" cy="47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构建清晰的系统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什么人需要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想成为大拿</a:t>
            </a:r>
            <a:endParaRPr lang="en-US" altLang="zh-CN" dirty="0" smtClean="0"/>
          </a:p>
          <a:p>
            <a:r>
              <a:rPr lang="zh-CN" altLang="en-US" dirty="0" smtClean="0"/>
              <a:t>想学会一种永不过时的</a:t>
            </a:r>
            <a:r>
              <a:rPr lang="zh-CN" altLang="en-US" dirty="0"/>
              <a:t>技术，以不变应万变</a:t>
            </a:r>
            <a:endParaRPr lang="en-US" altLang="zh-CN" dirty="0" smtClean="0"/>
          </a:p>
          <a:p>
            <a:r>
              <a:rPr lang="zh-CN" altLang="en-US" dirty="0" smtClean="0"/>
              <a:t>干净利落，轻松的工作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82" y="2564904"/>
            <a:ext cx="6025473" cy="37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ym typeface="Arial" pitchFamily="34" charset="0"/>
              </a:rPr>
              <a:t>一</a:t>
            </a:r>
            <a:r>
              <a:rPr lang="zh-CN" altLang="en-US" sz="1800" dirty="0">
                <a:sym typeface="Arial" pitchFamily="34" charset="0"/>
              </a:rPr>
              <a:t>图胜千言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超越传统的开发模式，从代码和配置的汪洋里解脱</a:t>
            </a:r>
            <a:r>
              <a:rPr lang="zh-CN" altLang="en-US" sz="1400" dirty="0" smtClean="0">
                <a:sym typeface="Arial" pitchFamily="34" charset="0"/>
              </a:rPr>
              <a:t>出来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模型归模型，代码归代码，查看代码仅需双击进入</a:t>
            </a: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开始以前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zh-CN" altLang="en-US" dirty="0" smtClean="0"/>
              <a:t>对参与者的期待</a:t>
            </a:r>
            <a:endParaRPr lang="en-US" altLang="zh-CN" dirty="0" smtClean="0"/>
          </a:p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文艺程序员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 使用步骤一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画流程图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</a:t>
            </a:r>
            <a:r>
              <a:rPr lang="zh-CN" altLang="en-US" sz="2800" dirty="0"/>
              <a:t> 使用</a:t>
            </a:r>
            <a:r>
              <a:rPr lang="zh-CN" altLang="en-US" sz="2800" dirty="0" smtClean="0"/>
              <a:t>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单元组件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提供最小单元需要的逻辑代码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使用</a:t>
            </a:r>
            <a:r>
              <a:rPr lang="zh-CN" altLang="en-US" sz="2800" dirty="0" smtClean="0"/>
              <a:t>步骤三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提高</a:t>
            </a:r>
            <a:r>
              <a:rPr lang="zh-CN" altLang="en-US" sz="2800" dirty="0" smtClean="0"/>
              <a:t>开发效率和质量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/>
              <a:t>提高开发</a:t>
            </a:r>
            <a:r>
              <a:rPr lang="zh-CN" altLang="en-US" sz="1800" dirty="0" smtClean="0"/>
              <a:t>效率</a:t>
            </a:r>
            <a:endParaRPr lang="en-US" altLang="zh-CN" sz="18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自顶向下</a:t>
            </a:r>
            <a:r>
              <a:rPr lang="zh-CN" altLang="en-US" sz="1400" dirty="0" smtClean="0">
                <a:sym typeface="Arial" pitchFamily="34" charset="0"/>
              </a:rPr>
              <a:t>分解，</a:t>
            </a:r>
            <a:r>
              <a:rPr lang="zh-CN" altLang="en-US" sz="1400" dirty="0" smtClean="0">
                <a:sym typeface="Arial" pitchFamily="34" charset="0"/>
              </a:rPr>
              <a:t>快速</a:t>
            </a:r>
            <a:r>
              <a:rPr lang="zh-CN" altLang="en-US" sz="1400" dirty="0">
                <a:sym typeface="Arial" pitchFamily="34" charset="0"/>
              </a:rPr>
              <a:t>组建系统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组件</a:t>
            </a:r>
            <a:r>
              <a:rPr lang="zh-CN" altLang="en-US" sz="1400" dirty="0" smtClean="0">
                <a:sym typeface="Arial" pitchFamily="34" charset="0"/>
              </a:rPr>
              <a:t>化</a:t>
            </a:r>
            <a:r>
              <a:rPr lang="zh-CN" altLang="en-US" sz="1400" dirty="0" smtClean="0">
                <a:sym typeface="Arial" pitchFamily="34" charset="0"/>
              </a:rPr>
              <a:t>设计，流水</a:t>
            </a:r>
            <a:r>
              <a:rPr lang="zh-CN" altLang="en-US" sz="1400" dirty="0" smtClean="0">
                <a:sym typeface="Arial" pitchFamily="34" charset="0"/>
              </a:rPr>
              <a:t>线式开发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预先</a:t>
            </a:r>
            <a:r>
              <a:rPr lang="zh-CN" altLang="en-US" sz="1400" dirty="0">
                <a:sym typeface="Arial" pitchFamily="34" charset="0"/>
              </a:rPr>
              <a:t>设计，风格</a:t>
            </a:r>
            <a:r>
              <a:rPr lang="zh-CN" altLang="en-US" sz="1400" dirty="0" smtClean="0">
                <a:sym typeface="Arial" pitchFamily="34" charset="0"/>
              </a:rPr>
              <a:t>统一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与开发环境高度集成</a:t>
            </a:r>
            <a:endParaRPr lang="en-US" altLang="zh-CN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提高软件质量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把高内聚，低耦合落到实处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限定数据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Unit</a:t>
            </a:r>
            <a:r>
              <a:rPr lang="zh-CN" altLang="en-US" sz="1400" dirty="0" smtClean="0"/>
              <a:t>聚合逻辑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接口设计，无选择，无歧义的实现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通过构造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</a:t>
            </a:r>
            <a:r>
              <a:rPr lang="zh-CN" altLang="en-US" sz="1400" dirty="0" smtClean="0"/>
              <a:t>测试数据</a:t>
            </a:r>
            <a:endParaRPr lang="en-US" altLang="zh-CN" sz="1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80" y="1844824"/>
            <a:ext cx="5936720" cy="30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提高管理效率和质量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 smtClean="0"/>
              <a:t>产品经理的帮助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</a:t>
            </a:r>
            <a:r>
              <a:rPr lang="zh-CN" altLang="en-US" dirty="0"/>
              <a:t>的感受</a:t>
            </a:r>
            <a:r>
              <a:rPr lang="zh-CN" altLang="en-US" dirty="0" smtClean="0"/>
              <a:t>系统功能，</a:t>
            </a:r>
            <a:r>
              <a:rPr lang="zh-CN" altLang="en-US" dirty="0"/>
              <a:t>而不只是单向沟通</a:t>
            </a:r>
            <a:endParaRPr lang="en-US" altLang="zh-CN" dirty="0"/>
          </a:p>
          <a:p>
            <a:pPr lvl="1"/>
            <a:r>
              <a:rPr lang="zh-CN" altLang="en-US" dirty="0" smtClean="0"/>
              <a:t>自顶向下</a:t>
            </a:r>
            <a:r>
              <a:rPr lang="zh-CN" altLang="en-US" dirty="0"/>
              <a:t>全程参与，同时又保留从全局到细节的把握能力</a:t>
            </a:r>
            <a:endParaRPr lang="en-US" altLang="zh-CN" dirty="0" smtClean="0"/>
          </a:p>
          <a:p>
            <a:r>
              <a:rPr lang="zh-CN" altLang="en-US" dirty="0" smtClean="0"/>
              <a:t>对项目经理的帮助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单元划分可以映射到开发任务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单元的</a:t>
            </a:r>
            <a:r>
              <a:rPr lang="zh-CN" altLang="en-US" dirty="0" smtClean="0"/>
              <a:t>完成比例</a:t>
            </a:r>
            <a:r>
              <a:rPr lang="zh-CN" altLang="en-US" dirty="0" smtClean="0"/>
              <a:t>可以反映</a:t>
            </a:r>
            <a:r>
              <a:rPr lang="zh-CN" altLang="en-US" dirty="0" smtClean="0"/>
              <a:t>开发</a:t>
            </a:r>
            <a:r>
              <a:rPr lang="zh-CN" altLang="en-US" dirty="0" smtClean="0"/>
              <a:t>进度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69" y="3861048"/>
            <a:ext cx="6661699" cy="23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提升测试效率和质量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对白盒测试人员</a:t>
            </a:r>
            <a:endParaRPr lang="en-US" altLang="zh-CN" dirty="0"/>
          </a:p>
          <a:p>
            <a:pPr lvl="1"/>
            <a:r>
              <a:rPr lang="zh-CN" altLang="en-US" dirty="0"/>
              <a:t>直观显示测试需要覆盖的路径</a:t>
            </a:r>
            <a:endParaRPr lang="en-US" altLang="zh-CN" dirty="0"/>
          </a:p>
          <a:p>
            <a:pPr lvl="1"/>
            <a:r>
              <a:rPr lang="zh-CN" altLang="en-US" dirty="0"/>
              <a:t>直接定位到要测试的代码</a:t>
            </a:r>
            <a:endParaRPr lang="en-US" altLang="zh-CN" dirty="0"/>
          </a:p>
          <a:p>
            <a:pPr lvl="1"/>
            <a:r>
              <a:rPr lang="zh-CN" altLang="en-US" dirty="0" smtClean="0"/>
              <a:t>方便构造单元测试数据</a:t>
            </a:r>
            <a:endParaRPr lang="en-US" altLang="zh-CN" dirty="0"/>
          </a:p>
          <a:p>
            <a:r>
              <a:rPr lang="zh-CN" altLang="en-US" dirty="0"/>
              <a:t>对集成和黑盒测试人员</a:t>
            </a:r>
            <a:endParaRPr lang="en-US" altLang="zh-CN" dirty="0"/>
          </a:p>
          <a:p>
            <a:pPr lvl="1"/>
            <a:r>
              <a:rPr lang="zh-CN" altLang="en-US" dirty="0"/>
              <a:t>直观的了解系统能完成那些功能</a:t>
            </a:r>
            <a:endParaRPr lang="en-US" altLang="zh-CN" dirty="0"/>
          </a:p>
          <a:p>
            <a:pPr lvl="1"/>
            <a:r>
              <a:rPr lang="zh-CN" altLang="en-US" dirty="0" smtClean="0"/>
              <a:t>方便构造服务级别测试数据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4472735" cy="25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用户实践反馈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学习安装</a:t>
            </a:r>
          </a:p>
          <a:p>
            <a:pPr lvl="1"/>
            <a:r>
              <a:rPr lang="en-US" altLang="zh-CN" dirty="0" err="1"/>
              <a:t>Xunit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和介绍在相关的</a:t>
            </a:r>
            <a:r>
              <a:rPr lang="en-US" altLang="zh-CN" dirty="0"/>
              <a:t>GitHub</a:t>
            </a:r>
            <a:r>
              <a:rPr lang="zh-CN" altLang="en-US" dirty="0"/>
              <a:t>已有介绍。引入</a:t>
            </a:r>
            <a:r>
              <a:rPr lang="en-US" altLang="zh-CN" dirty="0" err="1"/>
              <a:t>Xunit</a:t>
            </a:r>
            <a:r>
              <a:rPr lang="zh-CN" altLang="en-US" dirty="0"/>
              <a:t>只需</a:t>
            </a:r>
            <a:r>
              <a:rPr lang="en-US" altLang="zh-CN" dirty="0" err="1"/>
              <a:t>pom.xm</a:t>
            </a:r>
            <a:r>
              <a:rPr lang="zh-CN" altLang="en-US" dirty="0"/>
              <a:t>中引入相关</a:t>
            </a:r>
            <a:r>
              <a:rPr lang="en-US" altLang="zh-CN" dirty="0"/>
              <a:t>dependency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使用感受</a:t>
            </a:r>
          </a:p>
          <a:p>
            <a:pPr lvl="1"/>
            <a:r>
              <a:rPr lang="zh-CN" altLang="en-US" dirty="0"/>
              <a:t>配置文件的编辑，</a:t>
            </a:r>
            <a:r>
              <a:rPr lang="en-US" altLang="zh-CN" dirty="0"/>
              <a:t>GitHub</a:t>
            </a:r>
            <a:r>
              <a:rPr lang="zh-CN" altLang="en-US" dirty="0"/>
              <a:t>也有介绍，确实清晰方便，三视图配合，一目了然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563703" cy="2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承担角色</a:t>
            </a:r>
          </a:p>
          <a:p>
            <a:pPr lvl="1"/>
            <a:r>
              <a:rPr lang="zh-CN" altLang="en-US" dirty="0"/>
              <a:t>如果将系统看一个人，那么可用</a:t>
            </a:r>
            <a:r>
              <a:rPr lang="en-US" altLang="zh-CN" dirty="0" err="1"/>
              <a:t>Xunit</a:t>
            </a:r>
            <a:r>
              <a:rPr lang="zh-CN" altLang="en-US" dirty="0"/>
              <a:t>来搭建人的骨架。</a:t>
            </a:r>
          </a:p>
          <a:p>
            <a:r>
              <a:rPr lang="zh-CN" altLang="en-US" dirty="0" smtClean="0"/>
              <a:t>举例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以</a:t>
            </a:r>
            <a:r>
              <a:rPr lang="zh-CN" altLang="en-US" dirty="0"/>
              <a:t>某服务系统为例，从服务总入口，到服务的分发，再到每个服务的业务逻辑切分都配置在</a:t>
            </a:r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</a:t>
            </a:r>
            <a:r>
              <a:rPr lang="zh-CN" altLang="en-US" dirty="0"/>
              <a:t>系统的服务功能清晰</a:t>
            </a:r>
            <a:r>
              <a:rPr lang="zh-CN" altLang="en-US" dirty="0" smtClean="0"/>
              <a:t>明了</a:t>
            </a:r>
            <a:endParaRPr lang="en-US" altLang="zh-CN" dirty="0" smtClean="0"/>
          </a:p>
          <a:p>
            <a:pPr lvl="1"/>
            <a:r>
              <a:rPr lang="zh-CN" altLang="en-US" dirty="0"/>
              <a:t>业务逻辑一目了然，方便定位业务的节点，调整业务的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快速定位到每个功能点，极大方便了后续的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22310"/>
            <a:ext cx="6696744" cy="25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吐</a:t>
            </a:r>
            <a:r>
              <a:rPr lang="zh-CN" altLang="en-US" b="1" dirty="0" smtClean="0"/>
              <a:t>槽 </a:t>
            </a:r>
            <a:r>
              <a:rPr lang="en-US" altLang="zh-CN" b="1" dirty="0" smtClean="0"/>
              <a:t>-- </a:t>
            </a:r>
            <a:r>
              <a:rPr lang="en-US" altLang="zh-CN" dirty="0" err="1" smtClean="0"/>
              <a:t>Xunit</a:t>
            </a:r>
            <a:r>
              <a:rPr lang="zh-CN" altLang="en-US" dirty="0"/>
              <a:t>的图形化编辑器已经满足开发所需，但对于懒人来说，总是会追求更懒的方式，所以这里还是要吐槽一下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是如上图所示，不能放大</a:t>
            </a:r>
            <a:r>
              <a:rPr lang="zh-CN" altLang="en-US" dirty="0" smtClean="0"/>
              <a:t>缩小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</a:t>
            </a:r>
            <a:r>
              <a:rPr lang="zh-CN" altLang="en-US" dirty="0"/>
              <a:t>是</a:t>
            </a:r>
            <a:r>
              <a:rPr lang="en-US" altLang="zh-CN" dirty="0" err="1"/>
              <a:t>Xunit</a:t>
            </a:r>
            <a:r>
              <a:rPr lang="zh-CN" altLang="en-US" dirty="0"/>
              <a:t>不能切分成多个小的</a:t>
            </a:r>
            <a:r>
              <a:rPr lang="en-US" altLang="zh-CN" dirty="0" err="1"/>
              <a:t>Xunit</a:t>
            </a:r>
            <a:r>
              <a:rPr lang="zh-CN" altLang="en-US" dirty="0"/>
              <a:t>，需要自己写</a:t>
            </a:r>
            <a:r>
              <a:rPr lang="en-US" altLang="zh-CN" dirty="0"/>
              <a:t>Processor</a:t>
            </a:r>
            <a:r>
              <a:rPr lang="zh-CN" altLang="en-US" dirty="0"/>
              <a:t>去额外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元件不能通过复制粘贴来复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搜索功能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44" y="3284984"/>
            <a:ext cx="4222949" cy="2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img1.gtimg.com/news/pics/hv1/12/49/1500/9755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5053"/>
            <a:ext cx="535582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b="1" dirty="0" smtClean="0"/>
              <a:t>替代</a:t>
            </a:r>
            <a:r>
              <a:rPr lang="en-US" sz="1400" b="1" dirty="0" smtClean="0"/>
              <a:t>if/else</a:t>
            </a:r>
            <a:r>
              <a:rPr lang="zh-CN" altLang="en-US" sz="1400" b="1" dirty="0" smtClean="0"/>
              <a:t>，极大的简化代码</a:t>
            </a:r>
            <a:endParaRPr lang="en-US" sz="1400" b="1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/>
              <a:t>复杂</a:t>
            </a:r>
            <a:r>
              <a:rPr lang="zh-CN" altLang="en-US" sz="2800" dirty="0" smtClean="0"/>
              <a:t>逻辑无法用条件判断表达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 </a:t>
            </a:r>
            <a:r>
              <a:rPr lang="zh-CN" altLang="en-US" sz="2800" dirty="0" smtClean="0"/>
              <a:t>开发步骤一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画图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定义决策因子</a:t>
            </a:r>
            <a:endParaRPr lang="en-US" sz="1400" dirty="0" smtClean="0"/>
          </a:p>
          <a:p>
            <a:pPr lvl="2" eaLnBrk="1" hangingPunct="1"/>
            <a:r>
              <a:rPr lang="zh-CN" altLang="en-US" sz="1800" dirty="0" smtClean="0"/>
              <a:t>例如： 技能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</a:t>
            </a:r>
            <a:r>
              <a:rPr lang="zh-CN" altLang="en-US" sz="1800" dirty="0" smtClean="0"/>
              <a:t>“会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”，“不会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]</a:t>
            </a:r>
            <a:endParaRPr lang="en-US" sz="1800" dirty="0" smtClean="0"/>
          </a:p>
          <a:p>
            <a:pPr lvl="1"/>
            <a:r>
              <a:rPr lang="zh-CN" altLang="en-US" dirty="0" smtClean="0"/>
              <a:t>定义决策</a:t>
            </a:r>
            <a:endParaRPr lang="en-US" dirty="0" smtClean="0"/>
          </a:p>
          <a:p>
            <a:pPr lvl="2"/>
            <a:r>
              <a:rPr lang="zh-CN" altLang="en-US" dirty="0" smtClean="0"/>
              <a:t>例如：加薪，不加薪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8435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90" y="2479683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 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创建决策树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测试决策因子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46" y="2476243"/>
            <a:ext cx="5960343" cy="379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状态机编辑器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/>
              <a:t>通用直观的解决方案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状态机用途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订单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任务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功能通用完备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状态机是系统的核心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 </a:t>
            </a:r>
            <a:r>
              <a:rPr lang="zh-CN" altLang="en-US" sz="2800" dirty="0" smtClean="0"/>
              <a:t>开发步骤一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8889"/>
            <a:ext cx="7937506" cy="472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51423"/>
            <a:ext cx="6271220" cy="52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" y="1484784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实际案例二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1" y="1202531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早上</a:t>
            </a:r>
            <a:r>
              <a:rPr lang="zh-CN" altLang="en-US" dirty="0"/>
              <a:t>，心情忐忑的来上班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又要看代码了，不要问</a:t>
            </a:r>
            <a:r>
              <a:rPr lang="zh-CN" altLang="en-US" dirty="0" smtClean="0"/>
              <a:t>我</a:t>
            </a:r>
            <a:r>
              <a:rPr lang="zh-CN" altLang="en-US" dirty="0"/>
              <a:t>为</a:t>
            </a:r>
            <a:r>
              <a:rPr lang="zh-CN" altLang="en-US" dirty="0" smtClean="0"/>
              <a:t>什么</a:t>
            </a:r>
            <a:r>
              <a:rPr lang="zh-CN" altLang="en-US" dirty="0"/>
              <a:t>不看文档</a:t>
            </a:r>
            <a:endParaRPr lang="en-US" altLang="zh-CN" dirty="0"/>
          </a:p>
          <a:p>
            <a:pPr lvl="1"/>
            <a:r>
              <a:rPr lang="zh-CN" altLang="en-US" dirty="0"/>
              <a:t>几百个源码文件，动辄几千行代码，叫我怎么看？心情糟透了</a:t>
            </a:r>
            <a:endParaRPr lang="en-US" altLang="zh-CN" dirty="0"/>
          </a:p>
          <a:p>
            <a:pPr lvl="1"/>
            <a:r>
              <a:rPr lang="zh-CN" altLang="en-US" dirty="0"/>
              <a:t>吃中饭了</a:t>
            </a:r>
            <a:endParaRPr lang="en-US" altLang="zh-CN" dirty="0"/>
          </a:p>
          <a:p>
            <a:pPr lvl="1"/>
            <a:r>
              <a:rPr lang="zh-CN" altLang="en-US" dirty="0"/>
              <a:t>心情继续</a:t>
            </a:r>
            <a:r>
              <a:rPr lang="zh-CN" altLang="en-US" dirty="0" smtClean="0"/>
              <a:t>糟透了，今天得加班了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吃晚饭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加班</a:t>
            </a:r>
          </a:p>
          <a:p>
            <a:pPr lvl="1"/>
            <a:r>
              <a:rPr lang="zh-CN" altLang="en-US" dirty="0"/>
              <a:t>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感觉被掏空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</a:p>
          <a:p>
            <a:pPr lvl="1" eaLnBrk="1" hangingPunct="1"/>
            <a:r>
              <a:rPr lang="en-US" altLang="zh-CN" dirty="0" smtClean="0"/>
              <a:t>Distributed OS</a:t>
            </a:r>
          </a:p>
          <a:p>
            <a:pPr lvl="1" eaLnBrk="1" hangingPunct="1"/>
            <a:r>
              <a:rPr lang="en-US" altLang="zh-CN" dirty="0"/>
              <a:t>WIP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13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X 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开源代码库</a:t>
            </a:r>
            <a:endParaRPr lang="en-US" dirty="0"/>
          </a:p>
          <a:p>
            <a:pPr lvl="1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github.com/hejiehui/xross-tools-installer</a:t>
            </a:r>
            <a:endParaRPr lang="en-US" sz="1200" dirty="0" smtClean="0"/>
          </a:p>
          <a:p>
            <a:r>
              <a:rPr lang="zh-CN" altLang="en-US" dirty="0" smtClean="0"/>
              <a:t>直播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zh-CN" altLang="en-US" sz="1200" dirty="0" smtClean="0">
                <a:hlinkClick r:id="rId3"/>
              </a:rPr>
              <a:t>解锁</a:t>
            </a:r>
            <a:r>
              <a:rPr lang="zh-CN" altLang="en-US" sz="1200" dirty="0">
                <a:hlinkClick r:id="rId3"/>
              </a:rPr>
              <a:t>进入千万级代码系统的正确</a:t>
            </a:r>
            <a:r>
              <a:rPr lang="zh-CN" altLang="en-US" sz="1200" dirty="0" smtClean="0">
                <a:hlinkClick r:id="rId3"/>
              </a:rPr>
              <a:t>姿势</a:t>
            </a:r>
            <a:endParaRPr lang="en-US" altLang="zh-CN" sz="1200" dirty="0" smtClean="0"/>
          </a:p>
          <a:p>
            <a:r>
              <a:rPr lang="zh-CN" altLang="en-US" sz="1600" dirty="0" smtClean="0"/>
              <a:t>设计思路详解</a:t>
            </a:r>
            <a:endParaRPr lang="en-US" altLang="zh-CN" sz="1600" dirty="0" smtClean="0"/>
          </a:p>
          <a:p>
            <a:pPr lvl="1"/>
            <a:r>
              <a:rPr lang="zh-CN" altLang="en-US" sz="1200" dirty="0">
                <a:hlinkClick r:id="rId4"/>
              </a:rPr>
              <a:t>提高系统开发效率的“银弹”</a:t>
            </a:r>
            <a:r>
              <a:rPr lang="en-US" altLang="zh-CN" sz="1200" dirty="0">
                <a:hlinkClick r:id="rId4"/>
              </a:rPr>
              <a:t>——X-series</a:t>
            </a:r>
            <a:r>
              <a:rPr lang="zh-CN" altLang="en-US" sz="1200" dirty="0">
                <a:hlinkClick r:id="rId4"/>
              </a:rPr>
              <a:t>可视化大规模应用开发工具</a:t>
            </a:r>
            <a:r>
              <a:rPr lang="zh-CN" altLang="en-US" sz="1200" dirty="0" smtClean="0">
                <a:hlinkClick r:id="rId4"/>
              </a:rPr>
              <a:t>集</a:t>
            </a:r>
            <a:endParaRPr lang="en-US" altLang="zh-CN" sz="1200" dirty="0" smtClean="0"/>
          </a:p>
          <a:p>
            <a:r>
              <a:rPr lang="zh-CN" altLang="en-US" sz="1600" dirty="0" smtClean="0"/>
              <a:t>技术博客</a:t>
            </a:r>
            <a:endParaRPr lang="en-US" altLang="zh-CN" sz="16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my.oschina.net/hejiehui/home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://github.com/hejiehui/xUnit/blob/master/doc/xunit_c%23.zip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3"/>
              </a:rPr>
              <a:t>https://github.com/hejiehui/xState/blob/master/doc/xstate_c%23.zip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4"/>
              </a:rPr>
              <a:t>https://github.com/hejiehui/xDecision/blob/master/doc/xdecision_c%23.zip</a:t>
            </a:r>
            <a:endParaRPr lang="en-US" altLang="zh-CN" sz="1200" dirty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很多工具很难用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规模决定手段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人的能力是</a:t>
            </a:r>
            <a:r>
              <a:rPr lang="zh-CN" altLang="en-US" dirty="0" smtClean="0"/>
              <a:t>有限的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方向</a:t>
            </a:r>
            <a:r>
              <a:rPr lang="zh-CN" altLang="en-US" dirty="0"/>
              <a:t>和眼光永远比速度重要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脑洞大开！！！“程序猿鼓励师”竟成新职业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5" y="1049338"/>
            <a:ext cx="796008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典型开发场景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  <a:endParaRPr lang="en-US" altLang="zh-CN" dirty="0"/>
          </a:p>
          <a:p>
            <a:pPr lvl="1"/>
            <a:r>
              <a:rPr lang="zh-CN" altLang="en-US" dirty="0"/>
              <a:t>早上，心情愉快的来上班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X-Series</a:t>
            </a:r>
            <a:r>
              <a:rPr lang="zh-CN" altLang="en-US" dirty="0" smtClean="0"/>
              <a:t>，迅速定位</a:t>
            </a:r>
            <a:r>
              <a:rPr lang="zh-CN" altLang="en-US" dirty="0"/>
              <a:t>到要修改的地方</a:t>
            </a:r>
            <a:endParaRPr lang="en-US" altLang="zh-CN" dirty="0"/>
          </a:p>
          <a:p>
            <a:pPr lvl="1"/>
            <a:r>
              <a:rPr lang="zh-CN" altLang="en-US" dirty="0"/>
              <a:t>打完</a:t>
            </a:r>
            <a:r>
              <a:rPr lang="zh-CN" altLang="en-US" dirty="0" smtClean="0"/>
              <a:t>收工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4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0">
              <a:buNone/>
            </a:pPr>
            <a:r>
              <a:rPr lang="en-US" altLang="zh-CN" dirty="0"/>
              <a:t>“Any intelligent fool can make things bigger and more complex… It takes a touch of genius - and a lot of courage to move in the opposite direction” -- Albert Einstein</a:t>
            </a:r>
          </a:p>
          <a:p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23728" y="2924944"/>
            <a:ext cx="4896544" cy="654936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zh-CN" altLang="en-US" dirty="0"/>
              <a:t>一套可视化快速开发框架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X-Series </a:t>
            </a:r>
            <a:r>
              <a:rPr lang="zh-CN" altLang="en-US" sz="2800" dirty="0" smtClean="0"/>
              <a:t>组件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r>
              <a:rPr lang="en-US" altLang="en-US" smtClean="0"/>
              <a:t> </a:t>
            </a:r>
            <a:r>
              <a:rPr lang="en-US" altLang="zh-CN" smtClean="0"/>
              <a:t>[WIP]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建模业务处理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45232"/>
            <a:ext cx="7344816" cy="513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18161</TotalTime>
  <Pages>0</Pages>
  <Words>1194</Words>
  <Characters>0</Characters>
  <Application>Microsoft Office PowerPoint</Application>
  <DocSecurity>0</DocSecurity>
  <PresentationFormat>全屏显示(4:3)</PresentationFormat>
  <Lines>0</Lines>
  <Paragraphs>219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宋体</vt:lpstr>
      <vt:lpstr>微软雅黑</vt:lpstr>
      <vt:lpstr>Arial</vt:lpstr>
      <vt:lpstr>Arial Black</vt:lpstr>
      <vt:lpstr>53cd863e48388</vt:lpstr>
      <vt:lpstr>X-Series 可视化开发工具集</vt:lpstr>
      <vt:lpstr>开始以前</vt:lpstr>
      <vt:lpstr>普通程序员</vt:lpstr>
      <vt:lpstr>典型开发场景</vt:lpstr>
      <vt:lpstr>文艺程序员</vt:lpstr>
      <vt:lpstr>典型开发场景</vt:lpstr>
      <vt:lpstr>X-Series是什么</vt:lpstr>
      <vt:lpstr>X-Series 组件</vt:lpstr>
      <vt:lpstr>Xross Unit</vt:lpstr>
      <vt:lpstr>Xross Decison</vt:lpstr>
      <vt:lpstr>Xross State</vt:lpstr>
      <vt:lpstr>X-Series的作用</vt:lpstr>
      <vt:lpstr>X-Series要达到的效果</vt:lpstr>
      <vt:lpstr>鸟枪换炮</vt:lpstr>
      <vt:lpstr>构建清晰的系统</vt:lpstr>
      <vt:lpstr>什么人需要</vt:lpstr>
      <vt:lpstr>Xross Unit</vt:lpstr>
      <vt:lpstr>Xross Unit</vt:lpstr>
      <vt:lpstr>Xross Unit</vt:lpstr>
      <vt:lpstr>Xross Unit 使用步骤一</vt:lpstr>
      <vt:lpstr>Xross Unit 使用步骤二</vt:lpstr>
      <vt:lpstr>Xross Unit 使用步骤三</vt:lpstr>
      <vt:lpstr>提高开发效率和质量</vt:lpstr>
      <vt:lpstr>提高管理效率和质量</vt:lpstr>
      <vt:lpstr>提升测试效率和质量</vt:lpstr>
      <vt:lpstr>用户实践反馈</vt:lpstr>
      <vt:lpstr>用户实践反馈</vt:lpstr>
      <vt:lpstr>用户实践反馈</vt:lpstr>
      <vt:lpstr>用户实践反馈</vt:lpstr>
      <vt:lpstr>Xross Decision</vt:lpstr>
      <vt:lpstr>Decision Tree</vt:lpstr>
      <vt:lpstr>Decision Tree 开发步骤一</vt:lpstr>
      <vt:lpstr>Decision Tree 开发步骤二</vt:lpstr>
      <vt:lpstr>Xross State</vt:lpstr>
      <vt:lpstr>Xross State</vt:lpstr>
      <vt:lpstr>Xross State 开发步骤一</vt:lpstr>
      <vt:lpstr>Xross State 开发步骤二</vt:lpstr>
      <vt:lpstr>实际案例一</vt:lpstr>
      <vt:lpstr>实际案例二</vt:lpstr>
      <vt:lpstr>XEDA</vt:lpstr>
      <vt:lpstr>The Next</vt:lpstr>
      <vt:lpstr>XEDA Preview</vt:lpstr>
      <vt:lpstr>X series 资源</vt:lpstr>
      <vt:lpstr>X series 资源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865</cp:revision>
  <dcterms:created xsi:type="dcterms:W3CDTF">2005-06-20T05:15:43Z</dcterms:created>
  <dcterms:modified xsi:type="dcterms:W3CDTF">2017-05-26T04:07:20Z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