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4"/>
  </p:notesMasterIdLst>
  <p:sldIdLst>
    <p:sldId id="256" r:id="rId2"/>
    <p:sldId id="360" r:id="rId3"/>
    <p:sldId id="355" r:id="rId4"/>
    <p:sldId id="350" r:id="rId5"/>
    <p:sldId id="351" r:id="rId6"/>
    <p:sldId id="356" r:id="rId7"/>
    <p:sldId id="357" r:id="rId8"/>
    <p:sldId id="358" r:id="rId9"/>
    <p:sldId id="310" r:id="rId10"/>
    <p:sldId id="365" r:id="rId11"/>
    <p:sldId id="308" r:id="rId12"/>
    <p:sldId id="362" r:id="rId13"/>
    <p:sldId id="361" r:id="rId14"/>
    <p:sldId id="323" r:id="rId15"/>
    <p:sldId id="309" r:id="rId16"/>
    <p:sldId id="345" r:id="rId17"/>
    <p:sldId id="363" r:id="rId18"/>
    <p:sldId id="311" r:id="rId19"/>
    <p:sldId id="364" r:id="rId20"/>
    <p:sldId id="326" r:id="rId21"/>
    <p:sldId id="328" r:id="rId22"/>
    <p:sldId id="327" r:id="rId23"/>
    <p:sldId id="325" r:id="rId24"/>
    <p:sldId id="344" r:id="rId25"/>
    <p:sldId id="339" r:id="rId26"/>
    <p:sldId id="340" r:id="rId27"/>
    <p:sldId id="341" r:id="rId28"/>
    <p:sldId id="322" r:id="rId29"/>
    <p:sldId id="324" r:id="rId30"/>
    <p:sldId id="346" r:id="rId31"/>
    <p:sldId id="313" r:id="rId32"/>
    <p:sldId id="329" r:id="rId33"/>
    <p:sldId id="330" r:id="rId34"/>
    <p:sldId id="347" r:id="rId35"/>
    <p:sldId id="317" r:id="rId36"/>
    <p:sldId id="333" r:id="rId37"/>
    <p:sldId id="332" r:id="rId38"/>
    <p:sldId id="342" r:id="rId39"/>
    <p:sldId id="343" r:id="rId40"/>
    <p:sldId id="353" r:id="rId41"/>
    <p:sldId id="315" r:id="rId42"/>
    <p:sldId id="352" r:id="rId43"/>
    <p:sldId id="348" r:id="rId44"/>
    <p:sldId id="319" r:id="rId45"/>
    <p:sldId id="335" r:id="rId46"/>
    <p:sldId id="334" r:id="rId47"/>
    <p:sldId id="336" r:id="rId48"/>
    <p:sldId id="338" r:id="rId49"/>
    <p:sldId id="337" r:id="rId50"/>
    <p:sldId id="354" r:id="rId51"/>
    <p:sldId id="349" r:id="rId52"/>
    <p:sldId id="316" r:id="rId5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6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4EC3B-F16E-4EB9-840D-F05EBD4E5C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Decision" TargetMode="External"/><Relationship Id="rId2" Type="http://schemas.openxmlformats.org/officeDocument/2006/relationships/hyperlink" Target="https://github.com/hejiehu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rossTools.zip" TargetMode="External"/><Relationship Id="rId5" Type="http://schemas.openxmlformats.org/officeDocument/2006/relationships/hyperlink" Target="https://github.com/hejiehui/xross-tools-installer/blob/master/com.xross.tools.xunit.feature/installer/xunit_test.zip" TargetMode="External"/><Relationship Id="rId4" Type="http://schemas.openxmlformats.org/officeDocument/2006/relationships/hyperlink" Target="https://github.com/hejiehui/xStat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hejiehui/xross-tools-installer/blob/master/com.xross.tools.xunit.feature/installer/xrossTools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ea typeface="宋体" pitchFamily="2" charset="-122"/>
              </a:rPr>
              <a:t>可视化大规模</a:t>
            </a: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软件开发工具集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15212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347864" y="2852936"/>
            <a:ext cx="2016224" cy="576064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kern="0" dirty="0" smtClean="0"/>
              <a:t>怎么破？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453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大规模开发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出路</a:t>
            </a:r>
            <a:endParaRPr lang="zh-CN" altLang="en-US" sz="28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ym typeface="Arial" pitchFamily="34" charset="0"/>
              </a:rPr>
              <a:t>基于模型而不是代码开发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/>
              <a:t>开发并不仅仅意味着写代码</a:t>
            </a:r>
            <a:endParaRPr lang="en-US" altLang="zh-CN" dirty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将</a:t>
            </a:r>
            <a:r>
              <a:rPr lang="zh-CN" altLang="en-US" dirty="0" smtClean="0">
                <a:sym typeface="Arial" pitchFamily="34" charset="0"/>
              </a:rPr>
              <a:t>业务模型和数据模型从代码里面解放</a:t>
            </a:r>
            <a:r>
              <a:rPr lang="zh-CN" altLang="en-US" dirty="0" smtClean="0">
                <a:sym typeface="Arial" pitchFamily="34" charset="0"/>
              </a:rPr>
              <a:t>出来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专用工具解决专门的问题</a:t>
            </a:r>
            <a:endParaRPr lang="en-US" altLang="zh-CN" dirty="0" smtClean="0">
              <a:sym typeface="Arial" pitchFamily="34" charset="0"/>
            </a:endParaRPr>
          </a:p>
          <a:p>
            <a:pPr eaLnBrk="1" hangingPunct="1"/>
            <a:r>
              <a:rPr lang="zh-CN" altLang="en-US" dirty="0" smtClean="0">
                <a:sym typeface="Arial" pitchFamily="34" charset="0"/>
              </a:rPr>
              <a:t>对</a:t>
            </a:r>
            <a:r>
              <a:rPr lang="zh-CN" altLang="en-US" dirty="0">
                <a:sym typeface="Arial" pitchFamily="34" charset="0"/>
              </a:rPr>
              <a:t>工具的要求</a:t>
            </a:r>
            <a:endParaRPr lang="en-US" altLang="zh-CN" dirty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/>
              <a:t>简单易懂，直接明了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开发</a:t>
            </a:r>
            <a:r>
              <a:rPr lang="zh-CN" altLang="en-US" dirty="0">
                <a:sym typeface="Arial" pitchFamily="34" charset="0"/>
              </a:rPr>
              <a:t>和运行阶段使用同一个模型</a:t>
            </a:r>
            <a:endParaRPr lang="en-US" altLang="zh-CN" dirty="0">
              <a:sym typeface="Arial" pitchFamily="34" charset="0"/>
            </a:endParaRPr>
          </a:p>
          <a:p>
            <a:pPr lvl="1" eaLnBrk="1" hangingPunct="1"/>
            <a:r>
              <a:rPr lang="zh-CN" altLang="en-US" dirty="0">
                <a:sym typeface="Arial" pitchFamily="34" charset="0"/>
              </a:rPr>
              <a:t>可视化的编辑方式</a:t>
            </a:r>
            <a:endParaRPr lang="en-US" altLang="zh-CN" dirty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杜绝代码生成</a:t>
            </a:r>
            <a:endParaRPr lang="en-US" altLang="zh-CN" dirty="0">
              <a:sym typeface="Arial" pitchFamily="34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094607" y="5373216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367407" y="5373216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785294" y="5373216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337369" y="5687541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5064569" y="5687541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最值得抽象的模型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ym typeface="Arial" pitchFamily="34" charset="0"/>
              </a:rPr>
              <a:t>流程图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一</a:t>
            </a:r>
            <a:r>
              <a:rPr lang="zh-CN" altLang="en-US" dirty="0">
                <a:sym typeface="Arial" pitchFamily="34" charset="0"/>
              </a:rPr>
              <a:t>个系统包括哪些功能，每个</a:t>
            </a:r>
            <a:r>
              <a:rPr lang="zh-CN" altLang="en-US" dirty="0" smtClean="0">
                <a:sym typeface="Arial" pitchFamily="34" charset="0"/>
              </a:rPr>
              <a:t>功能包含哪些步骤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消灭</a:t>
            </a:r>
            <a:r>
              <a:rPr lang="zh-CN" altLang="en-US" dirty="0">
                <a:sym typeface="Arial" pitchFamily="34" charset="0"/>
              </a:rPr>
              <a:t>粘合</a:t>
            </a:r>
            <a:r>
              <a:rPr lang="zh-CN" altLang="en-US" dirty="0" smtClean="0">
                <a:sym typeface="Arial" pitchFamily="34" charset="0"/>
              </a:rPr>
              <a:t>代码</a:t>
            </a:r>
            <a:endParaRPr lang="en-US" altLang="zh-CN" dirty="0" smtClean="0">
              <a:sym typeface="Arial" pitchFamily="34" charset="0"/>
            </a:endParaRPr>
          </a:p>
          <a:p>
            <a:pPr eaLnBrk="1" hangingPunct="1"/>
            <a:r>
              <a:rPr lang="zh-CN" altLang="en-US" dirty="0" smtClean="0">
                <a:sym typeface="Arial" pitchFamily="34" charset="0"/>
              </a:rPr>
              <a:t>决策树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一</a:t>
            </a:r>
            <a:r>
              <a:rPr lang="zh-CN" altLang="en-US" dirty="0">
                <a:sym typeface="Arial" pitchFamily="34" charset="0"/>
              </a:rPr>
              <a:t>个决定受哪些因素影响，每个因素按照什么顺序</a:t>
            </a:r>
            <a:r>
              <a:rPr lang="zh-CN" altLang="en-US" dirty="0" smtClean="0">
                <a:sym typeface="Arial" pitchFamily="34" charset="0"/>
              </a:rPr>
              <a:t>考虑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取代复杂嵌套的</a:t>
            </a:r>
            <a:r>
              <a:rPr lang="en-US" altLang="zh-CN" dirty="0" smtClean="0">
                <a:sym typeface="Arial" pitchFamily="34" charset="0"/>
              </a:rPr>
              <a:t>if/else</a:t>
            </a:r>
          </a:p>
          <a:p>
            <a:pPr eaLnBrk="1" hangingPunct="1"/>
            <a:r>
              <a:rPr lang="zh-CN" altLang="en-US" dirty="0" smtClean="0">
                <a:sym typeface="Arial" pitchFamily="34" charset="0"/>
              </a:rPr>
              <a:t>状态机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一</a:t>
            </a:r>
            <a:r>
              <a:rPr lang="zh-CN" altLang="en-US" dirty="0">
                <a:sym typeface="Arial" pitchFamily="34" charset="0"/>
              </a:rPr>
              <a:t>个实体具有哪些状态，状态之间如何</a:t>
            </a:r>
            <a:r>
              <a:rPr lang="zh-CN" altLang="en-US" dirty="0" smtClean="0">
                <a:sym typeface="Arial" pitchFamily="34" charset="0"/>
              </a:rPr>
              <a:t>转移</a:t>
            </a:r>
            <a:endParaRPr lang="en-US" altLang="zh-CN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代替</a:t>
            </a:r>
            <a:r>
              <a:rPr lang="en-US" altLang="zh-CN" dirty="0" smtClean="0">
                <a:sym typeface="Arial" pitchFamily="34" charset="0"/>
              </a:rPr>
              <a:t>hard-code</a:t>
            </a:r>
            <a:r>
              <a:rPr lang="zh-CN" altLang="en-US" dirty="0" smtClean="0">
                <a:sym typeface="Arial" pitchFamily="34" charset="0"/>
              </a:rPr>
              <a:t>的状态判断和动作触发</a:t>
            </a:r>
            <a:endParaRPr lang="en-US" altLang="zh-CN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559807" y="2852936"/>
            <a:ext cx="3816424" cy="576064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en-US" altLang="zh-CN" kern="0" dirty="0" smtClean="0"/>
              <a:t>X-Series</a:t>
            </a:r>
            <a:r>
              <a:rPr lang="zh-CN" altLang="en-US" kern="0" dirty="0" smtClean="0"/>
              <a:t>为此而生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841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一套轻量级的框架</a:t>
            </a:r>
            <a:endParaRPr lang="en-US" dirty="0" smtClean="0"/>
          </a:p>
          <a:p>
            <a:pPr lvl="1"/>
            <a:r>
              <a:rPr lang="zh-CN" altLang="en-US" dirty="0" smtClean="0"/>
              <a:t>易于</a:t>
            </a:r>
            <a:r>
              <a:rPr lang="zh-CN" altLang="en-US" dirty="0" smtClean="0"/>
              <a:t>学习</a:t>
            </a:r>
            <a:endParaRPr lang="en-US" dirty="0" smtClean="0"/>
          </a:p>
          <a:p>
            <a:pPr lvl="1"/>
            <a:r>
              <a:rPr lang="zh-CN" altLang="en-US" dirty="0" smtClean="0"/>
              <a:t>易于使用</a:t>
            </a:r>
            <a:endParaRPr lang="en-US" dirty="0" smtClean="0"/>
          </a:p>
          <a:p>
            <a:pPr lvl="1"/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易于交流</a:t>
            </a:r>
            <a:endParaRPr lang="en-US" altLang="zh-CN" dirty="0" smtClean="0"/>
          </a:p>
          <a:p>
            <a:r>
              <a:rPr lang="zh-CN" altLang="en-US" dirty="0" smtClean="0"/>
              <a:t>解决大规模</a:t>
            </a:r>
            <a:r>
              <a:rPr lang="zh-CN" altLang="en-US" dirty="0"/>
              <a:t>软件开发难题</a:t>
            </a:r>
            <a:endParaRPr lang="en-US" altLang="zh-CN" dirty="0"/>
          </a:p>
          <a:p>
            <a:pPr lvl="1"/>
            <a:r>
              <a:rPr lang="zh-CN" altLang="en-US" dirty="0"/>
              <a:t>沟通不畅</a:t>
            </a:r>
            <a:endParaRPr lang="en-US" altLang="zh-CN" dirty="0"/>
          </a:p>
          <a:p>
            <a:pPr lvl="1"/>
            <a:r>
              <a:rPr lang="zh-CN" altLang="en-US" dirty="0"/>
              <a:t>文档不新</a:t>
            </a:r>
            <a:endParaRPr lang="en-US" altLang="zh-CN" dirty="0"/>
          </a:p>
          <a:p>
            <a:pPr lvl="1"/>
            <a:r>
              <a:rPr lang="zh-CN" altLang="en-US" dirty="0"/>
              <a:t>分工不当</a:t>
            </a:r>
            <a:endParaRPr lang="en-US" altLang="zh-CN" dirty="0"/>
          </a:p>
          <a:p>
            <a:pPr lvl="1"/>
            <a:r>
              <a:rPr lang="zh-CN" altLang="en-US" dirty="0"/>
              <a:t>进度</a:t>
            </a:r>
            <a:r>
              <a:rPr lang="zh-CN" altLang="en-US" dirty="0" smtClean="0"/>
              <a:t>不明</a:t>
            </a:r>
            <a:endParaRPr lang="en-US" altLang="zh-CN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184549" y="893763"/>
            <a:ext cx="738664" cy="563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工欲善其事 必先利其器</a:t>
            </a:r>
            <a:endParaRPr 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</a:t>
            </a:r>
            <a:r>
              <a:rPr lang="zh-CN" altLang="en-US" sz="2800" dirty="0" smtClean="0"/>
              <a:t>组件集</a:t>
            </a:r>
            <a:endParaRPr lang="zh-CN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</a:t>
            </a:r>
            <a:r>
              <a:rPr lang="en-US" altLang="zh-CN" sz="1800" dirty="0" smtClean="0">
                <a:sym typeface="Arial" pitchFamily="34" charset="0"/>
              </a:rPr>
              <a:t>U</a:t>
            </a:r>
            <a:r>
              <a:rPr lang="en-US" altLang="en-US" sz="1800" dirty="0" smtClean="0">
                <a:sym typeface="Arial" pitchFamily="34" charset="0"/>
              </a:rPr>
              <a:t>nit </a:t>
            </a:r>
            <a:endParaRPr lang="en-US" altLang="en-US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/>
              <a:t>用流程图描述服务如何按步骤完成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服务</a:t>
            </a:r>
            <a:r>
              <a:rPr lang="zh-CN" altLang="en-US" dirty="0" smtClean="0"/>
              <a:t>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用决策树为</a:t>
            </a:r>
            <a:r>
              <a:rPr lang="zh-CN" altLang="en-US" dirty="0" smtClean="0"/>
              <a:t>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State</a:t>
            </a:r>
            <a:endParaRPr lang="en-US" altLang="en-US" sz="1800" dirty="0"/>
          </a:p>
          <a:p>
            <a:pPr lvl="1" eaLnBrk="1" hangingPunct="1"/>
            <a:r>
              <a:rPr lang="zh-CN" altLang="en-US" dirty="0" smtClean="0"/>
              <a:t>用状态机管理业务状态变迁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dirty="0" smtClean="0"/>
              <a:t> </a:t>
            </a:r>
            <a:r>
              <a:rPr lang="en-US" altLang="zh-CN" dirty="0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基于</a:t>
            </a:r>
            <a:r>
              <a:rPr lang="en-US" altLang="en-US" dirty="0" smtClean="0"/>
              <a:t>SEDA</a:t>
            </a:r>
            <a:r>
              <a:rPr lang="zh-CN" altLang="en-US" dirty="0" smtClean="0"/>
              <a:t>模型的微服务架构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运行</a:t>
            </a:r>
            <a:r>
              <a:rPr lang="zh-CN" altLang="en-US" dirty="0" smtClean="0"/>
              <a:t>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1556792"/>
            <a:ext cx="4896544" cy="460851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7885" y="2276872"/>
            <a:ext cx="4172645" cy="338437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514397" y="3789040"/>
            <a:ext cx="1800200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12371" y="3789040"/>
            <a:ext cx="158417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Xross </a:t>
            </a:r>
            <a:r>
              <a:rPr lang="zh-CN" altLang="en-US" dirty="0" smtClean="0"/>
              <a:t>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基于流程图的灵活</a:t>
            </a:r>
            <a:r>
              <a:rPr lang="zh-CN" altLang="en-US" sz="1800" dirty="0"/>
              <a:t>的系统构建</a:t>
            </a:r>
            <a:r>
              <a:rPr lang="zh-CN" altLang="en-US" sz="1800" dirty="0" smtClean="0"/>
              <a:t>器</a:t>
            </a:r>
            <a:endParaRPr lang="en-US" altLang="zh-CN" sz="1800" dirty="0"/>
          </a:p>
        </p:txBody>
      </p:sp>
      <p:pic>
        <p:nvPicPr>
          <p:cNvPr id="4" name="Content Placeholder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6" y="1484784"/>
            <a:ext cx="7550125" cy="528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dirty="0" smtClean="0"/>
              <a:t>提供</a:t>
            </a:r>
            <a:r>
              <a:rPr lang="zh-CN" altLang="en-US" sz="1800" dirty="0" smtClean="0"/>
              <a:t>丰富的行为组件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400" dirty="0" smtClean="0"/>
              <a:t>超精简接口 </a:t>
            </a:r>
            <a:r>
              <a:rPr lang="en-US" altLang="zh-CN" sz="1400" dirty="0" smtClean="0"/>
              <a:t>– </a:t>
            </a:r>
            <a:r>
              <a:rPr lang="en-US" sz="1400" dirty="0" smtClean="0"/>
              <a:t>processor, converter, validator, locator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/>
              <a:t>提供丰富的结构组件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chain, if-else, branch, while, do while loop, </a:t>
            </a:r>
            <a:r>
              <a:rPr lang="en-US" sz="14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/>
              <a:t>编辑方法自然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400" dirty="0" smtClean="0"/>
              <a:t>简单对象组合为复杂结构 </a:t>
            </a:r>
            <a:r>
              <a:rPr lang="en-US" sz="1400" dirty="0" smtClean="0"/>
              <a:t>– E.g. Validator + Unit = if/else structure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/>
              <a:t>可配置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400" dirty="0" smtClean="0"/>
              <a:t>可以在应用或构建单元层次上面配置</a:t>
            </a:r>
            <a:r>
              <a:rPr lang="zh-CN" altLang="en-US" sz="1400" dirty="0" smtClean="0"/>
              <a:t>参数，方便复用</a:t>
            </a:r>
            <a:endParaRPr lang="en-US" sz="14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模型与代码相关联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模型归模型，代码归代码，查看代码仅需双击</a:t>
            </a:r>
            <a:r>
              <a:rPr lang="zh-CN" altLang="en-US" sz="1400" dirty="0" smtClean="0">
                <a:sym typeface="Arial" pitchFamily="34" charset="0"/>
              </a:rPr>
              <a:t>进入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Xross </a:t>
            </a:r>
            <a:r>
              <a:rPr lang="zh-CN" altLang="en-US" dirty="0" smtClean="0"/>
              <a:t>Unit使用方式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构建系统蓝图</a:t>
            </a:r>
            <a:endParaRPr lang="en-US" altLang="zh-CN" dirty="0" smtClean="0"/>
          </a:p>
          <a:p>
            <a:r>
              <a:rPr lang="zh-CN" altLang="en-US" dirty="0"/>
              <a:t>创建组件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/>
              <a:t>关联蓝图和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生成实例并运行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ym typeface="Arial" pitchFamily="34" charset="0"/>
              </a:rPr>
              <a:t>Agenda</a:t>
            </a:r>
            <a:endParaRPr lang="zh-CN" altLang="en-US" sz="2800" dirty="0" smtClean="0">
              <a:sym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大规模</a:t>
            </a:r>
            <a:r>
              <a:rPr lang="zh-CN" altLang="en-US" dirty="0"/>
              <a:t>开发的</a:t>
            </a:r>
            <a:r>
              <a:rPr lang="zh-CN" altLang="en-US" dirty="0" smtClean="0"/>
              <a:t>挑战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大规模开发的出路</a:t>
            </a:r>
            <a:endParaRPr lang="en-US" altLang="zh-CN" dirty="0" smtClean="0"/>
          </a:p>
          <a:p>
            <a:pPr eaLnBrk="1" hangingPunct="1"/>
            <a:r>
              <a:rPr lang="zh-CN" altLang="en-US" dirty="0">
                <a:sym typeface="Arial" pitchFamily="34" charset="0"/>
              </a:rPr>
              <a:t>最值得抽象的模型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X-Series</a:t>
            </a:r>
            <a:r>
              <a:rPr lang="zh-CN" altLang="en-US" dirty="0" smtClean="0"/>
              <a:t>工具集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X-Series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X-Series</a:t>
            </a:r>
            <a:r>
              <a:rPr lang="zh-CN" altLang="en-US" dirty="0" smtClean="0"/>
              <a:t>安装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QA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构建</a:t>
            </a:r>
            <a:r>
              <a:rPr lang="zh-CN" altLang="en-US" sz="2800" dirty="0"/>
              <a:t>系统</a:t>
            </a:r>
            <a:r>
              <a:rPr lang="zh-CN" altLang="en-US" sz="2800" dirty="0" smtClean="0"/>
              <a:t>蓝图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创建</a:t>
            </a:r>
            <a:r>
              <a:rPr lang="zh-CN" altLang="en-US" sz="2800" dirty="0"/>
              <a:t>组件</a:t>
            </a:r>
            <a:r>
              <a:rPr lang="zh-CN" altLang="en-US" sz="2800" dirty="0" smtClean="0"/>
              <a:t>单元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zh-CN" altLang="en-US" dirty="0" smtClean="0"/>
              <a:t>式接口易于实现和测试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0175"/>
            <a:ext cx="6033889" cy="53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关联</a:t>
            </a:r>
            <a:r>
              <a:rPr lang="zh-CN" altLang="en-US" sz="2800" dirty="0" smtClean="0"/>
              <a:t>蓝图和代码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都可配置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9" y="1713555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生成</a:t>
            </a:r>
            <a:r>
              <a:rPr lang="zh-CN" altLang="en-US" sz="2800" dirty="0"/>
              <a:t>实例并</a:t>
            </a:r>
            <a:r>
              <a:rPr lang="zh-CN" altLang="en-US" sz="2800" dirty="0" smtClean="0"/>
              <a:t>运行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创建模型实例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Context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1" y="2057523"/>
            <a:ext cx="7177856" cy="480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</a:t>
            </a:r>
            <a:r>
              <a:rPr lang="zh-CN" altLang="en-US" sz="2800" dirty="0" smtClean="0"/>
              <a:t>Unit的优势</a:t>
            </a:r>
            <a:endParaRPr lang="zh-CN" altLang="en-US" sz="28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快速组建系统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自顶向下分解，组件化设计，</a:t>
            </a:r>
            <a:r>
              <a:rPr lang="zh-CN" altLang="en-US" sz="1400" dirty="0">
                <a:sym typeface="Arial" pitchFamily="34" charset="0"/>
              </a:rPr>
              <a:t>流水线式</a:t>
            </a:r>
            <a:r>
              <a:rPr lang="zh-CN" altLang="en-US" sz="1400" dirty="0" smtClean="0">
                <a:sym typeface="Arial" pitchFamily="34" charset="0"/>
              </a:rPr>
              <a:t>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最优化设计复用</a:t>
            </a:r>
            <a:endParaRPr lang="en-US" altLang="zh-CN" sz="14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快速</a:t>
            </a:r>
            <a:r>
              <a:rPr lang="zh-CN" altLang="en-US" sz="1400" dirty="0">
                <a:sym typeface="Arial" pitchFamily="34" charset="0"/>
              </a:rPr>
              <a:t>切换</a:t>
            </a:r>
            <a:r>
              <a:rPr lang="zh-CN" altLang="en-US" sz="1400" dirty="0" smtClean="0">
                <a:sym typeface="Arial" pitchFamily="34" charset="0"/>
              </a:rPr>
              <a:t>开发焦点</a:t>
            </a:r>
            <a:endParaRPr lang="zh-CN" altLang="en-US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高内聚，低耦合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通过名字描述功能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通过配置调整行为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unit</a:t>
            </a:r>
            <a:r>
              <a:rPr lang="zh-CN" altLang="en-US" sz="1400" dirty="0" smtClean="0"/>
              <a:t>仅仅完成明确描述的功能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实际</a:t>
            </a:r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89" y="3238972"/>
            <a:ext cx="322897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078"/>
            <a:ext cx="9144000" cy="2213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" y="2025773"/>
            <a:ext cx="1860632" cy="4840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49" y="3233458"/>
            <a:ext cx="2168351" cy="3291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88" y="5201369"/>
            <a:ext cx="3800475" cy="13239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4493360" y="1340768"/>
            <a:ext cx="6828" cy="460851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6501384" y="1700808"/>
            <a:ext cx="630289" cy="2404848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同一模型文件的子图引用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2339752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内置功能</a:t>
            </a:r>
            <a:endParaRPr lang="en-US" altLang="zh-CN" dirty="0" smtClean="0"/>
          </a:p>
        </p:txBody>
      </p:sp>
      <p:cxnSp>
        <p:nvCxnSpPr>
          <p:cNvPr id="38" name="直接箭头连接符 37"/>
          <p:cNvCxnSpPr>
            <a:endCxn id="6" idx="0"/>
          </p:cNvCxnSpPr>
          <p:nvPr/>
        </p:nvCxnSpPr>
        <p:spPr bwMode="auto">
          <a:xfrm flipH="1">
            <a:off x="942044" y="1340768"/>
            <a:ext cx="3551316" cy="68500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1673" y="1700808"/>
            <a:ext cx="392655" cy="172819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64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85" y="-171400"/>
            <a:ext cx="5455227" cy="67281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92" y="-50095"/>
            <a:ext cx="5342659" cy="67194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10089" y="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不同模型</a:t>
            </a:r>
            <a:r>
              <a:rPr lang="zh-CN" altLang="en-US" dirty="0"/>
              <a:t>文件的子图引用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2286000" y="56519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用户的创意用法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364088" y="369332"/>
            <a:ext cx="0" cy="64213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1124744"/>
            <a:ext cx="1080120" cy="482453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6444208" y="3861048"/>
            <a:ext cx="720080" cy="208823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24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关于</a:t>
            </a:r>
            <a:r>
              <a:rPr lang="en-US" sz="2800" dirty="0" smtClean="0"/>
              <a:t> </a:t>
            </a:r>
            <a:r>
              <a:rPr lang="en-US" sz="2800" dirty="0" err="1" smtClean="0"/>
              <a:t>Xross</a:t>
            </a:r>
            <a:r>
              <a:rPr lang="en-US" sz="2800" dirty="0" smtClean="0"/>
              <a:t> Unit</a:t>
            </a:r>
            <a:r>
              <a:rPr lang="zh-CN" altLang="en-US" sz="2800" dirty="0" smtClean="0"/>
              <a:t>更多信息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zh-CN" altLang="en-US" dirty="0" smtClean="0"/>
              <a:t>不是又一个</a:t>
            </a:r>
            <a:r>
              <a:rPr lang="en-US" altLang="zh-CN" dirty="0" smtClean="0"/>
              <a:t>Spring</a:t>
            </a:r>
            <a:endParaRPr lang="en-US" dirty="0"/>
          </a:p>
          <a:p>
            <a:pPr lvl="1"/>
            <a:r>
              <a:rPr lang="en-US" dirty="0" smtClean="0"/>
              <a:t>Spring: </a:t>
            </a:r>
            <a:r>
              <a:rPr lang="zh-CN" altLang="en-US" dirty="0" smtClean="0"/>
              <a:t>从整体如何由局部构成的观点构建系统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zh-CN" altLang="en-US" dirty="0" smtClean="0"/>
              <a:t>从请求如何被处理的行为观点构建系统</a:t>
            </a:r>
            <a:endParaRPr lang="en-US" dirty="0" smtClean="0"/>
          </a:p>
          <a:p>
            <a:r>
              <a:rPr lang="zh-CN" altLang="en-US" dirty="0" smtClean="0"/>
              <a:t>不是工作流</a:t>
            </a:r>
            <a:endParaRPr lang="en-US" dirty="0" smtClean="0"/>
          </a:p>
          <a:p>
            <a:pPr lvl="1"/>
            <a:r>
              <a:rPr lang="zh-CN" altLang="en-US" dirty="0" smtClean="0"/>
              <a:t>工作流处理多角色在多请求之间的任务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路径管理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管理一个请求</a:t>
            </a:r>
            <a:r>
              <a:rPr lang="zh-CN" altLang="en-US" dirty="0"/>
              <a:t>的</a:t>
            </a:r>
            <a:r>
              <a:rPr lang="zh-CN" altLang="en-US" dirty="0" smtClean="0"/>
              <a:t>响应路径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处理单元</a:t>
            </a:r>
            <a:endParaRPr lang="en-US" dirty="0" smtClean="0"/>
          </a:p>
          <a:p>
            <a:r>
              <a:rPr lang="zh-CN" altLang="en-US" dirty="0" smtClean="0"/>
              <a:t>不是一个可视化的编程语言</a:t>
            </a:r>
            <a:endParaRPr lang="en-US" dirty="0" smtClean="0"/>
          </a:p>
          <a:p>
            <a:pPr lvl="1"/>
            <a:r>
              <a:rPr lang="zh-CN" altLang="en-US" dirty="0"/>
              <a:t>可视化的</a:t>
            </a:r>
            <a:r>
              <a:rPr lang="zh-CN" altLang="en-US" dirty="0" smtClean="0"/>
              <a:t>编程语言解释和生产代码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在业务层组装行为和结构单元</a:t>
            </a:r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关于</a:t>
            </a:r>
            <a:r>
              <a:rPr lang="en-US" sz="2800" dirty="0"/>
              <a:t> </a:t>
            </a:r>
            <a:r>
              <a:rPr lang="en-US" sz="2800" dirty="0" err="1"/>
              <a:t>Xross</a:t>
            </a:r>
            <a:r>
              <a:rPr lang="en-US" sz="2800" dirty="0"/>
              <a:t> Unit</a:t>
            </a:r>
            <a:r>
              <a:rPr lang="zh-CN" altLang="en-US" sz="2800" dirty="0"/>
              <a:t>更多</a:t>
            </a:r>
            <a:r>
              <a:rPr lang="zh-CN" altLang="en-US" sz="2800" dirty="0" smtClean="0"/>
              <a:t>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为什么使用单元来完成代码也能做的事情？</a:t>
            </a:r>
            <a:endParaRPr lang="en-US" dirty="0" smtClean="0"/>
          </a:p>
          <a:p>
            <a:pPr lvl="1"/>
            <a:r>
              <a:rPr lang="zh-CN" altLang="en-US" dirty="0" smtClean="0"/>
              <a:t>因为问题的大小决定手段的选择，想象下面工作的复杂度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Web Service</a:t>
            </a:r>
            <a:endParaRPr lang="en-US" dirty="0" smtClean="0"/>
          </a:p>
          <a:p>
            <a:pPr lvl="2"/>
            <a:r>
              <a:rPr lang="zh-CN" altLang="en-US" dirty="0" smtClean="0"/>
              <a:t>一个小的</a:t>
            </a:r>
            <a:r>
              <a:rPr lang="en-US" altLang="zh-CN" dirty="0" smtClean="0"/>
              <a:t>Web App</a:t>
            </a:r>
            <a:endParaRPr lang="en-US" dirty="0" smtClean="0"/>
          </a:p>
          <a:p>
            <a:pPr lvl="2"/>
            <a:r>
              <a:rPr lang="zh-CN" altLang="en-US" dirty="0" smtClean="0"/>
              <a:t>一个淘宝，</a:t>
            </a:r>
            <a:r>
              <a:rPr lang="en-US" dirty="0" err="1" smtClean="0"/>
              <a:t>ebay</a:t>
            </a:r>
            <a:r>
              <a:rPr lang="zh-CN" altLang="en-US" dirty="0" smtClean="0"/>
              <a:t>，</a:t>
            </a:r>
            <a:r>
              <a:rPr lang="en-US" dirty="0" err="1" smtClean="0"/>
              <a:t>ctrip</a:t>
            </a:r>
            <a:r>
              <a:rPr lang="zh-CN" altLang="en-US" dirty="0" smtClean="0"/>
              <a:t>规模的网站</a:t>
            </a:r>
            <a:endParaRPr lang="en-US" dirty="0" smtClean="0"/>
          </a:p>
          <a:p>
            <a:r>
              <a:rPr lang="zh-CN" altLang="en-US" dirty="0" smtClean="0"/>
              <a:t>为什么不用现有的命令框架</a:t>
            </a:r>
            <a:endParaRPr lang="en-US" dirty="0" smtClean="0"/>
          </a:p>
          <a:p>
            <a:pPr lvl="1"/>
            <a:r>
              <a:rPr lang="zh-CN" altLang="en-US" dirty="0" smtClean="0"/>
              <a:t>缺乏管理单元的内部细节表示</a:t>
            </a:r>
            <a:endParaRPr lang="en-US" dirty="0" smtClean="0"/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zh-CN" altLang="en-US" dirty="0" smtClean="0"/>
              <a:t>尽管有大量的小的仅仅只有一页代码的</a:t>
            </a:r>
            <a:r>
              <a:rPr lang="en-US" altLang="zh-CN" dirty="0" smtClean="0"/>
              <a:t>command</a:t>
            </a:r>
            <a:endParaRPr lang="en-US" dirty="0" smtClean="0"/>
          </a:p>
          <a:p>
            <a:pPr lvl="1"/>
            <a:r>
              <a:rPr lang="zh-CN" altLang="en-US" dirty="0" smtClean="0"/>
              <a:t>但是还是会有少量但是非常重要的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是非常的复杂</a:t>
            </a:r>
            <a:r>
              <a:rPr lang="en-US" altLang="zh-CN" dirty="0" smtClean="0"/>
              <a:t>[80/20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3096344" cy="107545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关于开发的一点感性认识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800" kern="0" dirty="0" smtClean="0">
                <a:sym typeface="Arial" pitchFamily="34" charset="0"/>
              </a:rPr>
              <a:t>开始之前</a:t>
            </a:r>
            <a:endParaRPr lang="zh-CN" altLang="en-US" sz="2800" kern="0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2636912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dirty="0" smtClean="0"/>
              <a:t>Decision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图形化的决策树编辑器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/>
              <a:t>以所见即所得的</a:t>
            </a:r>
            <a:r>
              <a:rPr lang="zh-CN" altLang="en-US" sz="1400" dirty="0" smtClean="0"/>
              <a:t>方式表达复杂逻辑判断的过程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</a:t>
            </a:r>
            <a:r>
              <a:rPr lang="zh-CN" altLang="en-US" sz="1400" dirty="0" smtClean="0"/>
              <a:t>模型生成单元测试的验证代码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替代</a:t>
            </a:r>
            <a:r>
              <a:rPr lang="en-US" sz="1400" dirty="0" smtClean="0"/>
              <a:t>if/else</a:t>
            </a:r>
            <a:r>
              <a:rPr lang="zh-CN" altLang="en-US" sz="1400" dirty="0" smtClean="0"/>
              <a:t>，极大的简化</a:t>
            </a:r>
            <a:r>
              <a:rPr lang="zh-CN" altLang="en-US" sz="1400" dirty="0" smtClean="0"/>
              <a:t>代码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</a:t>
            </a:r>
            <a:r>
              <a:rPr lang="en-US" sz="2800" dirty="0" smtClean="0"/>
              <a:t>Decision</a:t>
            </a:r>
            <a:r>
              <a:rPr lang="zh-CN" altLang="en-US" sz="2800" dirty="0" smtClean="0"/>
              <a:t>建模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定义决策的考虑因素</a:t>
            </a:r>
            <a:endParaRPr lang="en-US" sz="1800" dirty="0" smtClean="0"/>
          </a:p>
          <a:p>
            <a:pPr lvl="1" eaLnBrk="1" hangingPunct="1"/>
            <a:r>
              <a:rPr lang="zh-CN" altLang="en-US" sz="1400" dirty="0" smtClean="0"/>
              <a:t>因素是包括多个可能取值的变量</a:t>
            </a:r>
            <a:endParaRPr lang="en-US" sz="1400" dirty="0"/>
          </a:p>
          <a:p>
            <a:r>
              <a:rPr lang="zh-CN" altLang="en-US" sz="1800" dirty="0"/>
              <a:t>定义决策</a:t>
            </a:r>
            <a:endParaRPr lang="en-US" sz="1800" dirty="0"/>
          </a:p>
          <a:p>
            <a:pPr lvl="1"/>
            <a:r>
              <a:rPr lang="zh-CN" altLang="en-US" sz="1400" dirty="0"/>
              <a:t>代表</a:t>
            </a:r>
            <a:r>
              <a:rPr lang="zh-CN" altLang="en-US" sz="1400" dirty="0" smtClean="0"/>
              <a:t>特定选择的的常量</a:t>
            </a:r>
            <a:endParaRPr lang="en-US" sz="1400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sz="2800" dirty="0" smtClean="0"/>
              <a:t>Decision</a:t>
            </a:r>
            <a:r>
              <a:rPr lang="zh-CN" altLang="en-US" sz="2800" dirty="0" smtClean="0"/>
              <a:t>测试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生成单元测试</a:t>
            </a:r>
            <a:endParaRPr lang="en-US" dirty="0" smtClean="0"/>
          </a:p>
          <a:p>
            <a:pPr lvl="1"/>
            <a:r>
              <a:rPr lang="zh-CN" altLang="en-US" dirty="0" smtClean="0"/>
              <a:t>检验模型是否正确运行，示范</a:t>
            </a:r>
            <a:r>
              <a:rPr lang="zh-CN" altLang="en-US" dirty="0"/>
              <a:t>如何使用工具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200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02" y="2780928"/>
            <a:ext cx="65286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可视化创建</a:t>
            </a:r>
            <a:r>
              <a:rPr lang="zh-CN" altLang="en-US" sz="1800" dirty="0" smtClean="0"/>
              <a:t>状态机的编辑器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用处</a:t>
            </a:r>
            <a:r>
              <a:rPr lang="zh-CN" altLang="en-US" sz="1400" dirty="0" smtClean="0"/>
              <a:t>极其广泛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结合模型和代码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</a:t>
            </a:r>
            <a:r>
              <a:rPr lang="zh-CN" altLang="en-US" sz="1400" dirty="0" smtClean="0"/>
              <a:t>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</a:t>
            </a:r>
            <a:r>
              <a:rPr lang="zh-CN" altLang="en-US" sz="1400" dirty="0" smtClean="0"/>
              <a:t>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184549" y="893763"/>
            <a:ext cx="738664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状态机是系统的核心</a:t>
            </a:r>
            <a:endParaRPr 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3" y="3201977"/>
            <a:ext cx="6137306" cy="36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</a:t>
            </a:r>
            <a:r>
              <a:rPr lang="zh-CN" altLang="en-US" sz="2800" dirty="0" smtClean="0"/>
              <a:t>扩展元素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状态转移触发器</a:t>
            </a:r>
            <a:endParaRPr lang="en-US" dirty="0" smtClean="0"/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转移校验</a:t>
            </a:r>
            <a:endParaRPr lang="en-US" dirty="0" smtClean="0"/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76325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938212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里的系统架构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</a:t>
            </a:r>
            <a:r>
              <a:rPr lang="en-US" altLang="zh-CN" dirty="0" smtClean="0"/>
              <a:t>deployment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  <a:endParaRPr lang="en-US" altLang="en-US" dirty="0" smtClean="0"/>
          </a:p>
          <a:p>
            <a:pPr lvl="1" eaLnBrk="1" hangingPunct="1"/>
            <a:r>
              <a:rPr lang="en-US" altLang="zh-CN" dirty="0" smtClean="0"/>
              <a:t>Distributed OS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X-series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github.com/hejiehui/xUnit</a:t>
            </a:r>
            <a:endParaRPr lang="en-US" sz="1200" dirty="0" smtClean="0"/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github.com/hejiehui/xDecision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github.com/hejiehui/xState</a:t>
            </a:r>
            <a:endParaRPr lang="en-US" sz="1200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Normal project sample</a:t>
            </a:r>
            <a:endParaRPr lang="en-US" dirty="0" smtClean="0">
              <a:hlinkClick r:id="rId5"/>
            </a:endParaRPr>
          </a:p>
          <a:p>
            <a:pPr lvl="1"/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github.com/hejiehui/xross-tools-installer/blob/master/com.xross.tools.xunit.feature/installer/xunit_test.zip</a:t>
            </a:r>
            <a:endParaRPr lang="en-US" sz="1200" dirty="0" smtClean="0"/>
          </a:p>
          <a:p>
            <a:pPr lvl="1"/>
            <a:r>
              <a:rPr lang="en-US" dirty="0" smtClean="0"/>
              <a:t>Maven project sample</a:t>
            </a:r>
          </a:p>
          <a:p>
            <a:pPr lvl="1"/>
            <a:r>
              <a:rPr lang="en-US" sz="1200" dirty="0">
                <a:hlinkClick r:id="rId5"/>
              </a:rPr>
              <a:t>https://github.com/hejiehui/xross-tools-installer/blob/master/com.xross.tools.xunit.feature/installer/x-series-sample.zip</a:t>
            </a:r>
            <a:endParaRPr lang="en-US" sz="1200" dirty="0"/>
          </a:p>
          <a:p>
            <a:r>
              <a:rPr lang="en-US" dirty="0" smtClean="0"/>
              <a:t>All-in-one Installer</a:t>
            </a:r>
          </a:p>
          <a:p>
            <a:pPr lvl="1"/>
            <a:r>
              <a:rPr lang="en-US" altLang="zh-CN" sz="1200" dirty="0">
                <a:hlinkClick r:id="rId6"/>
              </a:rPr>
              <a:t>https://</a:t>
            </a:r>
            <a:r>
              <a:rPr lang="en-US" altLang="zh-CN" sz="1200" dirty="0" smtClean="0">
                <a:hlinkClick r:id="rId6"/>
              </a:rPr>
              <a:t>github.com/hejiehui/xross-tools-installer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X-series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://github.com/hejiehui/xross-tools-installer/blob/master/com.xross.tools.xunit.feature/installer/xrossTools.zip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66975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X-series</a:t>
            </a:r>
            <a:r>
              <a:rPr lang="zh-CN" altLang="en-US" sz="2800" dirty="0"/>
              <a:t>安装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X-series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指定安装路径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 smtClean="0"/>
              <a:t>X-series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 smtClean="0"/>
              <a:t>X-series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咱们的系统架构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72808" cy="48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://github.com/hejiehui/xUnit/blob/master/doc/xunit_c%23.zip</a:t>
            </a:r>
            <a:endParaRPr lang="en-US" altLang="zh-CN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github.com/hejiehui/xState/blob/master/doc/xstate_c%23.zip</a:t>
            </a:r>
            <a:endParaRPr lang="en-US" altLang="zh-CN" dirty="0" smtClean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github.com/hejiehui/xDecision/blob/master/doc/xdecision_c%23.zip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大规模开发必须要求</a:t>
            </a:r>
            <a:r>
              <a:rPr lang="zh-CN" altLang="en-US" dirty="0"/>
              <a:t>合适的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方向</a:t>
            </a:r>
            <a:r>
              <a:rPr lang="zh-CN" altLang="en-US" dirty="0"/>
              <a:t>和眼光永远比速度</a:t>
            </a:r>
            <a:r>
              <a:rPr lang="zh-CN" altLang="en-US" dirty="0" smtClean="0"/>
              <a:t>重要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请开始使用</a:t>
            </a:r>
            <a:r>
              <a:rPr lang="en-US" altLang="zh-CN" smtClean="0"/>
              <a:t>X-Series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825774" y="1196974"/>
            <a:ext cx="738664" cy="424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问题比答案更重要</a:t>
            </a:r>
            <a:endParaRPr 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面试时</a:t>
            </a:r>
            <a:r>
              <a:rPr lang="en-US" altLang="zh-CN" dirty="0" smtClean="0"/>
              <a:t>HR</a:t>
            </a:r>
            <a:r>
              <a:rPr lang="zh-CN" altLang="en-US" dirty="0" smtClean="0"/>
              <a:t>的承诺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0" y="1340768"/>
            <a:ext cx="676833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被骗进来之后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05" y="1275219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996952"/>
            <a:ext cx="3096345" cy="57606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系统开发很难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2331C"/>
                </a:solidFill>
                <a:latin typeface="Arial Black" pitchFamily="34" charset="0"/>
                <a:ea typeface="微软雅黑" pitchFamily="34" charset="-122"/>
              </a:defRPr>
            </a:lvl9pPr>
          </a:lstStyle>
          <a:p>
            <a:pPr>
              <a:buFontTx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55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大规模开发的挑战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/>
              <a:t>开发其实是个翻译的过程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/>
              <a:t>需求文档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ym typeface="Wingdings" panose="05000000000000000000" pitchFamily="2" charset="2"/>
              </a:rPr>
              <a:t>设计文档</a:t>
            </a:r>
            <a:r>
              <a:rPr lang="en-US" altLang="zh-CN" sz="1400" dirty="0">
                <a:sym typeface="Wingdings" panose="05000000000000000000" pitchFamily="2" charset="2"/>
              </a:rPr>
              <a:t>  </a:t>
            </a:r>
            <a:r>
              <a:rPr lang="zh-CN" altLang="en-US" sz="1400" dirty="0">
                <a:sym typeface="Wingdings" panose="05000000000000000000" pitchFamily="2" charset="2"/>
              </a:rPr>
              <a:t>代码</a:t>
            </a:r>
            <a:r>
              <a:rPr lang="zh-CN" altLang="en-US" sz="1400" dirty="0" smtClean="0">
                <a:sym typeface="Wingdings" panose="05000000000000000000" pitchFamily="2" charset="2"/>
              </a:rPr>
              <a:t>实现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/>
              <a:t>哪里有翻译，哪里就有误解</a:t>
            </a:r>
            <a:endParaRPr lang="en-US" altLang="zh-CN" sz="1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/>
              <a:t>抽象层间存在细节的增强和丢失</a:t>
            </a:r>
            <a:endParaRPr lang="en-US" altLang="zh-CN" sz="1800" dirty="0">
              <a:sym typeface="Arial" pitchFamily="34" charset="0"/>
            </a:endParaRPr>
          </a:p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不靠谱的文档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需求文档缺乏最新需求和关键</a:t>
            </a:r>
            <a:r>
              <a:rPr lang="zh-CN" altLang="en-US" sz="1400" dirty="0">
                <a:sym typeface="Arial" pitchFamily="34" charset="0"/>
              </a:rPr>
              <a:t>实现</a:t>
            </a:r>
            <a:r>
              <a:rPr lang="zh-CN" altLang="en-US" sz="1400" dirty="0" smtClean="0">
                <a:sym typeface="Arial" pitchFamily="34" charset="0"/>
              </a:rPr>
              <a:t>细节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设计文档无法完全描述需求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设计文档与代码实现之间的关系被割裂</a:t>
            </a:r>
            <a:endParaRPr lang="en-US" altLang="zh-CN" sz="1400" dirty="0" smtClean="0">
              <a:sym typeface="Arial" pitchFamily="34" charset="0"/>
            </a:endParaRPr>
          </a:p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难以理解的源码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文档</a:t>
            </a:r>
            <a:r>
              <a:rPr lang="zh-CN" altLang="en-US" sz="1400" dirty="0">
                <a:sym typeface="Arial" pitchFamily="34" charset="0"/>
              </a:rPr>
              <a:t>与</a:t>
            </a:r>
            <a:r>
              <a:rPr lang="zh-CN" altLang="en-US" sz="1400" dirty="0" smtClean="0">
                <a:sym typeface="Arial" pitchFamily="34" charset="0"/>
              </a:rPr>
              <a:t>代码不存在自动的关联性</a:t>
            </a:r>
            <a:endParaRPr lang="en-US" altLang="zh-CN" sz="1400" dirty="0">
              <a:sym typeface="Arial" pitchFamily="34" charset="0"/>
            </a:endParaRPr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软件</a:t>
            </a:r>
            <a:r>
              <a:rPr lang="zh-CN" altLang="en-US" sz="1400" dirty="0">
                <a:sym typeface="Arial" pitchFamily="34" charset="0"/>
              </a:rPr>
              <a:t>编码的方式</a:t>
            </a:r>
            <a:r>
              <a:rPr lang="en-US" altLang="zh-CN" sz="1400" dirty="0">
                <a:sym typeface="Arial" pitchFamily="34" charset="0"/>
              </a:rPr>
              <a:t>50</a:t>
            </a:r>
            <a:r>
              <a:rPr lang="zh-CN" altLang="en-US" sz="1400" dirty="0">
                <a:sym typeface="Arial" pitchFamily="34" charset="0"/>
              </a:rPr>
              <a:t>年不变，过去的给现在的挖坑，现在的给将来的挖坑</a:t>
            </a:r>
            <a:endParaRPr lang="en-US" altLang="zh-CN" sz="1400" dirty="0"/>
          </a:p>
          <a:p>
            <a:pPr lvl="1" eaLnBrk="1" hangingPunct="1"/>
            <a:r>
              <a:rPr lang="zh-CN" altLang="en-US" sz="1400" dirty="0" smtClean="0">
                <a:sym typeface="Arial" pitchFamily="34" charset="0"/>
              </a:rPr>
              <a:t>逐行理解</a:t>
            </a:r>
            <a:r>
              <a:rPr lang="zh-CN" altLang="en-US" sz="1400" dirty="0">
                <a:sym typeface="Arial" pitchFamily="34" charset="0"/>
              </a:rPr>
              <a:t>百万，千万代码行级别的</a:t>
            </a:r>
            <a:r>
              <a:rPr lang="zh-CN" altLang="en-US" sz="1400" dirty="0" smtClean="0">
                <a:sym typeface="Arial" pitchFamily="34" charset="0"/>
              </a:rPr>
              <a:t>系统是不可能完成的任务</a:t>
            </a:r>
            <a:endParaRPr lang="en-US" altLang="zh-CN" sz="1400" dirty="0" smtClean="0">
              <a:sym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你不知道你不知道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18096</TotalTime>
  <Pages>0</Pages>
  <Words>1134</Words>
  <Characters>0</Characters>
  <Application>Microsoft Office PowerPoint</Application>
  <DocSecurity>0</DocSecurity>
  <PresentationFormat>全屏显示(4:3)</PresentationFormat>
  <Lines>0</Lines>
  <Paragraphs>237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华文行楷</vt:lpstr>
      <vt:lpstr>宋体</vt:lpstr>
      <vt:lpstr>微软雅黑</vt:lpstr>
      <vt:lpstr>Arial</vt:lpstr>
      <vt:lpstr>Arial Black</vt:lpstr>
      <vt:lpstr>Wingdings</vt:lpstr>
      <vt:lpstr>53cd863e48388</vt:lpstr>
      <vt:lpstr>X-Series 可视化大规模软件开发工具集</vt:lpstr>
      <vt:lpstr>Agenda</vt:lpstr>
      <vt:lpstr>关于开发的一点感性认识</vt:lpstr>
      <vt:lpstr>别人PPT里的系统架构</vt:lpstr>
      <vt:lpstr>咱们的系统架构</vt:lpstr>
      <vt:lpstr>面试时HR的承诺</vt:lpstr>
      <vt:lpstr>被骗进来之后</vt:lpstr>
      <vt:lpstr>系统开发很难</vt:lpstr>
      <vt:lpstr>大规模开发的挑战</vt:lpstr>
      <vt:lpstr>PowerPoint 演示文稿</vt:lpstr>
      <vt:lpstr>大规模开发的出路</vt:lpstr>
      <vt:lpstr>最值得抽象的模型</vt:lpstr>
      <vt:lpstr>PowerPoint 演示文稿</vt:lpstr>
      <vt:lpstr>X-Series概览</vt:lpstr>
      <vt:lpstr>X-Series组件集</vt:lpstr>
      <vt:lpstr>Xross Unit</vt:lpstr>
      <vt:lpstr>Xross Unit</vt:lpstr>
      <vt:lpstr>Xross Unit</vt:lpstr>
      <vt:lpstr>Xross Unit使用方式</vt:lpstr>
      <vt:lpstr>构建系统蓝图</vt:lpstr>
      <vt:lpstr>创建组件单元</vt:lpstr>
      <vt:lpstr>关联蓝图和代码</vt:lpstr>
      <vt:lpstr>生成实例并运行</vt:lpstr>
      <vt:lpstr>Xross Unit的优势</vt:lpstr>
      <vt:lpstr>实际案例</vt:lpstr>
      <vt:lpstr>PowerPoint 演示文稿</vt:lpstr>
      <vt:lpstr>PowerPoint 演示文稿</vt:lpstr>
      <vt:lpstr>关于 Xross Unit更多信息</vt:lpstr>
      <vt:lpstr>关于 Xross Unit更多信息</vt:lpstr>
      <vt:lpstr>Xross Decision</vt:lpstr>
      <vt:lpstr>Xross Decision</vt:lpstr>
      <vt:lpstr>Xross Decision建模</vt:lpstr>
      <vt:lpstr>Xross Decision测试</vt:lpstr>
      <vt:lpstr>Xross State</vt:lpstr>
      <vt:lpstr>Xross State</vt:lpstr>
      <vt:lpstr>Xross State扩展元素</vt:lpstr>
      <vt:lpstr>Xross State 示例</vt:lpstr>
      <vt:lpstr>实际案例</vt:lpstr>
      <vt:lpstr>实际案例</vt:lpstr>
      <vt:lpstr>XEDA</vt:lpstr>
      <vt:lpstr>The Next</vt:lpstr>
      <vt:lpstr>XEDA Preview</vt:lpstr>
      <vt:lpstr>X-series 资源</vt:lpstr>
      <vt:lpstr>X-series 资源</vt:lpstr>
      <vt:lpstr>安装 X-series</vt:lpstr>
      <vt:lpstr>X-series安装</vt:lpstr>
      <vt:lpstr>安装 X-series</vt:lpstr>
      <vt:lpstr>安装 X-series</vt:lpstr>
      <vt:lpstr>安装 X-series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847</cp:revision>
  <dcterms:created xsi:type="dcterms:W3CDTF">2005-06-20T05:15:43Z</dcterms:created>
  <dcterms:modified xsi:type="dcterms:W3CDTF">2016-10-27T10:27:17Z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