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2"/>
  </p:notesMasterIdLst>
  <p:sldIdLst>
    <p:sldId id="256" r:id="rId2"/>
    <p:sldId id="323" r:id="rId3"/>
    <p:sldId id="305" r:id="rId4"/>
    <p:sldId id="355" r:id="rId5"/>
    <p:sldId id="350" r:id="rId6"/>
    <p:sldId id="351" r:id="rId7"/>
    <p:sldId id="356" r:id="rId8"/>
    <p:sldId id="357" r:id="rId9"/>
    <p:sldId id="310" r:id="rId10"/>
    <p:sldId id="307" r:id="rId11"/>
    <p:sldId id="308" r:id="rId12"/>
    <p:sldId id="309" r:id="rId13"/>
    <p:sldId id="345" r:id="rId14"/>
    <p:sldId id="312" r:id="rId15"/>
    <p:sldId id="311" r:id="rId16"/>
    <p:sldId id="326" r:id="rId17"/>
    <p:sldId id="328" r:id="rId18"/>
    <p:sldId id="327" r:id="rId19"/>
    <p:sldId id="325" r:id="rId20"/>
    <p:sldId id="344" r:id="rId21"/>
    <p:sldId id="339" r:id="rId22"/>
    <p:sldId id="340" r:id="rId23"/>
    <p:sldId id="341" r:id="rId24"/>
    <p:sldId id="322" r:id="rId25"/>
    <p:sldId id="324" r:id="rId26"/>
    <p:sldId id="346" r:id="rId27"/>
    <p:sldId id="313" r:id="rId28"/>
    <p:sldId id="314" r:id="rId29"/>
    <p:sldId id="329" r:id="rId30"/>
    <p:sldId id="330" r:id="rId31"/>
    <p:sldId id="347" r:id="rId32"/>
    <p:sldId id="317" r:id="rId33"/>
    <p:sldId id="318" r:id="rId34"/>
    <p:sldId id="333" r:id="rId35"/>
    <p:sldId id="332" r:id="rId36"/>
    <p:sldId id="342" r:id="rId37"/>
    <p:sldId id="343" r:id="rId38"/>
    <p:sldId id="353" r:id="rId39"/>
    <p:sldId id="315" r:id="rId40"/>
    <p:sldId id="352" r:id="rId41"/>
    <p:sldId id="348" r:id="rId42"/>
    <p:sldId id="319" r:id="rId43"/>
    <p:sldId id="334" r:id="rId44"/>
    <p:sldId id="335" r:id="rId45"/>
    <p:sldId id="336" r:id="rId46"/>
    <p:sldId id="338" r:id="rId47"/>
    <p:sldId id="337" r:id="rId48"/>
    <p:sldId id="354" r:id="rId49"/>
    <p:sldId id="349" r:id="rId50"/>
    <p:sldId id="316" r:id="rId5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D5A4-43F5-48AE-9630-8F7E32733F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EC6D6-ACCB-4004-9207-0FC24AA39A43}">
      <dgm:prSet phldrT="[文本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28050C05-9B97-451F-A5CD-A24F07296019}" type="parTrans" cxnId="{E9036696-9912-42A2-B11A-F168B96F1B22}">
      <dgm:prSet/>
      <dgm:spPr/>
      <dgm:t>
        <a:bodyPr/>
        <a:lstStyle/>
        <a:p>
          <a:endParaRPr lang="en-US"/>
        </a:p>
      </dgm:t>
    </dgm:pt>
    <dgm:pt modelId="{4E2790FF-BDC4-4D84-8DB7-638A806E38B7}" type="sibTrans" cxnId="{E9036696-9912-42A2-B11A-F168B96F1B22}">
      <dgm:prSet/>
      <dgm:spPr/>
      <dgm:t>
        <a:bodyPr/>
        <a:lstStyle/>
        <a:p>
          <a:endParaRPr lang="en-US"/>
        </a:p>
      </dgm:t>
    </dgm:pt>
    <dgm:pt modelId="{8021AC37-7887-45CC-A141-3BECD53B0942}">
      <dgm:prSet phldrT="[文本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Xunit</a:t>
          </a:r>
          <a:endParaRPr lang="en-US" dirty="0"/>
        </a:p>
      </dgm:t>
    </dgm:pt>
    <dgm:pt modelId="{8AFD7821-3112-452E-8B65-819E72E7D797}" type="parTrans" cxnId="{3D598852-78F1-421E-8567-492B41694C83}">
      <dgm:prSet/>
      <dgm:spPr/>
      <dgm:t>
        <a:bodyPr/>
        <a:lstStyle/>
        <a:p>
          <a:endParaRPr lang="en-US"/>
        </a:p>
      </dgm:t>
    </dgm:pt>
    <dgm:pt modelId="{4DE76EFD-1955-4269-B33B-30005E151D3D}" type="sibTrans" cxnId="{3D598852-78F1-421E-8567-492B41694C83}">
      <dgm:prSet/>
      <dgm:spPr/>
      <dgm:t>
        <a:bodyPr/>
        <a:lstStyle/>
        <a:p>
          <a:endParaRPr lang="en-US"/>
        </a:p>
      </dgm:t>
    </dgm:pt>
    <dgm:pt modelId="{1F59C6F4-2520-42C4-B9A5-DF04EA4D22A8}">
      <dgm:prSet phldrT="[文本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3B25BB60-E118-4C31-B72A-D9907330378B}" type="parTrans" cxnId="{9D536AC5-0F88-4A25-8804-82EC637AB5DB}">
      <dgm:prSet/>
      <dgm:spPr/>
      <dgm:t>
        <a:bodyPr/>
        <a:lstStyle/>
        <a:p>
          <a:endParaRPr lang="en-US"/>
        </a:p>
      </dgm:t>
    </dgm:pt>
    <dgm:pt modelId="{7111C907-BFE0-447C-98B3-75A3FE5D4371}" type="sibTrans" cxnId="{9D536AC5-0F88-4A25-8804-82EC637AB5DB}">
      <dgm:prSet/>
      <dgm:spPr/>
      <dgm:t>
        <a:bodyPr/>
        <a:lstStyle/>
        <a:p>
          <a:endParaRPr lang="en-US"/>
        </a:p>
      </dgm:t>
    </dgm:pt>
    <dgm:pt modelId="{509C8A8D-07B6-4D69-BF02-78E0B24F5071}">
      <dgm:prSet phldrT="[文本]"/>
      <dgm:spPr/>
      <dgm:t>
        <a:bodyPr/>
        <a:lstStyle/>
        <a:p>
          <a:r>
            <a:rPr lang="en-US" dirty="0" smtClean="0"/>
            <a:t>Visual Language</a:t>
          </a:r>
          <a:endParaRPr lang="en-US" dirty="0"/>
        </a:p>
      </dgm:t>
    </dgm:pt>
    <dgm:pt modelId="{A798F83E-E04E-4573-8A09-EE2EB449ECBA}" type="parTrans" cxnId="{CB29AB5B-23C5-41B4-AEDB-AE08B3E3A8FA}">
      <dgm:prSet/>
      <dgm:spPr/>
      <dgm:t>
        <a:bodyPr/>
        <a:lstStyle/>
        <a:p>
          <a:endParaRPr lang="en-US"/>
        </a:p>
      </dgm:t>
    </dgm:pt>
    <dgm:pt modelId="{AC357821-A8FF-4998-BE8D-503F565C431F}" type="sibTrans" cxnId="{CB29AB5B-23C5-41B4-AEDB-AE08B3E3A8FA}">
      <dgm:prSet/>
      <dgm:spPr/>
      <dgm:t>
        <a:bodyPr/>
        <a:lstStyle/>
        <a:p>
          <a:endParaRPr lang="en-US"/>
        </a:p>
      </dgm:t>
    </dgm:pt>
    <dgm:pt modelId="{EC7684E7-F196-46C3-9B62-49F794F2DCDC}" type="pres">
      <dgm:prSet presAssocID="{84F4D5A4-43F5-48AE-9630-8F7E32733F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EB4DF6-E9F8-4369-BA77-2EF1C430EC1D}" type="pres">
      <dgm:prSet presAssocID="{C3DEC6D6-ACCB-4004-9207-0FC24AA39A43}" presName="vertOne" presStyleCnt="0"/>
      <dgm:spPr/>
    </dgm:pt>
    <dgm:pt modelId="{6812D4C4-0385-4C25-B677-FFB1762805B5}" type="pres">
      <dgm:prSet presAssocID="{C3DEC6D6-ACCB-4004-9207-0FC24AA39A43}" presName="txOne" presStyleLbl="node0" presStyleIdx="0" presStyleCnt="1" custLinFactY="-989" custLinFactNeighborX="78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0E4E-4772-4E0C-A765-97242AEAAEA8}" type="pres">
      <dgm:prSet presAssocID="{C3DEC6D6-ACCB-4004-9207-0FC24AA39A43}" presName="parTransOne" presStyleCnt="0"/>
      <dgm:spPr/>
    </dgm:pt>
    <dgm:pt modelId="{D3FC8DDA-CB11-4EDA-BC07-EF453CF78EF3}" type="pres">
      <dgm:prSet presAssocID="{C3DEC6D6-ACCB-4004-9207-0FC24AA39A43}" presName="horzOne" presStyleCnt="0"/>
      <dgm:spPr/>
    </dgm:pt>
    <dgm:pt modelId="{AB7F5CE5-629A-4618-A622-A69158D12877}" type="pres">
      <dgm:prSet presAssocID="{8021AC37-7887-45CC-A141-3BECD53B0942}" presName="vertTwo" presStyleCnt="0"/>
      <dgm:spPr/>
    </dgm:pt>
    <dgm:pt modelId="{7917D618-75B3-4A82-99CE-EA5295B0B34C}" type="pres">
      <dgm:prSet presAssocID="{8021AC37-7887-45CC-A141-3BECD53B094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ED67B-CB52-41F8-BB96-FAB0F8F15C6B}" type="pres">
      <dgm:prSet presAssocID="{8021AC37-7887-45CC-A141-3BECD53B0942}" presName="parTransTwo" presStyleCnt="0"/>
      <dgm:spPr/>
    </dgm:pt>
    <dgm:pt modelId="{882838B3-6DC9-47F1-BD85-030C8E3D0EFE}" type="pres">
      <dgm:prSet presAssocID="{8021AC37-7887-45CC-A141-3BECD53B0942}" presName="horzTwo" presStyleCnt="0"/>
      <dgm:spPr/>
    </dgm:pt>
    <dgm:pt modelId="{28A2D40F-06C6-47DE-8924-C533255B2CD3}" type="pres">
      <dgm:prSet presAssocID="{1F59C6F4-2520-42C4-B9A5-DF04EA4D22A8}" presName="vertThree" presStyleCnt="0"/>
      <dgm:spPr/>
    </dgm:pt>
    <dgm:pt modelId="{19EB21D8-04DC-48F1-BD85-4FFD5D2DF69E}" type="pres">
      <dgm:prSet presAssocID="{1F59C6F4-2520-42C4-B9A5-DF04EA4D22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E220-1C2D-47AE-A172-010493FE0A0F}" type="pres">
      <dgm:prSet presAssocID="{1F59C6F4-2520-42C4-B9A5-DF04EA4D22A8}" presName="horzThree" presStyleCnt="0"/>
      <dgm:spPr/>
    </dgm:pt>
    <dgm:pt modelId="{4BEE1183-C2EA-407D-BE11-09512BE83DF3}" type="pres">
      <dgm:prSet presAssocID="{7111C907-BFE0-447C-98B3-75A3FE5D4371}" presName="sibSpaceThree" presStyleCnt="0"/>
      <dgm:spPr/>
    </dgm:pt>
    <dgm:pt modelId="{CC00F994-305F-4C67-AED2-02CF5EFB0A14}" type="pres">
      <dgm:prSet presAssocID="{509C8A8D-07B6-4D69-BF02-78E0B24F5071}" presName="vertThree" presStyleCnt="0"/>
      <dgm:spPr/>
    </dgm:pt>
    <dgm:pt modelId="{3317EB13-7A4B-42FE-8CEA-556B169ED6DB}" type="pres">
      <dgm:prSet presAssocID="{509C8A8D-07B6-4D69-BF02-78E0B24F507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014AF-4F09-4B6B-B0EE-1A2ADA95E774}" type="pres">
      <dgm:prSet presAssocID="{509C8A8D-07B6-4D69-BF02-78E0B24F5071}" presName="horzThree" presStyleCnt="0"/>
      <dgm:spPr/>
    </dgm:pt>
  </dgm:ptLst>
  <dgm:cxnLst>
    <dgm:cxn modelId="{9D536AC5-0F88-4A25-8804-82EC637AB5DB}" srcId="{8021AC37-7887-45CC-A141-3BECD53B0942}" destId="{1F59C6F4-2520-42C4-B9A5-DF04EA4D22A8}" srcOrd="0" destOrd="0" parTransId="{3B25BB60-E118-4C31-B72A-D9907330378B}" sibTransId="{7111C907-BFE0-447C-98B3-75A3FE5D4371}"/>
    <dgm:cxn modelId="{CB29AB5B-23C5-41B4-AEDB-AE08B3E3A8FA}" srcId="{8021AC37-7887-45CC-A141-3BECD53B0942}" destId="{509C8A8D-07B6-4D69-BF02-78E0B24F5071}" srcOrd="1" destOrd="0" parTransId="{A798F83E-E04E-4573-8A09-EE2EB449ECBA}" sibTransId="{AC357821-A8FF-4998-BE8D-503F565C431F}"/>
    <dgm:cxn modelId="{334DB5D8-FC1E-42E5-8312-36617E050452}" type="presOf" srcId="{84F4D5A4-43F5-48AE-9630-8F7E32733F86}" destId="{EC7684E7-F196-46C3-9B62-49F794F2DCDC}" srcOrd="0" destOrd="0" presId="urn:microsoft.com/office/officeart/2005/8/layout/hierarchy4"/>
    <dgm:cxn modelId="{11CBE2DB-E5F0-4633-8552-EA1D590EF934}" type="presOf" srcId="{C3DEC6D6-ACCB-4004-9207-0FC24AA39A43}" destId="{6812D4C4-0385-4C25-B677-FFB1762805B5}" srcOrd="0" destOrd="0" presId="urn:microsoft.com/office/officeart/2005/8/layout/hierarchy4"/>
    <dgm:cxn modelId="{3D598852-78F1-421E-8567-492B41694C83}" srcId="{C3DEC6D6-ACCB-4004-9207-0FC24AA39A43}" destId="{8021AC37-7887-45CC-A141-3BECD53B0942}" srcOrd="0" destOrd="0" parTransId="{8AFD7821-3112-452E-8B65-819E72E7D797}" sibTransId="{4DE76EFD-1955-4269-B33B-30005E151D3D}"/>
    <dgm:cxn modelId="{FEBFB08D-81F8-4676-9DDA-3DA626531545}" type="presOf" srcId="{509C8A8D-07B6-4D69-BF02-78E0B24F5071}" destId="{3317EB13-7A4B-42FE-8CEA-556B169ED6DB}" srcOrd="0" destOrd="0" presId="urn:microsoft.com/office/officeart/2005/8/layout/hierarchy4"/>
    <dgm:cxn modelId="{4C374B5D-4B3F-4779-B8C9-640AB6B7F612}" type="presOf" srcId="{8021AC37-7887-45CC-A141-3BECD53B0942}" destId="{7917D618-75B3-4A82-99CE-EA5295B0B34C}" srcOrd="0" destOrd="0" presId="urn:microsoft.com/office/officeart/2005/8/layout/hierarchy4"/>
    <dgm:cxn modelId="{E9036696-9912-42A2-B11A-F168B96F1B22}" srcId="{84F4D5A4-43F5-48AE-9630-8F7E32733F86}" destId="{C3DEC6D6-ACCB-4004-9207-0FC24AA39A43}" srcOrd="0" destOrd="0" parTransId="{28050C05-9B97-451F-A5CD-A24F07296019}" sibTransId="{4E2790FF-BDC4-4D84-8DB7-638A806E38B7}"/>
    <dgm:cxn modelId="{4F7C9BB0-95F3-45A9-8FB1-235D810D4A34}" type="presOf" srcId="{1F59C6F4-2520-42C4-B9A5-DF04EA4D22A8}" destId="{19EB21D8-04DC-48F1-BD85-4FFD5D2DF69E}" srcOrd="0" destOrd="0" presId="urn:microsoft.com/office/officeart/2005/8/layout/hierarchy4"/>
    <dgm:cxn modelId="{A478EA2E-8C8A-4C4B-BD29-B797AB3001EE}" type="presParOf" srcId="{EC7684E7-F196-46C3-9B62-49F794F2DCDC}" destId="{F3EB4DF6-E9F8-4369-BA77-2EF1C430EC1D}" srcOrd="0" destOrd="0" presId="urn:microsoft.com/office/officeart/2005/8/layout/hierarchy4"/>
    <dgm:cxn modelId="{96A7B476-1EC4-440D-994D-C29AA5F9D506}" type="presParOf" srcId="{F3EB4DF6-E9F8-4369-BA77-2EF1C430EC1D}" destId="{6812D4C4-0385-4C25-B677-FFB1762805B5}" srcOrd="0" destOrd="0" presId="urn:microsoft.com/office/officeart/2005/8/layout/hierarchy4"/>
    <dgm:cxn modelId="{41959461-F2C2-4835-B8BB-B07B42569035}" type="presParOf" srcId="{F3EB4DF6-E9F8-4369-BA77-2EF1C430EC1D}" destId="{03FC0E4E-4772-4E0C-A765-97242AEAAEA8}" srcOrd="1" destOrd="0" presId="urn:microsoft.com/office/officeart/2005/8/layout/hierarchy4"/>
    <dgm:cxn modelId="{2177A9E7-D978-4E79-AFDB-890F2BCA78F4}" type="presParOf" srcId="{F3EB4DF6-E9F8-4369-BA77-2EF1C430EC1D}" destId="{D3FC8DDA-CB11-4EDA-BC07-EF453CF78EF3}" srcOrd="2" destOrd="0" presId="urn:microsoft.com/office/officeart/2005/8/layout/hierarchy4"/>
    <dgm:cxn modelId="{5C801B0B-5AFF-4317-934C-10DE9411C9B1}" type="presParOf" srcId="{D3FC8DDA-CB11-4EDA-BC07-EF453CF78EF3}" destId="{AB7F5CE5-629A-4618-A622-A69158D12877}" srcOrd="0" destOrd="0" presId="urn:microsoft.com/office/officeart/2005/8/layout/hierarchy4"/>
    <dgm:cxn modelId="{628544CD-CB5B-4C0C-8AB1-1E0E98B97510}" type="presParOf" srcId="{AB7F5CE5-629A-4618-A622-A69158D12877}" destId="{7917D618-75B3-4A82-99CE-EA5295B0B34C}" srcOrd="0" destOrd="0" presId="urn:microsoft.com/office/officeart/2005/8/layout/hierarchy4"/>
    <dgm:cxn modelId="{F8C1D8F0-4F0F-4433-A13B-038721413331}" type="presParOf" srcId="{AB7F5CE5-629A-4618-A622-A69158D12877}" destId="{E73ED67B-CB52-41F8-BB96-FAB0F8F15C6B}" srcOrd="1" destOrd="0" presId="urn:microsoft.com/office/officeart/2005/8/layout/hierarchy4"/>
    <dgm:cxn modelId="{096B4080-AAA5-477D-9F21-0E73AFC1CBCF}" type="presParOf" srcId="{AB7F5CE5-629A-4618-A622-A69158D12877}" destId="{882838B3-6DC9-47F1-BD85-030C8E3D0EFE}" srcOrd="2" destOrd="0" presId="urn:microsoft.com/office/officeart/2005/8/layout/hierarchy4"/>
    <dgm:cxn modelId="{B52EDA0C-D7F1-478E-B7F4-570F2ABE5374}" type="presParOf" srcId="{882838B3-6DC9-47F1-BD85-030C8E3D0EFE}" destId="{28A2D40F-06C6-47DE-8924-C533255B2CD3}" srcOrd="0" destOrd="0" presId="urn:microsoft.com/office/officeart/2005/8/layout/hierarchy4"/>
    <dgm:cxn modelId="{A0A9823B-EA5F-4F79-9AE6-7CE6263ABC8E}" type="presParOf" srcId="{28A2D40F-06C6-47DE-8924-C533255B2CD3}" destId="{19EB21D8-04DC-48F1-BD85-4FFD5D2DF69E}" srcOrd="0" destOrd="0" presId="urn:microsoft.com/office/officeart/2005/8/layout/hierarchy4"/>
    <dgm:cxn modelId="{9D4E2808-DF16-4B89-96BB-43961C7FECAB}" type="presParOf" srcId="{28A2D40F-06C6-47DE-8924-C533255B2CD3}" destId="{2A87E220-1C2D-47AE-A172-010493FE0A0F}" srcOrd="1" destOrd="0" presId="urn:microsoft.com/office/officeart/2005/8/layout/hierarchy4"/>
    <dgm:cxn modelId="{2CF7042E-82F0-4785-83AB-6F499D35FC9F}" type="presParOf" srcId="{882838B3-6DC9-47F1-BD85-030C8E3D0EFE}" destId="{4BEE1183-C2EA-407D-BE11-09512BE83DF3}" srcOrd="1" destOrd="0" presId="urn:microsoft.com/office/officeart/2005/8/layout/hierarchy4"/>
    <dgm:cxn modelId="{EF5388E8-4E08-487E-9EFE-05E975E4507A}" type="presParOf" srcId="{882838B3-6DC9-47F1-BD85-030C8E3D0EFE}" destId="{CC00F994-305F-4C67-AED2-02CF5EFB0A14}" srcOrd="2" destOrd="0" presId="urn:microsoft.com/office/officeart/2005/8/layout/hierarchy4"/>
    <dgm:cxn modelId="{9E6D8874-4BD5-465F-838C-16F6E14364DF}" type="presParOf" srcId="{CC00F994-305F-4C67-AED2-02CF5EFB0A14}" destId="{3317EB13-7A4B-42FE-8CEA-556B169ED6DB}" srcOrd="0" destOrd="0" presId="urn:microsoft.com/office/officeart/2005/8/layout/hierarchy4"/>
    <dgm:cxn modelId="{7E6974AF-E1AD-4E7A-8B5D-F7A951C52453}" type="presParOf" srcId="{CC00F994-305F-4C67-AED2-02CF5EFB0A14}" destId="{FC4014AF-4F09-4B6B-B0EE-1A2ADA95E7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D4C4-0385-4C25-B677-FFB1762805B5}">
      <dsp:nvSpPr>
        <dsp:cNvPr id="0" name=""/>
        <dsp:cNvSpPr/>
      </dsp:nvSpPr>
      <dsp:spPr>
        <a:xfrm>
          <a:off x="2110" y="0"/>
          <a:ext cx="2253801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Workflow</a:t>
          </a:r>
          <a:endParaRPr lang="en-US" sz="3500" kern="1200" dirty="0"/>
        </a:p>
      </dsp:txBody>
      <dsp:txXfrm>
        <a:off x="40784" y="38674"/>
        <a:ext cx="2176453" cy="1243068"/>
      </dsp:txXfrm>
    </dsp:sp>
    <dsp:sp modelId="{7917D618-75B3-4A82-99CE-EA5295B0B34C}">
      <dsp:nvSpPr>
        <dsp:cNvPr id="0" name=""/>
        <dsp:cNvSpPr/>
      </dsp:nvSpPr>
      <dsp:spPr>
        <a:xfrm>
          <a:off x="1055" y="1363903"/>
          <a:ext cx="2253801" cy="132041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Xunit</a:t>
          </a:r>
          <a:endParaRPr lang="en-US" sz="3500" kern="1200" dirty="0"/>
        </a:p>
      </dsp:txBody>
      <dsp:txXfrm>
        <a:off x="39729" y="1402577"/>
        <a:ext cx="2176453" cy="1243068"/>
      </dsp:txXfrm>
    </dsp:sp>
    <dsp:sp modelId="{19EB21D8-04DC-48F1-BD85-4FFD5D2DF69E}">
      <dsp:nvSpPr>
        <dsp:cNvPr id="0" name=""/>
        <dsp:cNvSpPr/>
      </dsp:nvSpPr>
      <dsp:spPr>
        <a:xfrm>
          <a:off x="1055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Spring</a:t>
          </a:r>
          <a:endParaRPr lang="en-US" sz="1600" kern="1200" dirty="0"/>
        </a:p>
      </dsp:txBody>
      <dsp:txXfrm>
        <a:off x="33382" y="2757853"/>
        <a:ext cx="1039068" cy="1255762"/>
      </dsp:txXfrm>
    </dsp:sp>
    <dsp:sp modelId="{3317EB13-7A4B-42FE-8CEA-556B169ED6DB}">
      <dsp:nvSpPr>
        <dsp:cNvPr id="0" name=""/>
        <dsp:cNvSpPr/>
      </dsp:nvSpPr>
      <dsp:spPr>
        <a:xfrm>
          <a:off x="1151134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 Language</a:t>
          </a:r>
          <a:endParaRPr lang="en-US" sz="1600" kern="1200" dirty="0"/>
        </a:p>
      </dsp:txBody>
      <dsp:txXfrm>
        <a:off x="1183461" y="2757853"/>
        <a:ext cx="1039068" cy="125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4EC3B-F16E-4EB9-840D-F05EBD4E5C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Decision" TargetMode="External"/><Relationship Id="rId2" Type="http://schemas.openxmlformats.org/officeDocument/2006/relationships/hyperlink" Target="https://github.com/hejiehui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jiehui/xross-tools-installer/blob/master/com.xross.tools.xunit.feature/installer/xrossTools.zip" TargetMode="External"/><Relationship Id="rId5" Type="http://schemas.openxmlformats.org/officeDocument/2006/relationships/hyperlink" Target="https://github.com/hejiehui/xross-tools-installer/blob/master/com.xross.tools.xunit.feature/installer/xunit_test.zip" TargetMode="External"/><Relationship Id="rId4" Type="http://schemas.openxmlformats.org/officeDocument/2006/relationships/hyperlink" Target="https://github.com/hejiehui/xState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大规模软件开发工具集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根因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开发其实是个翻译的过程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需求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设计（有吗？）</a:t>
            </a:r>
            <a:r>
              <a:rPr lang="en-US" sz="1400" dirty="0" smtClean="0">
                <a:sym typeface="Wingdings" panose="05000000000000000000" pitchFamily="2" charset="2"/>
              </a:rPr>
              <a:t>  </a:t>
            </a:r>
            <a:r>
              <a:rPr lang="zh-CN" altLang="en-US" sz="1400" dirty="0" smtClean="0">
                <a:sym typeface="Wingdings" panose="05000000000000000000" pitchFamily="2" charset="2"/>
              </a:rPr>
              <a:t>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哪里有翻译，哪里就有误解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在抽象层间存在细节的增强和丢失</a:t>
            </a:r>
            <a:endParaRPr lang="en-US" sz="1400" dirty="0"/>
          </a:p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需求翻译（理解）</a:t>
            </a:r>
            <a:endParaRPr lang="en-US" sz="18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产品经理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商业用户不懂代码</a:t>
            </a:r>
            <a:endParaRPr lang="en-US" sz="14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开发人员懂不懂需求很难讲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设计翻译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对象图的局限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显示实体间的关系而不是动作如何完成</a:t>
            </a:r>
            <a:r>
              <a:rPr lang="en-US" sz="1800" dirty="0" smtClean="0"/>
              <a:t> [</a:t>
            </a:r>
            <a:r>
              <a:rPr lang="zh-CN" altLang="en-US" sz="1800" dirty="0" smtClean="0"/>
              <a:t>错误答案</a:t>
            </a:r>
            <a:r>
              <a:rPr lang="en-US" sz="1800" dirty="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时序图的局限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仅能描述特定执行路径</a:t>
            </a:r>
            <a:r>
              <a:rPr lang="zh-CN" altLang="en-US" sz="1800" dirty="0"/>
              <a:t>，而无法直观表述分支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循环 </a:t>
            </a:r>
            <a:r>
              <a:rPr lang="en-US" altLang="zh-CN" sz="1800" dirty="0" smtClean="0"/>
              <a:t>[</a:t>
            </a:r>
            <a:r>
              <a:rPr lang="zh-CN" altLang="en-US" sz="1800" dirty="0" smtClean="0"/>
              <a:t>不圆满答案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不幸的是这些图仍然需要进一步翻译，而且图和代码本质上没联系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代码的局限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任何编程方式都无法解决代码</a:t>
            </a:r>
            <a:r>
              <a:rPr lang="zh-CN" altLang="en-US" sz="1400" dirty="0"/>
              <a:t>理解</a:t>
            </a:r>
            <a:r>
              <a:rPr lang="zh-CN" altLang="en-US" sz="1400" dirty="0" smtClean="0"/>
              <a:t>问题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需求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开发</a:t>
            </a:r>
            <a:r>
              <a:rPr lang="zh-CN" altLang="en-US" sz="1800" b="1" dirty="0" smtClean="0"/>
              <a:t>并不仅仅</a:t>
            </a:r>
            <a:r>
              <a:rPr lang="zh-CN" altLang="en-US" sz="1800" dirty="0" smtClean="0"/>
              <a:t>意味着写代码</a:t>
            </a:r>
            <a:endParaRPr lang="en-US" sz="18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我们解决所有问题都是用同一个原始的手段</a:t>
            </a:r>
            <a:endParaRPr lang="en-US" altLang="zh-CN" sz="14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事实上不同性质的问题需要不同的手段来解决</a:t>
            </a:r>
            <a:endParaRPr lang="en-US" altLang="zh-CN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我们需要人人都懂，无需翻译的媒介</a:t>
            </a:r>
            <a:endParaRPr lang="en-US" sz="1800" dirty="0"/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百闻不如一见 </a:t>
            </a:r>
            <a:r>
              <a:rPr lang="en-US" altLang="zh-CN" dirty="0" smtClean="0">
                <a:sym typeface="Arial" pitchFamily="34" charset="0"/>
              </a:rPr>
              <a:t>— </a:t>
            </a:r>
            <a:r>
              <a:rPr lang="zh-CN" altLang="en-US" dirty="0" smtClean="0">
                <a:sym typeface="Arial" pitchFamily="34" charset="0"/>
              </a:rPr>
              <a:t>能可视化系统顶层模型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>
                <a:sym typeface="Arial" pitchFamily="34" charset="0"/>
              </a:rPr>
              <a:t>行为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决策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状态</a:t>
            </a:r>
            <a:endParaRPr lang="en-US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基于模型而不是代码开发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将业务模型和数据模型从代码里面解放出来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>
                <a:sym typeface="Arial" pitchFamily="34" charset="0"/>
              </a:rPr>
              <a:t>直接使用</a:t>
            </a:r>
            <a:r>
              <a:rPr lang="zh-CN" altLang="en-US" dirty="0" smtClean="0">
                <a:sym typeface="Arial" pitchFamily="34" charset="0"/>
              </a:rPr>
              <a:t>模型代替代码生成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将模型与代码相关联</a:t>
            </a:r>
            <a:endParaRPr lang="en-US" dirty="0" smtClean="0">
              <a:sym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998913" y="5607074"/>
            <a:ext cx="969962" cy="630238"/>
            <a:chOff x="0" y="0"/>
            <a:chExt cx="970103" cy="630567"/>
          </a:xfrm>
        </p:grpSpPr>
        <p:sp>
          <p:nvSpPr>
            <p:cNvPr id="39949" name="Rounded Rectangle 5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Model file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271713" y="5607074"/>
            <a:ext cx="969962" cy="630238"/>
            <a:chOff x="0" y="0"/>
            <a:chExt cx="970103" cy="630567"/>
          </a:xfrm>
        </p:grpSpPr>
        <p:sp>
          <p:nvSpPr>
            <p:cNvPr id="39947" name="Rounded Rectangle 8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GUI Editor</a:t>
              </a:r>
              <a:endParaRPr lang="zh-CN" altLang="en-US" sz="1000" b="0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689600" y="5607074"/>
            <a:ext cx="969963" cy="630238"/>
            <a:chOff x="0" y="0"/>
            <a:chExt cx="970103" cy="630567"/>
          </a:xfrm>
        </p:grpSpPr>
        <p:sp>
          <p:nvSpPr>
            <p:cNvPr id="39945" name="Rounded Rectangle 11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Runtime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>
            <a:off x="3241675" y="5921399"/>
            <a:ext cx="7572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4" name="Straight Arrow Connector 14"/>
          <p:cNvCxnSpPr>
            <a:cxnSpLocks noChangeShapeType="1"/>
          </p:cNvCxnSpPr>
          <p:nvPr/>
        </p:nvCxnSpPr>
        <p:spPr bwMode="auto">
          <a:xfrm flipH="1">
            <a:off x="4968875" y="5921399"/>
            <a:ext cx="720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不要条件反射式的解决问题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解决之道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编辑方法自然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拖放和对象组合 </a:t>
            </a:r>
            <a:r>
              <a:rPr lang="en-US" sz="1800" dirty="0" smtClean="0"/>
              <a:t>– E.g. Validator + Unit = if/else structure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可配置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可以在应用或构建单元层次上面配置参数</a:t>
            </a:r>
            <a:endParaRPr lang="en-US" sz="18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ym typeface="Arial" pitchFamily="34" charset="0"/>
              </a:rPr>
              <a:t>一图胜千言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生成系统蓝图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创建组件单元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函数式接口易于实现和测试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结合代码和系统蓝图，配置参数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78072"/>
            <a:ext cx="5400600" cy="51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Rock’n</a:t>
            </a:r>
            <a:r>
              <a:rPr lang="en-US" altLang="zh-CN" dirty="0" smtClean="0"/>
              <a:t> Roll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一套轻量级的框架</a:t>
            </a:r>
            <a:endParaRPr lang="en-US" dirty="0" smtClean="0"/>
          </a:p>
          <a:p>
            <a:pPr lvl="1"/>
            <a:r>
              <a:rPr lang="zh-CN" altLang="en-US" dirty="0" smtClean="0"/>
              <a:t>易于使用</a:t>
            </a:r>
            <a:endParaRPr lang="en-US" dirty="0" smtClean="0"/>
          </a:p>
          <a:p>
            <a:pPr lvl="1"/>
            <a:r>
              <a:rPr lang="zh-CN" altLang="en-US" dirty="0" smtClean="0"/>
              <a:t>易于集成</a:t>
            </a:r>
            <a:endParaRPr lang="en-US" dirty="0" smtClean="0"/>
          </a:p>
          <a:p>
            <a:pPr lvl="1"/>
            <a:r>
              <a:rPr lang="zh-CN" altLang="en-US" dirty="0" smtClean="0"/>
              <a:t>易于测试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合适的</a:t>
            </a:r>
            <a:endParaRPr lang="en-US" dirty="0" smtClean="0"/>
          </a:p>
          <a:p>
            <a:r>
              <a:rPr lang="zh-CN" altLang="en-US" dirty="0" smtClean="0"/>
              <a:t>解决大规模软件开发难题</a:t>
            </a:r>
            <a:endParaRPr lang="en-US" dirty="0" smtClean="0"/>
          </a:p>
          <a:p>
            <a:pPr lvl="1"/>
            <a:r>
              <a:rPr lang="zh-CN" altLang="en-US" dirty="0" smtClean="0"/>
              <a:t>沟通</a:t>
            </a:r>
            <a:endParaRPr lang="en-US" dirty="0" smtClean="0"/>
          </a:p>
          <a:p>
            <a:pPr lvl="1"/>
            <a:r>
              <a:rPr lang="zh-CN" altLang="en-US" dirty="0" smtClean="0"/>
              <a:t>文档</a:t>
            </a:r>
            <a:endParaRPr lang="en-US" dirty="0" smtClean="0"/>
          </a:p>
          <a:p>
            <a:pPr lvl="1"/>
            <a:r>
              <a:rPr lang="zh-CN" altLang="en-US" dirty="0" smtClean="0"/>
              <a:t>学习曲线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工欲善其事 必先利其器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快速组建系统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自顶向下分解，组件化设计，</a:t>
            </a:r>
            <a:r>
              <a:rPr lang="zh-CN" altLang="en-US" sz="1400" dirty="0">
                <a:sym typeface="Arial" pitchFamily="34" charset="0"/>
              </a:rPr>
              <a:t>流水线式</a:t>
            </a:r>
            <a:r>
              <a:rPr lang="zh-CN" altLang="en-US" sz="1400" dirty="0" smtClean="0">
                <a:sym typeface="Arial" pitchFamily="34" charset="0"/>
              </a:rPr>
              <a:t>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最优化设计复用</a:t>
            </a:r>
            <a:endParaRPr lang="en-US" altLang="zh-CN" sz="14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快速</a:t>
            </a:r>
            <a:r>
              <a:rPr lang="zh-CN" altLang="en-US" sz="1400" dirty="0">
                <a:sym typeface="Arial" pitchFamily="34" charset="0"/>
              </a:rPr>
              <a:t>切换</a:t>
            </a:r>
            <a:r>
              <a:rPr lang="zh-CN" altLang="en-US" sz="1400" dirty="0" smtClean="0">
                <a:sym typeface="Arial" pitchFamily="34" charset="0"/>
              </a:rPr>
              <a:t>开发焦点</a:t>
            </a:r>
            <a:endParaRPr lang="zh-CN" altLang="en-US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高内聚，低耦合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通过名字描述功能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通过配置调整行为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每个</a:t>
            </a:r>
            <a:r>
              <a:rPr lang="en-US" altLang="zh-CN" sz="1400" dirty="0" smtClean="0"/>
              <a:t>unit</a:t>
            </a:r>
            <a:r>
              <a:rPr lang="zh-CN" altLang="en-US" sz="1400" dirty="0" smtClean="0"/>
              <a:t>仅仅完成明确描述的功能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趁手的工具</a:t>
            </a:r>
            <a:r>
              <a:rPr lang="zh-CN" altLang="en-US" sz="2800" dirty="0"/>
              <a:t>是原则保证</a:t>
            </a:r>
            <a:r>
              <a:rPr lang="zh-CN" altLang="en-US" sz="2800" dirty="0" smtClean="0"/>
              <a:t>的利器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实际</a:t>
            </a:r>
            <a:r>
              <a:rPr lang="zh-CN" altLang="en-US" sz="2800" dirty="0" smtClean="0"/>
              <a:t>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297" y="3247628"/>
            <a:ext cx="3228975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078"/>
            <a:ext cx="9144000" cy="22139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" y="2025773"/>
            <a:ext cx="1860632" cy="4840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49" y="3233458"/>
            <a:ext cx="2168351" cy="32918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88" y="5201369"/>
            <a:ext cx="3800475" cy="13239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>
            <a:off x="4493360" y="1340768"/>
            <a:ext cx="6828" cy="460851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6501384" y="1700808"/>
            <a:ext cx="630289" cy="2404848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228600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同一模型文件的子图引用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2339752" y="2564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内置功能</a:t>
            </a:r>
            <a:endParaRPr lang="en-US" altLang="zh-CN" dirty="0" smtClean="0"/>
          </a:p>
        </p:txBody>
      </p:sp>
      <p:cxnSp>
        <p:nvCxnSpPr>
          <p:cNvPr id="38" name="直接箭头连接符 37"/>
          <p:cNvCxnSpPr>
            <a:endCxn id="6" idx="0"/>
          </p:cNvCxnSpPr>
          <p:nvPr/>
        </p:nvCxnSpPr>
        <p:spPr bwMode="auto">
          <a:xfrm flipH="1">
            <a:off x="942044" y="1340768"/>
            <a:ext cx="3551316" cy="685005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131673" y="1700808"/>
            <a:ext cx="392655" cy="172819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64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85" y="-171400"/>
            <a:ext cx="5455227" cy="67281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92" y="-50095"/>
            <a:ext cx="5342659" cy="67194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10089" y="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不同模型</a:t>
            </a:r>
            <a:r>
              <a:rPr lang="zh-CN" altLang="en-US" dirty="0"/>
              <a:t>文件的子图引用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2286000" y="56519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用户的创意用法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364088" y="369332"/>
            <a:ext cx="0" cy="642133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411760" y="1124744"/>
            <a:ext cx="1080120" cy="4824536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6444208" y="3861048"/>
            <a:ext cx="720080" cy="2088232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24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关于</a:t>
            </a:r>
            <a:r>
              <a:rPr lang="en-US" sz="2800" dirty="0" smtClean="0"/>
              <a:t> </a:t>
            </a:r>
            <a:r>
              <a:rPr lang="en-US" sz="2800" dirty="0" err="1" smtClean="0"/>
              <a:t>Xross</a:t>
            </a:r>
            <a:r>
              <a:rPr lang="en-US" sz="2800" dirty="0" smtClean="0"/>
              <a:t> Unit</a:t>
            </a:r>
            <a:r>
              <a:rPr lang="zh-CN" altLang="en-US" sz="2800" dirty="0" smtClean="0"/>
              <a:t>更多信息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049338"/>
            <a:ext cx="6180807" cy="5287962"/>
          </a:xfrm>
        </p:spPr>
        <p:txBody>
          <a:bodyPr/>
          <a:lstStyle/>
          <a:p>
            <a:r>
              <a:rPr lang="zh-CN" altLang="en-US" dirty="0" smtClean="0"/>
              <a:t>不是又一个</a:t>
            </a:r>
            <a:r>
              <a:rPr lang="en-US" altLang="zh-CN" dirty="0" smtClean="0"/>
              <a:t>Spring</a:t>
            </a:r>
            <a:endParaRPr lang="en-US" dirty="0"/>
          </a:p>
          <a:p>
            <a:pPr lvl="1"/>
            <a:r>
              <a:rPr lang="en-US" dirty="0" smtClean="0"/>
              <a:t>Spring: </a:t>
            </a:r>
            <a:r>
              <a:rPr lang="zh-CN" altLang="en-US" dirty="0" smtClean="0"/>
              <a:t>从整体如何由局部构成的观点构建系统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zh-CN" altLang="en-US" dirty="0" smtClean="0"/>
              <a:t>从请求如何被处理的行为观点构建系统</a:t>
            </a:r>
            <a:endParaRPr lang="en-US" dirty="0" smtClean="0"/>
          </a:p>
          <a:p>
            <a:r>
              <a:rPr lang="zh-CN" altLang="en-US" dirty="0" smtClean="0"/>
              <a:t>不是工作流</a:t>
            </a:r>
            <a:endParaRPr lang="en-US" dirty="0" smtClean="0"/>
          </a:p>
          <a:p>
            <a:pPr lvl="1"/>
            <a:r>
              <a:rPr lang="zh-CN" altLang="en-US" dirty="0" smtClean="0"/>
              <a:t>工作流处理多角色在多请求之间的任务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路径管理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管理一个请求</a:t>
            </a:r>
            <a:r>
              <a:rPr lang="zh-CN" altLang="en-US" dirty="0"/>
              <a:t>的</a:t>
            </a:r>
            <a:r>
              <a:rPr lang="zh-CN" altLang="en-US" dirty="0" smtClean="0"/>
              <a:t>响应路径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处理单元</a:t>
            </a:r>
            <a:endParaRPr lang="en-US" dirty="0" smtClean="0"/>
          </a:p>
          <a:p>
            <a:r>
              <a:rPr lang="zh-CN" altLang="en-US" dirty="0" smtClean="0"/>
              <a:t>不是一个可视化的编程语言</a:t>
            </a:r>
            <a:endParaRPr lang="en-US" dirty="0" smtClean="0"/>
          </a:p>
          <a:p>
            <a:pPr lvl="1"/>
            <a:r>
              <a:rPr lang="zh-CN" altLang="en-US" dirty="0"/>
              <a:t>可视化的</a:t>
            </a:r>
            <a:r>
              <a:rPr lang="zh-CN" altLang="en-US" dirty="0" smtClean="0"/>
              <a:t>编程语言解释和生产代码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在业务层组装行为和结构单元</a:t>
            </a:r>
            <a:endParaRPr 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8632750"/>
              </p:ext>
            </p:extLst>
          </p:nvPr>
        </p:nvGraphicFramePr>
        <p:xfrm>
          <a:off x="6732240" y="1268760"/>
          <a:ext cx="225591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关于</a:t>
            </a:r>
            <a:r>
              <a:rPr lang="en-US" sz="2800" dirty="0"/>
              <a:t> </a:t>
            </a:r>
            <a:r>
              <a:rPr lang="en-US" sz="2800" dirty="0" err="1"/>
              <a:t>Xross</a:t>
            </a:r>
            <a:r>
              <a:rPr lang="en-US" sz="2800" dirty="0"/>
              <a:t> Unit</a:t>
            </a:r>
            <a:r>
              <a:rPr lang="zh-CN" altLang="en-US" sz="2800" dirty="0"/>
              <a:t>更多</a:t>
            </a:r>
            <a:r>
              <a:rPr lang="zh-CN" altLang="en-US" sz="2800" dirty="0" smtClean="0"/>
              <a:t>信息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为什么使用单元来完成代码也能做的事情？</a:t>
            </a:r>
            <a:endParaRPr lang="en-US" dirty="0" smtClean="0"/>
          </a:p>
          <a:p>
            <a:pPr lvl="1"/>
            <a:r>
              <a:rPr lang="zh-CN" altLang="en-US" dirty="0" smtClean="0"/>
              <a:t>因为问题的大小决定手段的选择，想象下面工作的复杂度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Web Service</a:t>
            </a:r>
            <a:endParaRPr lang="en-US" dirty="0" smtClean="0"/>
          </a:p>
          <a:p>
            <a:pPr lvl="2"/>
            <a:r>
              <a:rPr lang="zh-CN" altLang="en-US" dirty="0" smtClean="0"/>
              <a:t>一个小的</a:t>
            </a:r>
            <a:r>
              <a:rPr lang="en-US" altLang="zh-CN" dirty="0" smtClean="0"/>
              <a:t>Web App</a:t>
            </a:r>
            <a:endParaRPr lang="en-US" dirty="0" smtClean="0"/>
          </a:p>
          <a:p>
            <a:pPr lvl="2"/>
            <a:r>
              <a:rPr lang="zh-CN" altLang="en-US" dirty="0" smtClean="0"/>
              <a:t>一个淘宝，</a:t>
            </a:r>
            <a:r>
              <a:rPr lang="en-US" dirty="0" err="1" smtClean="0"/>
              <a:t>ebay</a:t>
            </a:r>
            <a:r>
              <a:rPr lang="zh-CN" altLang="en-US" dirty="0" smtClean="0"/>
              <a:t>，</a:t>
            </a:r>
            <a:r>
              <a:rPr lang="en-US" dirty="0" err="1" smtClean="0"/>
              <a:t>ctrip</a:t>
            </a:r>
            <a:r>
              <a:rPr lang="zh-CN" altLang="en-US" dirty="0" smtClean="0"/>
              <a:t>规模的网站</a:t>
            </a:r>
            <a:endParaRPr lang="en-US" dirty="0" smtClean="0"/>
          </a:p>
          <a:p>
            <a:r>
              <a:rPr lang="zh-CN" altLang="en-US" dirty="0" smtClean="0"/>
              <a:t>为什么不用现有的命令框架</a:t>
            </a:r>
            <a:endParaRPr lang="en-US" dirty="0" smtClean="0"/>
          </a:p>
          <a:p>
            <a:pPr lvl="1"/>
            <a:r>
              <a:rPr lang="zh-CN" altLang="en-US" dirty="0" smtClean="0"/>
              <a:t>缺乏管理单元的内部细节表示</a:t>
            </a:r>
            <a:endParaRPr lang="en-US" dirty="0" smtClean="0"/>
          </a:p>
          <a:p>
            <a:pPr lvl="2"/>
            <a:r>
              <a:rPr lang="en-US" dirty="0" smtClean="0"/>
              <a:t>Servlet – Command at URL level</a:t>
            </a:r>
          </a:p>
          <a:p>
            <a:pPr lvl="2"/>
            <a:r>
              <a:rPr lang="en-US" dirty="0" smtClean="0"/>
              <a:t>JEE: Session </a:t>
            </a:r>
            <a:r>
              <a:rPr lang="en-US" dirty="0"/>
              <a:t>Bean, Entity Bean, Message </a:t>
            </a:r>
            <a:r>
              <a:rPr lang="en-US" dirty="0" smtClean="0"/>
              <a:t>Bean – Command at bean id level</a:t>
            </a:r>
          </a:p>
          <a:p>
            <a:pPr lvl="1"/>
            <a:r>
              <a:rPr lang="zh-CN" altLang="en-US" dirty="0" smtClean="0"/>
              <a:t>尽管有大量的小的仅仅只有一页代码的</a:t>
            </a:r>
            <a:r>
              <a:rPr lang="en-US" altLang="zh-CN" dirty="0" smtClean="0"/>
              <a:t>command</a:t>
            </a:r>
            <a:endParaRPr lang="en-US" dirty="0" smtClean="0"/>
          </a:p>
          <a:p>
            <a:pPr lvl="1"/>
            <a:r>
              <a:rPr lang="zh-CN" altLang="en-US" dirty="0" smtClean="0"/>
              <a:t>但是还是会有少量但是非常重要的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是非常的复杂</a:t>
            </a:r>
            <a:r>
              <a:rPr lang="en-US" altLang="zh-CN" dirty="0" smtClean="0"/>
              <a:t>[80/20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弥补开发层次中缺失的一环</a:t>
            </a:r>
            <a:endParaRPr lang="en-US" sz="2800" dirty="0"/>
          </a:p>
        </p:txBody>
      </p:sp>
      <p:pic>
        <p:nvPicPr>
          <p:cNvPr id="1026" name="Picture 2" descr="头骨的iOS图标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1" y="5236218"/>
            <a:ext cx="1673846" cy="12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替代</a:t>
            </a:r>
            <a:r>
              <a:rPr lang="en-US" sz="1400" dirty="0" smtClean="0"/>
              <a:t>if/else</a:t>
            </a:r>
            <a:r>
              <a:rPr lang="zh-CN" altLang="en-US" sz="1400" dirty="0" smtClean="0"/>
              <a:t>，极大的简化代码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endParaRPr lang="en-US" sz="24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直观的表达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00808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建模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定义决策的考虑因素</a:t>
            </a:r>
            <a:endParaRPr lang="en-US" sz="1800" dirty="0" smtClean="0"/>
          </a:p>
          <a:p>
            <a:pPr lvl="1" eaLnBrk="1" hangingPunct="1"/>
            <a:r>
              <a:rPr lang="zh-CN" altLang="en-US" sz="1400" dirty="0" smtClean="0"/>
              <a:t>可以有多个取值的变量</a:t>
            </a:r>
            <a:endParaRPr lang="en-US" sz="1400" dirty="0"/>
          </a:p>
          <a:p>
            <a:r>
              <a:rPr lang="zh-CN" altLang="en-US" dirty="0" smtClean="0"/>
              <a:t>定义决策</a:t>
            </a:r>
            <a:endParaRPr lang="en-US" dirty="0"/>
          </a:p>
          <a:p>
            <a:pPr lvl="1"/>
            <a:r>
              <a:rPr lang="zh-CN" altLang="en-US" dirty="0" smtClean="0"/>
              <a:t>代表特定决策的标志符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480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Arial" pitchFamily="34" charset="0"/>
              </a:rPr>
              <a:t>开发人员到底想要什么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挑战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根因</a:t>
            </a:r>
          </a:p>
          <a:p>
            <a:pPr eaLnBrk="1" hangingPunct="1"/>
            <a:r>
              <a:rPr lang="zh-CN" altLang="en-US" dirty="0" smtClean="0"/>
              <a:t>需求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解决之道</a:t>
            </a:r>
          </a:p>
          <a:p>
            <a:pPr eaLnBrk="1" hangingPunct="1"/>
            <a:r>
              <a:rPr lang="zh-CN" altLang="en-US" dirty="0" smtClean="0"/>
              <a:t>未来</a:t>
            </a:r>
            <a:endParaRPr lang="en-US" altLang="en-US" dirty="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你不知道你不知道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测试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生成单元测试</a:t>
            </a:r>
            <a:endParaRPr lang="en-US" dirty="0" smtClean="0"/>
          </a:p>
          <a:p>
            <a:pPr lvl="1"/>
            <a:r>
              <a:rPr lang="zh-CN" altLang="en-US" dirty="0" smtClean="0"/>
              <a:t>检验模型是否正确运行，示范</a:t>
            </a:r>
            <a:r>
              <a:rPr lang="zh-CN" altLang="en-US" dirty="0"/>
              <a:t>如何使用工具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200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02" y="2780928"/>
            <a:ext cx="652861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一个允许开发人员创建状态机的编辑器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状态机用处极其广泛</a:t>
            </a:r>
            <a:endParaRPr lang="en-US" altLang="zh-CN" sz="1400" dirty="0" smtClean="0"/>
          </a:p>
          <a:p>
            <a:pPr lvl="2" eaLnBrk="1" hangingPunct="1"/>
            <a:r>
              <a:rPr lang="zh-CN" altLang="en-US" sz="1800" dirty="0" smtClean="0"/>
              <a:t>订单，用户，任务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结合模型和代码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模型</a:t>
            </a:r>
            <a:r>
              <a:rPr lang="zh-CN" altLang="en-US" sz="1800" dirty="0"/>
              <a:t>可以被工具用于在运行</a:t>
            </a:r>
            <a:r>
              <a:rPr lang="zh-CN" altLang="en-US" sz="1800" dirty="0" smtClean="0"/>
              <a:t>时触发状态转移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所见即所得</a:t>
            </a:r>
            <a:endParaRPr lang="en-US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</a:t>
            </a:r>
            <a:r>
              <a:rPr lang="zh-CN" altLang="en-US" sz="2800" dirty="0"/>
              <a:t>基本模型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89634" cy="54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</a:t>
            </a:r>
            <a:r>
              <a:rPr lang="zh-CN" altLang="en-US" sz="2800" dirty="0" smtClean="0"/>
              <a:t>扩展元素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状态转移触发器</a:t>
            </a:r>
            <a:endParaRPr lang="en-US" dirty="0" smtClean="0"/>
          </a:p>
          <a:p>
            <a:pPr lvl="1"/>
            <a:r>
              <a:rPr lang="en-US" dirty="0" err="1" smtClean="0"/>
              <a:t>EntryAction</a:t>
            </a:r>
            <a:endParaRPr lang="en-US" dirty="0" smtClean="0"/>
          </a:p>
          <a:p>
            <a:pPr lvl="1"/>
            <a:r>
              <a:rPr lang="en-US" dirty="0" err="1" smtClean="0"/>
              <a:t>ExitAction</a:t>
            </a:r>
            <a:endParaRPr lang="en-US" dirty="0" smtClean="0"/>
          </a:p>
          <a:p>
            <a:pPr lvl="1"/>
            <a:r>
              <a:rPr lang="en-US" dirty="0" err="1" smtClean="0"/>
              <a:t>TransitionAction</a:t>
            </a:r>
            <a:endParaRPr lang="en-US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转移校验</a:t>
            </a:r>
            <a:endParaRPr lang="en-US" dirty="0" smtClean="0"/>
          </a:p>
          <a:p>
            <a:pPr lvl="1"/>
            <a:r>
              <a:rPr lang="en-US" dirty="0" err="1" smtClean="0"/>
              <a:t>TransitionGuard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13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示例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24744"/>
            <a:ext cx="6781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076325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938212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636912"/>
            <a:ext cx="3096344" cy="107545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dirty="0" smtClean="0"/>
              <a:t>关于开发的一点感性认识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</a:t>
            </a:r>
          </a:p>
          <a:p>
            <a:pPr lvl="1"/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github.com/hejiehui/xUnit</a:t>
            </a:r>
            <a:endParaRPr lang="en-US" sz="1200" dirty="0" smtClean="0"/>
          </a:p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github.com/hejiehui/xDecision</a:t>
            </a:r>
            <a:endParaRPr lang="en-US" sz="1200" dirty="0" smtClean="0"/>
          </a:p>
          <a:p>
            <a:pPr lvl="1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github.com/hejiehui/xState</a:t>
            </a:r>
            <a:endParaRPr lang="en-US" sz="1200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Normal project sample</a:t>
            </a:r>
            <a:endParaRPr lang="en-US" dirty="0" smtClean="0">
              <a:hlinkClick r:id="rId5"/>
            </a:endParaRPr>
          </a:p>
          <a:p>
            <a:pPr lvl="1"/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github.com/hejiehui/xross-tools-installer/blob/master/com.xross.tools.xunit.feature/installer/xunit_test.zip</a:t>
            </a:r>
            <a:endParaRPr lang="en-US" sz="1200" dirty="0" smtClean="0"/>
          </a:p>
          <a:p>
            <a:pPr lvl="1"/>
            <a:r>
              <a:rPr lang="en-US" dirty="0" smtClean="0"/>
              <a:t>Maven project sample</a:t>
            </a:r>
          </a:p>
          <a:p>
            <a:pPr lvl="1"/>
            <a:r>
              <a:rPr lang="en-US" sz="1200" dirty="0">
                <a:hlinkClick r:id="rId5"/>
              </a:rPr>
              <a:t>https://github.com/hejiehui/xross-tools-installer/blob/master/com.xross.tools.xunit.feature/installer/x-series-sample.zip</a:t>
            </a:r>
            <a:endParaRPr lang="en-US" sz="1200" dirty="0"/>
          </a:p>
          <a:p>
            <a:r>
              <a:rPr lang="en-US" dirty="0" smtClean="0"/>
              <a:t>All-in-one Installer</a:t>
            </a:r>
          </a:p>
          <a:p>
            <a:pPr lvl="1"/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github.com/hejiehui/xross-tools-installer/blob/master/com.xross.tools.xunit.feature/installer/xrossTools.zip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 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675"/>
            <a:ext cx="6400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 </a:t>
            </a:r>
            <a:r>
              <a:rPr lang="en-US" sz="2800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915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安装 </a:t>
            </a:r>
            <a:r>
              <a:rPr lang="en-US" sz="2800" dirty="0" smtClean="0"/>
              <a:t>X </a:t>
            </a:r>
            <a:r>
              <a:rPr lang="en-US" sz="2800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指定安装路径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" y="2348880"/>
            <a:ext cx="9001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安装 </a:t>
            </a:r>
            <a:r>
              <a:rPr lang="en-US" altLang="zh-CN" sz="2800" dirty="0"/>
              <a:t>X 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have installed GEF, you can uncheck the following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9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827584" y="3467116"/>
            <a:ext cx="3816424" cy="39393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安装 </a:t>
            </a:r>
            <a:r>
              <a:rPr lang="en-US" altLang="zh-CN" sz="2800" dirty="0"/>
              <a:t>X series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New…</a:t>
            </a:r>
            <a:r>
              <a:rPr lang="en-US" dirty="0" err="1" smtClean="0"/>
              <a:t>Xross</a:t>
            </a:r>
            <a:r>
              <a:rPr lang="en-US" smtClean="0"/>
              <a:t>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06" y="1772816"/>
            <a:ext cx="4991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://github.com/hejiehui/xUnit/blob/master/doc/xunit_c%23.zip</a:t>
            </a:r>
            <a:endParaRPr lang="en-US" altLang="zh-CN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github.com/hejiehui/xState/blob/master/doc/xstate_c%23.zip</a:t>
            </a:r>
            <a:endParaRPr lang="en-US" altLang="zh-CN" dirty="0" smtClean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github.com/hejiehui/xDecision/blob/master/doc/xdecision_c%23.zip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大规模开发必须要求</a:t>
            </a:r>
            <a:r>
              <a:rPr lang="zh-CN" altLang="en-US" dirty="0"/>
              <a:t>合适的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期待中的架构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6948488" y="1196975"/>
            <a:ext cx="615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/>
              <a:t>问题比答案更重要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实际的感觉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272808" cy="48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别人家的程序员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50" y="1340768"/>
            <a:ext cx="676833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咱。。。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05" y="1275219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挑战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sym typeface="Arial" pitchFamily="34" charset="0"/>
              </a:rPr>
              <a:t>大公司开发综合症</a:t>
            </a:r>
            <a:endParaRPr lang="en-US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文档迷宫</a:t>
            </a:r>
            <a:endParaRPr lang="en-US" sz="15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文档很难反应最新的需求</a:t>
            </a:r>
            <a:endParaRPr lang="en-US" sz="12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文档缺乏关键实现细节</a:t>
            </a:r>
            <a:endParaRPr lang="en-US" sz="1200" dirty="0" smtClean="0">
              <a:sym typeface="Arial" pitchFamily="34" charset="0"/>
            </a:endParaRP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“</a:t>
            </a:r>
            <a:r>
              <a:rPr lang="en-US" sz="1200" dirty="0">
                <a:sym typeface="Arial" pitchFamily="34" charset="0"/>
              </a:rPr>
              <a:t>Show me the code</a:t>
            </a:r>
            <a:r>
              <a:rPr lang="en-US" sz="1200" dirty="0" smtClean="0">
                <a:sym typeface="Arial" pitchFamily="34" charset="0"/>
              </a:rPr>
              <a:t>” – with bugs</a:t>
            </a:r>
            <a:endParaRPr lang="en-US" sz="1200" dirty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源代码泥潭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/>
              <a:t>冗长的类，冗长的方法，巨大的问题</a:t>
            </a:r>
            <a:endParaRPr lang="en-US" sz="1200" dirty="0" smtClean="0"/>
          </a:p>
          <a:p>
            <a:pPr lvl="2" eaLnBrk="1" hangingPunct="1"/>
            <a:r>
              <a:rPr lang="zh-CN" altLang="en-US" sz="1200" dirty="0"/>
              <a:t>超大，超长，超宽的嵌套条件分支</a:t>
            </a:r>
            <a:endParaRPr lang="en-US" sz="1200" dirty="0"/>
          </a:p>
          <a:p>
            <a:pPr lvl="2" eaLnBrk="1" hangingPunct="1"/>
            <a:r>
              <a:rPr lang="zh-CN" altLang="en-US" sz="1200" dirty="0"/>
              <a:t>硬编码的对象组装逻辑</a:t>
            </a:r>
            <a:endParaRPr lang="en-US" sz="1200" dirty="0"/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工具之痛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大多数工具做的是和开发无关的周边管理工作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编译，持续集成，源码管理，发布</a:t>
            </a:r>
            <a:endParaRPr lang="en-US" sz="10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管理工具越多，开发工作越艰难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为了统一目前过多的解决方案，我们又做了一个类似的</a:t>
            </a:r>
            <a:endParaRPr lang="en-US" sz="10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对新工具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框架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标准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语言保持清醒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真的有新东西吗？还只是重复解决已经被现有方法解决了的问题</a:t>
            </a:r>
            <a:r>
              <a:rPr lang="en-US" sz="1000" dirty="0" smtClean="0">
                <a:sym typeface="Arial" pitchFamily="34" charset="0"/>
              </a:rPr>
              <a:t>?</a:t>
            </a: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一边指责问题，一边重复错误</a:t>
            </a:r>
            <a:endParaRPr lang="en-US" altLang="zh-CN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如何理解百万，千万代码行级别的系统</a:t>
            </a:r>
            <a:endParaRPr lang="en-US" altLang="zh-CN" sz="12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软件</a:t>
            </a:r>
            <a:r>
              <a:rPr lang="zh-CN" altLang="en-US" sz="1200" dirty="0">
                <a:sym typeface="Arial" pitchFamily="34" charset="0"/>
              </a:rPr>
              <a:t>编码的方式</a:t>
            </a:r>
            <a:r>
              <a:rPr lang="en-US" altLang="zh-CN" sz="1200" dirty="0">
                <a:sym typeface="Arial" pitchFamily="34" charset="0"/>
              </a:rPr>
              <a:t>50</a:t>
            </a:r>
            <a:r>
              <a:rPr lang="zh-CN" altLang="en-US" sz="1200" dirty="0">
                <a:sym typeface="Arial" pitchFamily="34" charset="0"/>
              </a:rPr>
              <a:t>年不变，过去的给现在的挖坑，现在的给将来的挖坑</a:t>
            </a:r>
            <a:endParaRPr lang="en-US" altLang="zh-CN" sz="1200" dirty="0"/>
          </a:p>
          <a:p>
            <a:pPr lvl="1" eaLnBrk="1" hangingPunct="1"/>
            <a:endParaRPr lang="en-US" sz="800" dirty="0" smtClean="0">
              <a:sym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没有软件开发只有软件维护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17670</TotalTime>
  <Pages>0</Pages>
  <Words>1359</Words>
  <Characters>0</Characters>
  <Application>Microsoft Office PowerPoint</Application>
  <DocSecurity>0</DocSecurity>
  <PresentationFormat>全屏显示(4:3)</PresentationFormat>
  <Lines>0</Lines>
  <Paragraphs>263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宋体</vt:lpstr>
      <vt:lpstr>微软雅黑</vt:lpstr>
      <vt:lpstr>Arial</vt:lpstr>
      <vt:lpstr>Arial Black</vt:lpstr>
      <vt:lpstr>Wingdings</vt:lpstr>
      <vt:lpstr>53cd863e48388</vt:lpstr>
      <vt:lpstr>X-Series 大规模软件开发工具集</vt:lpstr>
      <vt:lpstr>X-Series是什么</vt:lpstr>
      <vt:lpstr>开发人员到底想要什么</vt:lpstr>
      <vt:lpstr>关于开发的一点感性认识</vt:lpstr>
      <vt:lpstr>期待中的架构</vt:lpstr>
      <vt:lpstr>实际的感觉</vt:lpstr>
      <vt:lpstr>别人家的程序员</vt:lpstr>
      <vt:lpstr>咱。。。</vt:lpstr>
      <vt:lpstr>挑战</vt:lpstr>
      <vt:lpstr>根因</vt:lpstr>
      <vt:lpstr>需求</vt:lpstr>
      <vt:lpstr>解决之道</vt:lpstr>
      <vt:lpstr>Xross Unit</vt:lpstr>
      <vt:lpstr>Xross Unit</vt:lpstr>
      <vt:lpstr>Xross Unit</vt:lpstr>
      <vt:lpstr>Xross Unit 示例</vt:lpstr>
      <vt:lpstr>Xross Unit 示例</vt:lpstr>
      <vt:lpstr>Xross Unit 示例</vt:lpstr>
      <vt:lpstr>Xross Unit 示例</vt:lpstr>
      <vt:lpstr>Xross Unit</vt:lpstr>
      <vt:lpstr>实际案例</vt:lpstr>
      <vt:lpstr>PowerPoint 演示文稿</vt:lpstr>
      <vt:lpstr>PowerPoint 演示文稿</vt:lpstr>
      <vt:lpstr>关于 Xross Unit更多信息</vt:lpstr>
      <vt:lpstr>关于 Xross Unit更多信息</vt:lpstr>
      <vt:lpstr>Xross Decision</vt:lpstr>
      <vt:lpstr>Decision Tree</vt:lpstr>
      <vt:lpstr>Decision Tree</vt:lpstr>
      <vt:lpstr>Decision Tree建模</vt:lpstr>
      <vt:lpstr>Decision Tree测试</vt:lpstr>
      <vt:lpstr>Xross State</vt:lpstr>
      <vt:lpstr>Xross State</vt:lpstr>
      <vt:lpstr>Xross State基本模型</vt:lpstr>
      <vt:lpstr>Xross State扩展元素</vt:lpstr>
      <vt:lpstr>Xross State 示例</vt:lpstr>
      <vt:lpstr>实际案例</vt:lpstr>
      <vt:lpstr>实际案例</vt:lpstr>
      <vt:lpstr>XEDA</vt:lpstr>
      <vt:lpstr>The Next</vt:lpstr>
      <vt:lpstr>XEDA Preview</vt:lpstr>
      <vt:lpstr>X series 资源</vt:lpstr>
      <vt:lpstr>X series 资源</vt:lpstr>
      <vt:lpstr>安装 X series</vt:lpstr>
      <vt:lpstr>安装 X series</vt:lpstr>
      <vt:lpstr>安装 X series</vt:lpstr>
      <vt:lpstr>安装 X series</vt:lpstr>
      <vt:lpstr>安装 X series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655</cp:revision>
  <dcterms:created xsi:type="dcterms:W3CDTF">2005-06-20T05:15:43Z</dcterms:created>
  <dcterms:modified xsi:type="dcterms:W3CDTF">2016-10-26T10:54:28Z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