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5"/>
  </p:notesMasterIdLst>
  <p:sldIdLst>
    <p:sldId id="256" r:id="rId2"/>
    <p:sldId id="323" r:id="rId3"/>
    <p:sldId id="305" r:id="rId4"/>
    <p:sldId id="310" r:id="rId5"/>
    <p:sldId id="307" r:id="rId6"/>
    <p:sldId id="308" r:id="rId7"/>
    <p:sldId id="309" r:id="rId8"/>
    <p:sldId id="311" r:id="rId9"/>
    <p:sldId id="312" r:id="rId10"/>
    <p:sldId id="322" r:id="rId11"/>
    <p:sldId id="324" r:id="rId12"/>
    <p:sldId id="326" r:id="rId13"/>
    <p:sldId id="328" r:id="rId14"/>
    <p:sldId id="327" r:id="rId15"/>
    <p:sldId id="325" r:id="rId16"/>
    <p:sldId id="320" r:id="rId17"/>
    <p:sldId id="313" r:id="rId18"/>
    <p:sldId id="314" r:id="rId19"/>
    <p:sldId id="329" r:id="rId20"/>
    <p:sldId id="331" r:id="rId21"/>
    <p:sldId id="330" r:id="rId22"/>
    <p:sldId id="317" r:id="rId23"/>
    <p:sldId id="318" r:id="rId24"/>
    <p:sldId id="333" r:id="rId25"/>
    <p:sldId id="332" r:id="rId26"/>
    <p:sldId id="319" r:id="rId27"/>
    <p:sldId id="334" r:id="rId28"/>
    <p:sldId id="335" r:id="rId29"/>
    <p:sldId id="336" r:id="rId30"/>
    <p:sldId id="338" r:id="rId31"/>
    <p:sldId id="337" r:id="rId32"/>
    <p:sldId id="315" r:id="rId33"/>
    <p:sldId id="316" r:id="rId3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0000CC"/>
    <a:srgbClr val="00CC00"/>
    <a:srgbClr val="00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4D5A4-43F5-48AE-9630-8F7E32733F8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DEC6D6-ACCB-4004-9207-0FC24AA39A43}">
      <dgm:prSet phldrT="[文本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28050C05-9B97-451F-A5CD-A24F07296019}" type="parTrans" cxnId="{E9036696-9912-42A2-B11A-F168B96F1B22}">
      <dgm:prSet/>
      <dgm:spPr/>
      <dgm:t>
        <a:bodyPr/>
        <a:lstStyle/>
        <a:p>
          <a:endParaRPr lang="en-US"/>
        </a:p>
      </dgm:t>
    </dgm:pt>
    <dgm:pt modelId="{4E2790FF-BDC4-4D84-8DB7-638A806E38B7}" type="sibTrans" cxnId="{E9036696-9912-42A2-B11A-F168B96F1B22}">
      <dgm:prSet/>
      <dgm:spPr/>
      <dgm:t>
        <a:bodyPr/>
        <a:lstStyle/>
        <a:p>
          <a:endParaRPr lang="en-US"/>
        </a:p>
      </dgm:t>
    </dgm:pt>
    <dgm:pt modelId="{8021AC37-7887-45CC-A141-3BECD53B0942}">
      <dgm:prSet phldrT="[文本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Xunit</a:t>
          </a:r>
          <a:endParaRPr lang="en-US" dirty="0"/>
        </a:p>
      </dgm:t>
    </dgm:pt>
    <dgm:pt modelId="{8AFD7821-3112-452E-8B65-819E72E7D797}" type="parTrans" cxnId="{3D598852-78F1-421E-8567-492B41694C83}">
      <dgm:prSet/>
      <dgm:spPr/>
      <dgm:t>
        <a:bodyPr/>
        <a:lstStyle/>
        <a:p>
          <a:endParaRPr lang="en-US"/>
        </a:p>
      </dgm:t>
    </dgm:pt>
    <dgm:pt modelId="{4DE76EFD-1955-4269-B33B-30005E151D3D}" type="sibTrans" cxnId="{3D598852-78F1-421E-8567-492B41694C83}">
      <dgm:prSet/>
      <dgm:spPr/>
      <dgm:t>
        <a:bodyPr/>
        <a:lstStyle/>
        <a:p>
          <a:endParaRPr lang="en-US"/>
        </a:p>
      </dgm:t>
    </dgm:pt>
    <dgm:pt modelId="{1F59C6F4-2520-42C4-B9A5-DF04EA4D22A8}">
      <dgm:prSet phldrT="[文本]"/>
      <dgm:spPr/>
      <dgm:t>
        <a:bodyPr/>
        <a:lstStyle/>
        <a:p>
          <a:r>
            <a:rPr lang="en-US" dirty="0" smtClean="0"/>
            <a:t>Spring</a:t>
          </a:r>
          <a:endParaRPr lang="en-US" dirty="0"/>
        </a:p>
      </dgm:t>
    </dgm:pt>
    <dgm:pt modelId="{3B25BB60-E118-4C31-B72A-D9907330378B}" type="parTrans" cxnId="{9D536AC5-0F88-4A25-8804-82EC637AB5DB}">
      <dgm:prSet/>
      <dgm:spPr/>
      <dgm:t>
        <a:bodyPr/>
        <a:lstStyle/>
        <a:p>
          <a:endParaRPr lang="en-US"/>
        </a:p>
      </dgm:t>
    </dgm:pt>
    <dgm:pt modelId="{7111C907-BFE0-447C-98B3-75A3FE5D4371}" type="sibTrans" cxnId="{9D536AC5-0F88-4A25-8804-82EC637AB5DB}">
      <dgm:prSet/>
      <dgm:spPr/>
      <dgm:t>
        <a:bodyPr/>
        <a:lstStyle/>
        <a:p>
          <a:endParaRPr lang="en-US"/>
        </a:p>
      </dgm:t>
    </dgm:pt>
    <dgm:pt modelId="{509C8A8D-07B6-4D69-BF02-78E0B24F5071}">
      <dgm:prSet phldrT="[文本]"/>
      <dgm:spPr/>
      <dgm:t>
        <a:bodyPr/>
        <a:lstStyle/>
        <a:p>
          <a:r>
            <a:rPr lang="en-US" dirty="0" smtClean="0"/>
            <a:t>Visual Language</a:t>
          </a:r>
          <a:endParaRPr lang="en-US" dirty="0"/>
        </a:p>
      </dgm:t>
    </dgm:pt>
    <dgm:pt modelId="{A798F83E-E04E-4573-8A09-EE2EB449ECBA}" type="parTrans" cxnId="{CB29AB5B-23C5-41B4-AEDB-AE08B3E3A8FA}">
      <dgm:prSet/>
      <dgm:spPr/>
      <dgm:t>
        <a:bodyPr/>
        <a:lstStyle/>
        <a:p>
          <a:endParaRPr lang="en-US"/>
        </a:p>
      </dgm:t>
    </dgm:pt>
    <dgm:pt modelId="{AC357821-A8FF-4998-BE8D-503F565C431F}" type="sibTrans" cxnId="{CB29AB5B-23C5-41B4-AEDB-AE08B3E3A8FA}">
      <dgm:prSet/>
      <dgm:spPr/>
      <dgm:t>
        <a:bodyPr/>
        <a:lstStyle/>
        <a:p>
          <a:endParaRPr lang="en-US"/>
        </a:p>
      </dgm:t>
    </dgm:pt>
    <dgm:pt modelId="{EC7684E7-F196-46C3-9B62-49F794F2DCDC}" type="pres">
      <dgm:prSet presAssocID="{84F4D5A4-43F5-48AE-9630-8F7E32733F8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3EB4DF6-E9F8-4369-BA77-2EF1C430EC1D}" type="pres">
      <dgm:prSet presAssocID="{C3DEC6D6-ACCB-4004-9207-0FC24AA39A43}" presName="vertOne" presStyleCnt="0"/>
      <dgm:spPr/>
    </dgm:pt>
    <dgm:pt modelId="{6812D4C4-0385-4C25-B677-FFB1762805B5}" type="pres">
      <dgm:prSet presAssocID="{C3DEC6D6-ACCB-4004-9207-0FC24AA39A43}" presName="txOne" presStyleLbl="node0" presStyleIdx="0" presStyleCnt="1" custLinFactY="-989" custLinFactNeighborX="7844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C0E4E-4772-4E0C-A765-97242AEAAEA8}" type="pres">
      <dgm:prSet presAssocID="{C3DEC6D6-ACCB-4004-9207-0FC24AA39A43}" presName="parTransOne" presStyleCnt="0"/>
      <dgm:spPr/>
    </dgm:pt>
    <dgm:pt modelId="{D3FC8DDA-CB11-4EDA-BC07-EF453CF78EF3}" type="pres">
      <dgm:prSet presAssocID="{C3DEC6D6-ACCB-4004-9207-0FC24AA39A43}" presName="horzOne" presStyleCnt="0"/>
      <dgm:spPr/>
    </dgm:pt>
    <dgm:pt modelId="{AB7F5CE5-629A-4618-A622-A69158D12877}" type="pres">
      <dgm:prSet presAssocID="{8021AC37-7887-45CC-A141-3BECD53B0942}" presName="vertTwo" presStyleCnt="0"/>
      <dgm:spPr/>
    </dgm:pt>
    <dgm:pt modelId="{7917D618-75B3-4A82-99CE-EA5295B0B34C}" type="pres">
      <dgm:prSet presAssocID="{8021AC37-7887-45CC-A141-3BECD53B094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3ED67B-CB52-41F8-BB96-FAB0F8F15C6B}" type="pres">
      <dgm:prSet presAssocID="{8021AC37-7887-45CC-A141-3BECD53B0942}" presName="parTransTwo" presStyleCnt="0"/>
      <dgm:spPr/>
    </dgm:pt>
    <dgm:pt modelId="{882838B3-6DC9-47F1-BD85-030C8E3D0EFE}" type="pres">
      <dgm:prSet presAssocID="{8021AC37-7887-45CC-A141-3BECD53B0942}" presName="horzTwo" presStyleCnt="0"/>
      <dgm:spPr/>
    </dgm:pt>
    <dgm:pt modelId="{28A2D40F-06C6-47DE-8924-C533255B2CD3}" type="pres">
      <dgm:prSet presAssocID="{1F59C6F4-2520-42C4-B9A5-DF04EA4D22A8}" presName="vertThree" presStyleCnt="0"/>
      <dgm:spPr/>
    </dgm:pt>
    <dgm:pt modelId="{19EB21D8-04DC-48F1-BD85-4FFD5D2DF69E}" type="pres">
      <dgm:prSet presAssocID="{1F59C6F4-2520-42C4-B9A5-DF04EA4D22A8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87E220-1C2D-47AE-A172-010493FE0A0F}" type="pres">
      <dgm:prSet presAssocID="{1F59C6F4-2520-42C4-B9A5-DF04EA4D22A8}" presName="horzThree" presStyleCnt="0"/>
      <dgm:spPr/>
    </dgm:pt>
    <dgm:pt modelId="{4BEE1183-C2EA-407D-BE11-09512BE83DF3}" type="pres">
      <dgm:prSet presAssocID="{7111C907-BFE0-447C-98B3-75A3FE5D4371}" presName="sibSpaceThree" presStyleCnt="0"/>
      <dgm:spPr/>
    </dgm:pt>
    <dgm:pt modelId="{CC00F994-305F-4C67-AED2-02CF5EFB0A14}" type="pres">
      <dgm:prSet presAssocID="{509C8A8D-07B6-4D69-BF02-78E0B24F5071}" presName="vertThree" presStyleCnt="0"/>
      <dgm:spPr/>
    </dgm:pt>
    <dgm:pt modelId="{3317EB13-7A4B-42FE-8CEA-556B169ED6DB}" type="pres">
      <dgm:prSet presAssocID="{509C8A8D-07B6-4D69-BF02-78E0B24F5071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4014AF-4F09-4B6B-B0EE-1A2ADA95E774}" type="pres">
      <dgm:prSet presAssocID="{509C8A8D-07B6-4D69-BF02-78E0B24F5071}" presName="horzThree" presStyleCnt="0"/>
      <dgm:spPr/>
    </dgm:pt>
  </dgm:ptLst>
  <dgm:cxnLst>
    <dgm:cxn modelId="{9D536AC5-0F88-4A25-8804-82EC637AB5DB}" srcId="{8021AC37-7887-45CC-A141-3BECD53B0942}" destId="{1F59C6F4-2520-42C4-B9A5-DF04EA4D22A8}" srcOrd="0" destOrd="0" parTransId="{3B25BB60-E118-4C31-B72A-D9907330378B}" sibTransId="{7111C907-BFE0-447C-98B3-75A3FE5D4371}"/>
    <dgm:cxn modelId="{CB29AB5B-23C5-41B4-AEDB-AE08B3E3A8FA}" srcId="{8021AC37-7887-45CC-A141-3BECD53B0942}" destId="{509C8A8D-07B6-4D69-BF02-78E0B24F5071}" srcOrd="1" destOrd="0" parTransId="{A798F83E-E04E-4573-8A09-EE2EB449ECBA}" sibTransId="{AC357821-A8FF-4998-BE8D-503F565C431F}"/>
    <dgm:cxn modelId="{334DB5D8-FC1E-42E5-8312-36617E050452}" type="presOf" srcId="{84F4D5A4-43F5-48AE-9630-8F7E32733F86}" destId="{EC7684E7-F196-46C3-9B62-49F794F2DCDC}" srcOrd="0" destOrd="0" presId="urn:microsoft.com/office/officeart/2005/8/layout/hierarchy4"/>
    <dgm:cxn modelId="{11CBE2DB-E5F0-4633-8552-EA1D590EF934}" type="presOf" srcId="{C3DEC6D6-ACCB-4004-9207-0FC24AA39A43}" destId="{6812D4C4-0385-4C25-B677-FFB1762805B5}" srcOrd="0" destOrd="0" presId="urn:microsoft.com/office/officeart/2005/8/layout/hierarchy4"/>
    <dgm:cxn modelId="{3D598852-78F1-421E-8567-492B41694C83}" srcId="{C3DEC6D6-ACCB-4004-9207-0FC24AA39A43}" destId="{8021AC37-7887-45CC-A141-3BECD53B0942}" srcOrd="0" destOrd="0" parTransId="{8AFD7821-3112-452E-8B65-819E72E7D797}" sibTransId="{4DE76EFD-1955-4269-B33B-30005E151D3D}"/>
    <dgm:cxn modelId="{FEBFB08D-81F8-4676-9DDA-3DA626531545}" type="presOf" srcId="{509C8A8D-07B6-4D69-BF02-78E0B24F5071}" destId="{3317EB13-7A4B-42FE-8CEA-556B169ED6DB}" srcOrd="0" destOrd="0" presId="urn:microsoft.com/office/officeart/2005/8/layout/hierarchy4"/>
    <dgm:cxn modelId="{4C374B5D-4B3F-4779-B8C9-640AB6B7F612}" type="presOf" srcId="{8021AC37-7887-45CC-A141-3BECD53B0942}" destId="{7917D618-75B3-4A82-99CE-EA5295B0B34C}" srcOrd="0" destOrd="0" presId="urn:microsoft.com/office/officeart/2005/8/layout/hierarchy4"/>
    <dgm:cxn modelId="{E9036696-9912-42A2-B11A-F168B96F1B22}" srcId="{84F4D5A4-43F5-48AE-9630-8F7E32733F86}" destId="{C3DEC6D6-ACCB-4004-9207-0FC24AA39A43}" srcOrd="0" destOrd="0" parTransId="{28050C05-9B97-451F-A5CD-A24F07296019}" sibTransId="{4E2790FF-BDC4-4D84-8DB7-638A806E38B7}"/>
    <dgm:cxn modelId="{4F7C9BB0-95F3-45A9-8FB1-235D810D4A34}" type="presOf" srcId="{1F59C6F4-2520-42C4-B9A5-DF04EA4D22A8}" destId="{19EB21D8-04DC-48F1-BD85-4FFD5D2DF69E}" srcOrd="0" destOrd="0" presId="urn:microsoft.com/office/officeart/2005/8/layout/hierarchy4"/>
    <dgm:cxn modelId="{A478EA2E-8C8A-4C4B-BD29-B797AB3001EE}" type="presParOf" srcId="{EC7684E7-F196-46C3-9B62-49F794F2DCDC}" destId="{F3EB4DF6-E9F8-4369-BA77-2EF1C430EC1D}" srcOrd="0" destOrd="0" presId="urn:microsoft.com/office/officeart/2005/8/layout/hierarchy4"/>
    <dgm:cxn modelId="{96A7B476-1EC4-440D-994D-C29AA5F9D506}" type="presParOf" srcId="{F3EB4DF6-E9F8-4369-BA77-2EF1C430EC1D}" destId="{6812D4C4-0385-4C25-B677-FFB1762805B5}" srcOrd="0" destOrd="0" presId="urn:microsoft.com/office/officeart/2005/8/layout/hierarchy4"/>
    <dgm:cxn modelId="{41959461-F2C2-4835-B8BB-B07B42569035}" type="presParOf" srcId="{F3EB4DF6-E9F8-4369-BA77-2EF1C430EC1D}" destId="{03FC0E4E-4772-4E0C-A765-97242AEAAEA8}" srcOrd="1" destOrd="0" presId="urn:microsoft.com/office/officeart/2005/8/layout/hierarchy4"/>
    <dgm:cxn modelId="{2177A9E7-D978-4E79-AFDB-890F2BCA78F4}" type="presParOf" srcId="{F3EB4DF6-E9F8-4369-BA77-2EF1C430EC1D}" destId="{D3FC8DDA-CB11-4EDA-BC07-EF453CF78EF3}" srcOrd="2" destOrd="0" presId="urn:microsoft.com/office/officeart/2005/8/layout/hierarchy4"/>
    <dgm:cxn modelId="{5C801B0B-5AFF-4317-934C-10DE9411C9B1}" type="presParOf" srcId="{D3FC8DDA-CB11-4EDA-BC07-EF453CF78EF3}" destId="{AB7F5CE5-629A-4618-A622-A69158D12877}" srcOrd="0" destOrd="0" presId="urn:microsoft.com/office/officeart/2005/8/layout/hierarchy4"/>
    <dgm:cxn modelId="{628544CD-CB5B-4C0C-8AB1-1E0E98B97510}" type="presParOf" srcId="{AB7F5CE5-629A-4618-A622-A69158D12877}" destId="{7917D618-75B3-4A82-99CE-EA5295B0B34C}" srcOrd="0" destOrd="0" presId="urn:microsoft.com/office/officeart/2005/8/layout/hierarchy4"/>
    <dgm:cxn modelId="{F8C1D8F0-4F0F-4433-A13B-038721413331}" type="presParOf" srcId="{AB7F5CE5-629A-4618-A622-A69158D12877}" destId="{E73ED67B-CB52-41F8-BB96-FAB0F8F15C6B}" srcOrd="1" destOrd="0" presId="urn:microsoft.com/office/officeart/2005/8/layout/hierarchy4"/>
    <dgm:cxn modelId="{096B4080-AAA5-477D-9F21-0E73AFC1CBCF}" type="presParOf" srcId="{AB7F5CE5-629A-4618-A622-A69158D12877}" destId="{882838B3-6DC9-47F1-BD85-030C8E3D0EFE}" srcOrd="2" destOrd="0" presId="urn:microsoft.com/office/officeart/2005/8/layout/hierarchy4"/>
    <dgm:cxn modelId="{B52EDA0C-D7F1-478E-B7F4-570F2ABE5374}" type="presParOf" srcId="{882838B3-6DC9-47F1-BD85-030C8E3D0EFE}" destId="{28A2D40F-06C6-47DE-8924-C533255B2CD3}" srcOrd="0" destOrd="0" presId="urn:microsoft.com/office/officeart/2005/8/layout/hierarchy4"/>
    <dgm:cxn modelId="{A0A9823B-EA5F-4F79-9AE6-7CE6263ABC8E}" type="presParOf" srcId="{28A2D40F-06C6-47DE-8924-C533255B2CD3}" destId="{19EB21D8-04DC-48F1-BD85-4FFD5D2DF69E}" srcOrd="0" destOrd="0" presId="urn:microsoft.com/office/officeart/2005/8/layout/hierarchy4"/>
    <dgm:cxn modelId="{9D4E2808-DF16-4B89-96BB-43961C7FECAB}" type="presParOf" srcId="{28A2D40F-06C6-47DE-8924-C533255B2CD3}" destId="{2A87E220-1C2D-47AE-A172-010493FE0A0F}" srcOrd="1" destOrd="0" presId="urn:microsoft.com/office/officeart/2005/8/layout/hierarchy4"/>
    <dgm:cxn modelId="{2CF7042E-82F0-4785-83AB-6F499D35FC9F}" type="presParOf" srcId="{882838B3-6DC9-47F1-BD85-030C8E3D0EFE}" destId="{4BEE1183-C2EA-407D-BE11-09512BE83DF3}" srcOrd="1" destOrd="0" presId="urn:microsoft.com/office/officeart/2005/8/layout/hierarchy4"/>
    <dgm:cxn modelId="{EF5388E8-4E08-487E-9EFE-05E975E4507A}" type="presParOf" srcId="{882838B3-6DC9-47F1-BD85-030C8E3D0EFE}" destId="{CC00F994-305F-4C67-AED2-02CF5EFB0A14}" srcOrd="2" destOrd="0" presId="urn:microsoft.com/office/officeart/2005/8/layout/hierarchy4"/>
    <dgm:cxn modelId="{9E6D8874-4BD5-465F-838C-16F6E14364DF}" type="presParOf" srcId="{CC00F994-305F-4C67-AED2-02CF5EFB0A14}" destId="{3317EB13-7A4B-42FE-8CEA-556B169ED6DB}" srcOrd="0" destOrd="0" presId="urn:microsoft.com/office/officeart/2005/8/layout/hierarchy4"/>
    <dgm:cxn modelId="{7E6974AF-E1AD-4E7A-8B5D-F7A951C52453}" type="presParOf" srcId="{CC00F994-305F-4C67-AED2-02CF5EFB0A14}" destId="{FC4014AF-4F09-4B6B-B0EE-1A2ADA95E77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2D4C4-0385-4C25-B677-FFB1762805B5}">
      <dsp:nvSpPr>
        <dsp:cNvPr id="0" name=""/>
        <dsp:cNvSpPr/>
      </dsp:nvSpPr>
      <dsp:spPr>
        <a:xfrm>
          <a:off x="2110" y="0"/>
          <a:ext cx="2253801" cy="132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Workflow</a:t>
          </a:r>
          <a:endParaRPr lang="en-US" sz="3500" kern="1200" dirty="0"/>
        </a:p>
      </dsp:txBody>
      <dsp:txXfrm>
        <a:off x="40784" y="38674"/>
        <a:ext cx="2176453" cy="1243068"/>
      </dsp:txXfrm>
    </dsp:sp>
    <dsp:sp modelId="{7917D618-75B3-4A82-99CE-EA5295B0B34C}">
      <dsp:nvSpPr>
        <dsp:cNvPr id="0" name=""/>
        <dsp:cNvSpPr/>
      </dsp:nvSpPr>
      <dsp:spPr>
        <a:xfrm>
          <a:off x="1055" y="1363903"/>
          <a:ext cx="2253801" cy="1320416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Xunit</a:t>
          </a:r>
          <a:endParaRPr lang="en-US" sz="3500" kern="1200" dirty="0"/>
        </a:p>
      </dsp:txBody>
      <dsp:txXfrm>
        <a:off x="39729" y="1402577"/>
        <a:ext cx="2176453" cy="1243068"/>
      </dsp:txXfrm>
    </dsp:sp>
    <dsp:sp modelId="{19EB21D8-04DC-48F1-BD85-4FFD5D2DF69E}">
      <dsp:nvSpPr>
        <dsp:cNvPr id="0" name=""/>
        <dsp:cNvSpPr/>
      </dsp:nvSpPr>
      <dsp:spPr>
        <a:xfrm>
          <a:off x="1055" y="2725526"/>
          <a:ext cx="1103722" cy="132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Spring</a:t>
          </a:r>
          <a:endParaRPr lang="en-US" sz="1600" kern="1200" dirty="0"/>
        </a:p>
      </dsp:txBody>
      <dsp:txXfrm>
        <a:off x="33382" y="2757853"/>
        <a:ext cx="1039068" cy="1255762"/>
      </dsp:txXfrm>
    </dsp:sp>
    <dsp:sp modelId="{3317EB13-7A4B-42FE-8CEA-556B169ED6DB}">
      <dsp:nvSpPr>
        <dsp:cNvPr id="0" name=""/>
        <dsp:cNvSpPr/>
      </dsp:nvSpPr>
      <dsp:spPr>
        <a:xfrm>
          <a:off x="1151134" y="2725526"/>
          <a:ext cx="1103722" cy="132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Visual Language</a:t>
          </a:r>
          <a:endParaRPr lang="en-US" sz="1600" kern="1200" dirty="0"/>
        </a:p>
      </dsp:txBody>
      <dsp:txXfrm>
        <a:off x="1183461" y="2757853"/>
        <a:ext cx="1039068" cy="1255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5474EC3B-F16E-4EB9-840D-F05EBD4E5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 bwMode="auto">
          <a:xfrm>
            <a:off x="0" y="1571625"/>
            <a:ext cx="6767513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15"/>
          <p:cNvCxnSpPr>
            <a:cxnSpLocks noChangeShapeType="1"/>
          </p:cNvCxnSpPr>
          <p:nvPr/>
        </p:nvCxnSpPr>
        <p:spPr bwMode="auto">
          <a:xfrm>
            <a:off x="8247063" y="0"/>
            <a:ext cx="0" cy="4502150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" name="KSO_BT1"/>
          <p:cNvSpPr>
            <a:spLocks noGrp="1" noChangeArrowheads="1"/>
          </p:cNvSpPr>
          <p:nvPr>
            <p:ph type="ctrTitle"/>
          </p:nvPr>
        </p:nvSpPr>
        <p:spPr>
          <a:xfrm>
            <a:off x="7502525" y="334963"/>
            <a:ext cx="665163" cy="5783262"/>
          </a:xfrm>
        </p:spPr>
        <p:txBody>
          <a:bodyPr vert="eaVert"/>
          <a:lstStyle>
            <a:lvl1pPr>
              <a:defRPr sz="3600"/>
            </a:lvl1pPr>
          </a:lstStyle>
          <a:p>
            <a:pPr lvl="0"/>
            <a:r>
              <a:rPr lang="en-US" noProof="0" smtClean="0"/>
              <a:t>单击此处编辑母版标题</a:t>
            </a:r>
          </a:p>
        </p:txBody>
      </p:sp>
      <p:sp>
        <p:nvSpPr>
          <p:cNvPr id="2053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6819900" y="2095500"/>
            <a:ext cx="574675" cy="4030663"/>
          </a:xfrm>
        </p:spPr>
        <p:txBody>
          <a:bodyPr vert="eaVert"/>
          <a:lstStyle>
            <a:lvl1pPr marL="87313" indent="0" algn="l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单击此处编辑母版副标题样式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2D5A1-66B3-4444-BC54-FE30767276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F0624-819E-44C0-A172-757692F6536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3" y="134938"/>
            <a:ext cx="1993900" cy="6202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7838" y="134938"/>
            <a:ext cx="5832475" cy="6202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2B29-DF1B-4740-9E66-BEEC116B9A6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34938"/>
            <a:ext cx="6249987" cy="566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B286B-36F3-464F-9093-E30C52A9458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3CD03-5B91-4E3C-9B79-DB9A1731C7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A1272-F4D3-4633-8163-E177E20061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9014-51B6-4BDE-A4D0-1D8B491B96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844F9-DC9A-44B1-BD79-95095A5AB9F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5F9D5-833C-4EF6-A451-1D8C77806DE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24EE2-1C29-4DF3-8BE4-5268ADEC05C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3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B1A9A-23A9-4ABC-987B-0C02D7337E5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39EF8-8180-420A-9A2C-DD4F07B6C5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直接连接符 7"/>
          <p:cNvCxnSpPr>
            <a:cxnSpLocks noChangeShapeType="1"/>
          </p:cNvCxnSpPr>
          <p:nvPr/>
        </p:nvCxnSpPr>
        <p:spPr bwMode="auto">
          <a:xfrm>
            <a:off x="0" y="712788"/>
            <a:ext cx="9144000" cy="0"/>
          </a:xfrm>
          <a:prstGeom prst="line">
            <a:avLst/>
          </a:prstGeom>
          <a:noFill/>
          <a:ln w="6350">
            <a:solidFill>
              <a:srgbClr val="D9DAD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矩形 8"/>
          <p:cNvSpPr>
            <a:spLocks noChangeArrowheads="1"/>
          </p:cNvSpPr>
          <p:nvPr/>
        </p:nvSpPr>
        <p:spPr bwMode="auto">
          <a:xfrm>
            <a:off x="0" y="863600"/>
            <a:ext cx="9144000" cy="5637213"/>
          </a:xfrm>
          <a:prstGeom prst="rect">
            <a:avLst/>
          </a:prstGeom>
          <a:solidFill>
            <a:srgbClr val="F2F2F2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8478838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029" name="燕尾形 11"/>
          <p:cNvSpPr>
            <a:spLocks noChangeArrowheads="1"/>
          </p:cNvSpPr>
          <p:nvPr/>
        </p:nvSpPr>
        <p:spPr bwMode="auto">
          <a:xfrm flipH="1">
            <a:off x="7858125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cxnSp>
        <p:nvCxnSpPr>
          <p:cNvPr id="1030" name="直接连接符 13"/>
          <p:cNvCxnSpPr>
            <a:cxnSpLocks noChangeShapeType="1"/>
          </p:cNvCxnSpPr>
          <p:nvPr/>
        </p:nvCxnSpPr>
        <p:spPr bwMode="auto">
          <a:xfrm>
            <a:off x="304800" y="0"/>
            <a:ext cx="0" cy="801688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134938"/>
            <a:ext cx="62499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1032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049338"/>
            <a:ext cx="7977188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</p:txBody>
      </p:sp>
      <p:sp>
        <p:nvSpPr>
          <p:cNvPr id="1033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0588" y="626110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rgbClr val="8C8F93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90888" y="626110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5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0050" y="6503988"/>
            <a:ext cx="407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8F17BD3-EDD8-4887-8B1C-513F10FD066A}" type="slidenum">
              <a:rPr lang="zh-CN" altLang="en-US"/>
              <a:pPr>
                <a:defRPr/>
              </a:pPr>
              <a:t>‹#›</a:t>
            </a:fld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9pPr>
    </p:titleStyle>
    <p:bodyStyle>
      <a:lvl1pPr marL="357188" indent="-269875" algn="just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4F6D7A"/>
        </a:buClr>
        <a:buSzPct val="60000"/>
        <a:buFont typeface="Arial" pitchFamily="34" charset="0"/>
        <a:buChar char="▲"/>
        <a:defRPr sz="2000">
          <a:solidFill>
            <a:srgbClr val="BF9000"/>
          </a:solidFill>
          <a:latin typeface="+mn-lt"/>
          <a:ea typeface="+mn-ea"/>
          <a:cs typeface="+mn-cs"/>
        </a:defRPr>
      </a:lvl1pPr>
      <a:lvl2pPr marL="357188" indent="-269875" algn="just" rtl="0" eaLnBrk="0" fontAlgn="base" hangingPunct="0">
        <a:lnSpc>
          <a:spcPct val="140000"/>
        </a:lnSpc>
        <a:spcBef>
          <a:spcPts val="800"/>
        </a:spcBef>
        <a:spcAft>
          <a:spcPct val="0"/>
        </a:spcAft>
        <a:buClr>
          <a:srgbClr val="8F6C00"/>
        </a:buClr>
        <a:buSzPct val="70000"/>
        <a:buFont typeface="Arial" pitchFamily="34" charset="0"/>
        <a:buChar char=" "/>
        <a:defRPr sz="1600">
          <a:solidFill>
            <a:srgbClr val="71717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jiehui/xDecision" TargetMode="External"/><Relationship Id="rId2" Type="http://schemas.openxmlformats.org/officeDocument/2006/relationships/hyperlink" Target="https://github.com/hejiehui/xUn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ejiehui/xross-tools-installer/blob/master/com.xross.tools.xunit.feature/installer/xrossTools.zip" TargetMode="External"/><Relationship Id="rId5" Type="http://schemas.openxmlformats.org/officeDocument/2006/relationships/hyperlink" Target="https://github.com/hejiehui/xross-tools-installer/blob/master/com.xross.tools.xunit.feature/installer/xunit_test.zip" TargetMode="External"/><Relationship Id="rId4" Type="http://schemas.openxmlformats.org/officeDocument/2006/relationships/hyperlink" Target="https://github.com/hejiehui/xStat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08104" y="1844824"/>
            <a:ext cx="2737371" cy="576064"/>
          </a:xfrm>
        </p:spPr>
        <p:txBody>
          <a:bodyPr vert="horz"/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X-Series</a:t>
            </a:r>
            <a:endParaRPr lang="en-US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24328" y="5013176"/>
            <a:ext cx="639763" cy="10064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赫杰辉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Xross</a:t>
            </a:r>
            <a:r>
              <a:rPr lang="en-US" dirty="0" smtClean="0"/>
              <a:t> Unit 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425" y="1049338"/>
            <a:ext cx="6180807" cy="5287962"/>
          </a:xfrm>
        </p:spPr>
        <p:txBody>
          <a:bodyPr/>
          <a:lstStyle/>
          <a:p>
            <a:r>
              <a:rPr lang="en-US" dirty="0" smtClean="0"/>
              <a:t>It is not another spring</a:t>
            </a:r>
            <a:endParaRPr lang="en-US" dirty="0"/>
          </a:p>
          <a:p>
            <a:pPr lvl="1"/>
            <a:r>
              <a:rPr lang="en-US" dirty="0" smtClean="0"/>
              <a:t>Spring: construct system from structure perspective</a:t>
            </a:r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: handle request from </a:t>
            </a:r>
            <a:r>
              <a:rPr lang="en-US" dirty="0"/>
              <a:t>behavior perspective</a:t>
            </a:r>
            <a:endParaRPr lang="en-US" dirty="0" smtClean="0"/>
          </a:p>
          <a:p>
            <a:r>
              <a:rPr lang="en-US" dirty="0" smtClean="0"/>
              <a:t>It is not a workflow</a:t>
            </a:r>
          </a:p>
          <a:p>
            <a:pPr lvl="1"/>
            <a:r>
              <a:rPr lang="en-US" dirty="0" smtClean="0"/>
              <a:t>Workflow do task/path management during multiple round of </a:t>
            </a:r>
            <a:r>
              <a:rPr lang="en-US" dirty="0" err="1" smtClean="0"/>
              <a:t>req</a:t>
            </a:r>
            <a:r>
              <a:rPr lang="en-US" dirty="0" smtClean="0"/>
              <a:t>/</a:t>
            </a:r>
            <a:r>
              <a:rPr lang="en-US" dirty="0" err="1" smtClean="0"/>
              <a:t>resp</a:t>
            </a:r>
            <a:r>
              <a:rPr lang="en-US" dirty="0" smtClean="0"/>
              <a:t> between multiple roles</a:t>
            </a:r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 manages path for one </a:t>
            </a:r>
            <a:r>
              <a:rPr lang="en-US" dirty="0" err="1" smtClean="0"/>
              <a:t>req</a:t>
            </a:r>
            <a:r>
              <a:rPr lang="en-US" dirty="0" smtClean="0"/>
              <a:t>/</a:t>
            </a:r>
            <a:r>
              <a:rPr lang="en-US" dirty="0" err="1" smtClean="0"/>
              <a:t>resp</a:t>
            </a:r>
            <a:endParaRPr lang="en-US" dirty="0" smtClean="0"/>
          </a:p>
          <a:p>
            <a:r>
              <a:rPr lang="en-US" dirty="0" smtClean="0"/>
              <a:t>It is not a visual programming language</a:t>
            </a:r>
          </a:p>
          <a:p>
            <a:pPr lvl="1"/>
            <a:r>
              <a:rPr lang="en-US" dirty="0" smtClean="0"/>
              <a:t>Visual programming language interprets and produces code</a:t>
            </a:r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 compose behavior and structural unit at business level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08632750"/>
              </p:ext>
            </p:extLst>
          </p:nvPr>
        </p:nvGraphicFramePr>
        <p:xfrm>
          <a:off x="6732240" y="1268760"/>
          <a:ext cx="2255912" cy="40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27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dirty="0" err="1"/>
              <a:t>Xross</a:t>
            </a:r>
            <a:r>
              <a:rPr lang="en-US" dirty="0"/>
              <a:t> </a:t>
            </a:r>
            <a:r>
              <a:rPr lang="en-US" dirty="0" smtClean="0"/>
              <a:t>Unit II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using unit to do what code also can do</a:t>
            </a:r>
          </a:p>
          <a:p>
            <a:pPr lvl="1"/>
            <a:r>
              <a:rPr lang="en-US" dirty="0" smtClean="0"/>
              <a:t>Because size matters, guess what you do with the following</a:t>
            </a:r>
          </a:p>
          <a:p>
            <a:pPr lvl="2"/>
            <a:r>
              <a:rPr lang="en-US" dirty="0" smtClean="0"/>
              <a:t>“</a:t>
            </a:r>
            <a:r>
              <a:rPr lang="en-US" dirty="0"/>
              <a:t>Hello </a:t>
            </a:r>
            <a:r>
              <a:rPr lang="en-US" dirty="0" smtClean="0"/>
              <a:t>World”</a:t>
            </a:r>
          </a:p>
          <a:p>
            <a:pPr lvl="2"/>
            <a:r>
              <a:rPr lang="en-US" dirty="0" smtClean="0"/>
              <a:t>A web service</a:t>
            </a:r>
          </a:p>
          <a:p>
            <a:pPr lvl="2"/>
            <a:r>
              <a:rPr lang="en-US" dirty="0" smtClean="0"/>
              <a:t>A small web app</a:t>
            </a:r>
          </a:p>
          <a:p>
            <a:pPr lvl="2"/>
            <a:r>
              <a:rPr lang="en-US" dirty="0" smtClean="0"/>
              <a:t>A site at a size of </a:t>
            </a:r>
            <a:r>
              <a:rPr lang="en-US" dirty="0" err="1" smtClean="0"/>
              <a:t>taobao</a:t>
            </a:r>
            <a:r>
              <a:rPr lang="en-US" dirty="0" smtClean="0"/>
              <a:t>, </a:t>
            </a:r>
            <a:r>
              <a:rPr lang="en-US" dirty="0" err="1" smtClean="0"/>
              <a:t>ebay</a:t>
            </a:r>
            <a:r>
              <a:rPr lang="en-US" dirty="0" smtClean="0"/>
              <a:t>, </a:t>
            </a:r>
            <a:r>
              <a:rPr lang="en-US" dirty="0" err="1" smtClean="0"/>
              <a:t>ctrip</a:t>
            </a:r>
            <a:endParaRPr lang="en-US" dirty="0" smtClean="0"/>
          </a:p>
          <a:p>
            <a:r>
              <a:rPr lang="en-US" dirty="0" smtClean="0"/>
              <a:t>Why not </a:t>
            </a:r>
            <a:r>
              <a:rPr lang="en-US" dirty="0"/>
              <a:t>using </a:t>
            </a:r>
            <a:r>
              <a:rPr lang="en-US" dirty="0" smtClean="0"/>
              <a:t>existing command framework</a:t>
            </a:r>
          </a:p>
          <a:p>
            <a:pPr lvl="1"/>
            <a:r>
              <a:rPr lang="en-US" dirty="0" smtClean="0"/>
              <a:t>Because they all lack insight into there “unit” -- command</a:t>
            </a:r>
          </a:p>
          <a:p>
            <a:pPr lvl="2"/>
            <a:r>
              <a:rPr lang="en-US" dirty="0" smtClean="0"/>
              <a:t>Servlet – Command at URL level</a:t>
            </a:r>
          </a:p>
          <a:p>
            <a:pPr lvl="2"/>
            <a:r>
              <a:rPr lang="en-US" dirty="0" smtClean="0"/>
              <a:t>JEE: Session </a:t>
            </a:r>
            <a:r>
              <a:rPr lang="en-US" dirty="0"/>
              <a:t>Bean, Entity Bean, Message </a:t>
            </a:r>
            <a:r>
              <a:rPr lang="en-US" dirty="0" smtClean="0"/>
              <a:t>Bean – Command at bean id level</a:t>
            </a:r>
          </a:p>
          <a:p>
            <a:pPr lvl="1"/>
            <a:r>
              <a:rPr lang="en-US" dirty="0" smtClean="0"/>
              <a:t>Although there are many small commands which are just at a size of one page</a:t>
            </a:r>
          </a:p>
          <a:p>
            <a:pPr lvl="1"/>
            <a:r>
              <a:rPr lang="en-US" dirty="0" smtClean="0"/>
              <a:t>There are also few but important one which is of “monster” size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91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Xunit</a:t>
            </a:r>
            <a:r>
              <a:rPr lang="en-US" dirty="0" smtClean="0"/>
              <a:t> Sample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diagram</a:t>
            </a:r>
          </a:p>
          <a:p>
            <a:pPr lvl="1"/>
            <a:r>
              <a:rPr lang="en-US" dirty="0" smtClean="0"/>
              <a:t>You can keep polishing and discuss with PM, PD, QA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13668" cy="44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3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Sample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unit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47875"/>
            <a:ext cx="54578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Sample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class and set properties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78072"/>
            <a:ext cx="5400600" cy="514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8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Xunit</a:t>
            </a:r>
            <a:r>
              <a:rPr lang="en-US" dirty="0" smtClean="0"/>
              <a:t> Sample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it out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77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7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Xunit</a:t>
            </a:r>
            <a:r>
              <a:rPr lang="en-US" dirty="0" smtClean="0"/>
              <a:t> is field tested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92696"/>
            <a:ext cx="5656933" cy="364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56992"/>
            <a:ext cx="6332885" cy="331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Decision tree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What is decision tree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400" dirty="0" smtClean="0"/>
              <a:t>A common tool used in business intelligence domain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400" dirty="0" smtClean="0"/>
              <a:t>To represent complex decision making path in a tree model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Decision Tree Editor enables developer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400" dirty="0" smtClean="0"/>
              <a:t>Create decision tree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800" dirty="0" smtClean="0"/>
              <a:t>Within eclipse in WYSIWYG way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400" dirty="0" smtClean="0"/>
              <a:t>Verify model correctness with generated unit test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800" dirty="0" smtClean="0"/>
              <a:t>Cover all paths that a decision can be reached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Benefit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400" dirty="0" smtClean="0"/>
              <a:t>Pure model, no code.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400" dirty="0" smtClean="0"/>
              <a:t>Can be reused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400" dirty="0" smtClean="0"/>
              <a:t>Replace you if/else, tremendously deduce code</a:t>
            </a:r>
          </a:p>
          <a:p>
            <a:pPr eaLnBrk="1" hangingPunct="1">
              <a:lnSpc>
                <a:spcPct val="100000"/>
              </a:lnSpc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Decision tree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7" y="1916832"/>
            <a:ext cx="83153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Specify Factors</a:t>
            </a:r>
          </a:p>
          <a:p>
            <a:pPr lvl="1" eaLnBrk="1" hangingPunct="1"/>
            <a:r>
              <a:rPr lang="en-US" sz="1400" dirty="0" smtClean="0"/>
              <a:t>Variable </a:t>
            </a:r>
            <a:r>
              <a:rPr lang="en-US" sz="1400" dirty="0"/>
              <a:t>that has several value</a:t>
            </a:r>
          </a:p>
          <a:p>
            <a:r>
              <a:rPr lang="en-US" dirty="0"/>
              <a:t>Specify Decision</a:t>
            </a:r>
          </a:p>
          <a:p>
            <a:pPr lvl="1"/>
            <a:r>
              <a:rPr lang="en-US" dirty="0"/>
              <a:t>Key that identifies particular decision result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65480"/>
            <a:ext cx="57435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69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X-Series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light weight framework/tools</a:t>
            </a:r>
          </a:p>
          <a:p>
            <a:pPr lvl="1"/>
            <a:r>
              <a:rPr lang="en-US" dirty="0" smtClean="0"/>
              <a:t>With Graphic UI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Easy to integrate</a:t>
            </a:r>
          </a:p>
          <a:p>
            <a:pPr lvl="1"/>
            <a:r>
              <a:rPr lang="en-US" dirty="0" smtClean="0"/>
              <a:t>Easy to test</a:t>
            </a:r>
          </a:p>
          <a:p>
            <a:r>
              <a:rPr lang="en-US" dirty="0" smtClean="0"/>
              <a:t>Solving the problem of large scale software development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Learning curve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33847"/>
            <a:ext cx="9033945" cy="567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9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Unit Test</a:t>
            </a:r>
          </a:p>
          <a:p>
            <a:pPr lvl="1"/>
            <a:r>
              <a:rPr lang="en-US" dirty="0" smtClean="0"/>
              <a:t>To verify model</a:t>
            </a:r>
          </a:p>
          <a:p>
            <a:pPr lvl="1"/>
            <a:r>
              <a:rPr lang="en-US" dirty="0" smtClean="0"/>
              <a:t>Show how to use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52736"/>
            <a:ext cx="4695825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4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/>
              <a:t>Xross State</a:t>
            </a:r>
            <a:endParaRPr lang="en-US" sz="2800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/>
              <a:t>A state machine editor that allow developer create state machine to represent state change</a:t>
            </a:r>
          </a:p>
          <a:p>
            <a:pPr eaLnBrk="1" hangingPunct="1"/>
            <a:r>
              <a:rPr lang="en-US" altLang="en-US" sz="1800" dirty="0" smtClean="0"/>
              <a:t>Like decision tree, it cares only the state machine model. </a:t>
            </a:r>
          </a:p>
          <a:p>
            <a:pPr eaLnBrk="1" hangingPunct="1"/>
            <a:r>
              <a:rPr lang="en-US" altLang="en-US" sz="1800" dirty="0" smtClean="0"/>
              <a:t>No couple with client code</a:t>
            </a:r>
          </a:p>
          <a:p>
            <a:pPr eaLnBrk="1" hangingPunct="1"/>
            <a:r>
              <a:rPr lang="en-US" altLang="en-US" sz="1800" dirty="0" smtClean="0"/>
              <a:t>The model file can be parsed by runtime to trigger state transition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Xross</a:t>
            </a:r>
            <a:r>
              <a:rPr lang="en-US" altLang="zh-CN" sz="2800" dirty="0" smtClean="0"/>
              <a:t> State</a:t>
            </a:r>
            <a:endParaRPr lang="en-US" sz="2800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2776"/>
            <a:ext cx="9089634" cy="541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Xross</a:t>
            </a:r>
            <a:r>
              <a:rPr lang="en-US" altLang="zh-CN" dirty="0"/>
              <a:t> State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Actions on transition</a:t>
            </a:r>
          </a:p>
          <a:p>
            <a:pPr lvl="1"/>
            <a:r>
              <a:rPr lang="en-US" dirty="0" err="1" smtClean="0"/>
              <a:t>EntryAction</a:t>
            </a:r>
            <a:endParaRPr lang="en-US" dirty="0" smtClean="0"/>
          </a:p>
          <a:p>
            <a:pPr lvl="1"/>
            <a:r>
              <a:rPr lang="en-US" dirty="0" err="1" smtClean="0"/>
              <a:t>ExitAction</a:t>
            </a:r>
            <a:endParaRPr lang="en-US" dirty="0" smtClean="0"/>
          </a:p>
          <a:p>
            <a:pPr lvl="1"/>
            <a:r>
              <a:rPr lang="en-US" dirty="0" err="1" smtClean="0"/>
              <a:t>TransitionAction</a:t>
            </a:r>
            <a:endParaRPr lang="en-US" dirty="0" smtClean="0"/>
          </a:p>
          <a:p>
            <a:r>
              <a:rPr lang="en-US" dirty="0" smtClean="0"/>
              <a:t>Validator for transition</a:t>
            </a:r>
          </a:p>
          <a:p>
            <a:pPr lvl="1"/>
            <a:r>
              <a:rPr lang="en-US" dirty="0" err="1" smtClean="0"/>
              <a:t>TransitionGuard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81343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6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Xross</a:t>
            </a:r>
            <a:r>
              <a:rPr lang="en-US" altLang="zh-CN" dirty="0"/>
              <a:t> State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124744"/>
            <a:ext cx="678180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5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series resource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Codebase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github.com/hejiehui/xUnit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github.com/hejiehui/xDecision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github.com/hejiehui/xState</a:t>
            </a:r>
            <a:endParaRPr lang="en-US" dirty="0" smtClean="0"/>
          </a:p>
          <a:p>
            <a:r>
              <a:rPr lang="en-US" dirty="0" smtClean="0"/>
              <a:t>Sample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github.com/hejiehui/xross-tools-installer/blob/master/com.xross.tools.xunit.feature/installer/xunit_test.zip</a:t>
            </a:r>
            <a:endParaRPr lang="en-US" dirty="0" smtClean="0"/>
          </a:p>
          <a:p>
            <a:r>
              <a:rPr lang="en-US" dirty="0" smtClean="0"/>
              <a:t>All-in-one Installer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github.com/hejiehui/xross-tools-installer/blob/master/com.xross.tools.xunit.feature/installer/xrossTools.zip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X series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download installer zip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90675"/>
            <a:ext cx="6400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X series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59150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3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X series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9" y="2348880"/>
            <a:ext cx="90011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5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sym typeface="Arial" pitchFamily="34" charset="0"/>
              </a:rPr>
              <a:t>What developers really want</a:t>
            </a:r>
            <a:endParaRPr lang="zh-CN" altLang="en-US" sz="2800" dirty="0" smtClean="0">
              <a:sym typeface="Arial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The C</a:t>
            </a:r>
            <a:r>
              <a:rPr lang="en-US" altLang="en-US" dirty="0" err="1" smtClean="0"/>
              <a:t>hallenge</a:t>
            </a:r>
            <a:endParaRPr lang="en-US" altLang="en-US" dirty="0" smtClean="0"/>
          </a:p>
          <a:p>
            <a:pPr eaLnBrk="1" hangingPunct="1"/>
            <a:r>
              <a:rPr lang="zh-CN" altLang="en-US" dirty="0" smtClean="0"/>
              <a:t>The </a:t>
            </a:r>
            <a:r>
              <a:rPr lang="en-US" altLang="zh-CN" dirty="0" smtClean="0"/>
              <a:t>Root Cause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The N</a:t>
            </a:r>
            <a:r>
              <a:rPr lang="en-US" altLang="en-US" dirty="0" err="1" smtClean="0"/>
              <a:t>eed</a:t>
            </a:r>
            <a:endParaRPr lang="en-US" altLang="en-US" dirty="0" smtClean="0"/>
          </a:p>
          <a:p>
            <a:pPr eaLnBrk="1" hangingPunct="1"/>
            <a:r>
              <a:rPr lang="zh-CN" altLang="en-US" dirty="0" smtClean="0"/>
              <a:t>The Answer</a:t>
            </a:r>
          </a:p>
          <a:p>
            <a:pPr eaLnBrk="1" hangingPunct="1"/>
            <a:r>
              <a:rPr lang="zh-CN" altLang="en-US" dirty="0" smtClean="0"/>
              <a:t>The Next</a:t>
            </a:r>
            <a:endParaRPr lang="en-US" altLang="en-US" dirty="0" smtClean="0"/>
          </a:p>
        </p:txBody>
      </p:sp>
      <p:sp>
        <p:nvSpPr>
          <p:cNvPr id="36868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你不知道你不知道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X Series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you have installed GEF, you can uncheck the following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2294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827584" y="3467116"/>
            <a:ext cx="3816424" cy="393932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2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X Series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New…</a:t>
            </a:r>
            <a:r>
              <a:rPr lang="en-US" dirty="0" err="1" smtClean="0"/>
              <a:t>Xross</a:t>
            </a:r>
            <a:r>
              <a:rPr lang="en-US" smtClean="0"/>
              <a:t> Tools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06" y="1772816"/>
            <a:ext cx="49911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329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The Next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smtClean="0"/>
              <a:t>XEDA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SEDA</a:t>
            </a:r>
            <a:r>
              <a:rPr lang="en-US" altLang="zh-CN" smtClean="0"/>
              <a:t>/Microservice</a:t>
            </a:r>
            <a:r>
              <a:rPr lang="zh-CN" altLang="en-US" smtClean="0"/>
              <a:t> implementation</a:t>
            </a:r>
            <a:endParaRPr lang="en-US" altLang="zh-CN" smtClean="0"/>
          </a:p>
          <a:p>
            <a:pPr lvl="1" eaLnBrk="1" hangingPunct="1"/>
            <a:r>
              <a:rPr lang="en-US" altLang="en-US" smtClean="0"/>
              <a:t>Service transition</a:t>
            </a:r>
          </a:p>
          <a:p>
            <a:pPr lvl="1" eaLnBrk="1" hangingPunct="1"/>
            <a:r>
              <a:rPr lang="en-US" altLang="en-US" smtClean="0"/>
              <a:t>Managing/Monitoring</a:t>
            </a:r>
          </a:p>
        </p:txBody>
      </p:sp>
      <p:pic>
        <p:nvPicPr>
          <p:cNvPr id="50180" name="Picture 5" descr="http://martinfowler.com/bliki/images/microservicePrerequisites/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522663"/>
            <a:ext cx="388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Q&amp;A</a:t>
            </a:r>
            <a:endParaRPr lang="en-US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6948488" y="1196975"/>
            <a:ext cx="615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/>
              <a:t>问题比答案更重要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The C</a:t>
            </a:r>
            <a:r>
              <a:rPr lang="en-US" altLang="en-US" sz="2800" smtClean="0"/>
              <a:t>hallenge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sym typeface="Arial" pitchFamily="34" charset="0"/>
              </a:rPr>
              <a:t>Big company development syndrome</a:t>
            </a:r>
          </a:p>
          <a:p>
            <a:pPr lvl="1" eaLnBrk="1" hangingPunct="1"/>
            <a:r>
              <a:rPr lang="en-US" sz="1500" dirty="0" smtClean="0">
                <a:sym typeface="Arial" pitchFamily="34" charset="0"/>
              </a:rPr>
              <a:t>Document </a:t>
            </a:r>
            <a:r>
              <a:rPr lang="en-US" sz="1500" dirty="0">
                <a:sym typeface="Arial" pitchFamily="34" charset="0"/>
              </a:rPr>
              <a:t>Maze</a:t>
            </a:r>
          </a:p>
          <a:p>
            <a:pPr lvl="2" eaLnBrk="1" hangingPunct="1"/>
            <a:r>
              <a:rPr lang="en-US" sz="1200" dirty="0" smtClean="0">
                <a:sym typeface="Arial" pitchFamily="34" charset="0"/>
              </a:rPr>
              <a:t>It is hard to keep document up-to-date</a:t>
            </a:r>
            <a:endParaRPr lang="en-US" sz="1200" dirty="0">
              <a:sym typeface="Arial" pitchFamily="34" charset="0"/>
            </a:endParaRPr>
          </a:p>
          <a:p>
            <a:pPr lvl="2" eaLnBrk="1" hangingPunct="1"/>
            <a:r>
              <a:rPr lang="en-US" sz="1200" dirty="0" smtClean="0">
                <a:sym typeface="Arial" pitchFamily="34" charset="0"/>
              </a:rPr>
              <a:t>Document misses the implementation detail</a:t>
            </a:r>
          </a:p>
          <a:p>
            <a:pPr lvl="2" eaLnBrk="1" hangingPunct="1"/>
            <a:r>
              <a:rPr lang="en-US" sz="1200" dirty="0" smtClean="0">
                <a:sym typeface="Arial" pitchFamily="34" charset="0"/>
              </a:rPr>
              <a:t>“</a:t>
            </a:r>
            <a:r>
              <a:rPr lang="en-US" sz="1200" dirty="0">
                <a:sym typeface="Arial" pitchFamily="34" charset="0"/>
              </a:rPr>
              <a:t>Show me the code</a:t>
            </a:r>
            <a:r>
              <a:rPr lang="en-US" sz="1200" dirty="0" smtClean="0">
                <a:sym typeface="Arial" pitchFamily="34" charset="0"/>
              </a:rPr>
              <a:t>” – with bugs</a:t>
            </a:r>
            <a:endParaRPr lang="en-US" sz="1200" dirty="0">
              <a:sym typeface="Arial" pitchFamily="34" charset="0"/>
            </a:endParaRPr>
          </a:p>
          <a:p>
            <a:pPr lvl="1" eaLnBrk="1" hangingPunct="1"/>
            <a:r>
              <a:rPr lang="en-US" sz="1500" dirty="0" smtClean="0">
                <a:sym typeface="Arial" pitchFamily="34" charset="0"/>
              </a:rPr>
              <a:t>Source Code Hell</a:t>
            </a:r>
          </a:p>
          <a:p>
            <a:pPr lvl="2" eaLnBrk="1" hangingPunct="1"/>
            <a:r>
              <a:rPr lang="en-US" sz="1200" dirty="0" smtClean="0"/>
              <a:t>Big class, big method, big trouble</a:t>
            </a:r>
          </a:p>
          <a:p>
            <a:pPr lvl="2" eaLnBrk="1" hangingPunct="1"/>
            <a:r>
              <a:rPr lang="en-US" sz="1200" dirty="0" smtClean="0"/>
              <a:t>Huge nested if-else trees</a:t>
            </a:r>
            <a:endParaRPr lang="en-US" sz="1000" dirty="0" smtClean="0"/>
          </a:p>
          <a:p>
            <a:pPr lvl="2" eaLnBrk="1" hangingPunct="1"/>
            <a:r>
              <a:rPr lang="en-US" sz="1200" dirty="0" smtClean="0"/>
              <a:t>Hard coded component composition</a:t>
            </a:r>
            <a:endParaRPr lang="en-US" sz="1000" dirty="0" smtClean="0"/>
          </a:p>
          <a:p>
            <a:pPr lvl="1" eaLnBrk="1" hangingPunct="1"/>
            <a:r>
              <a:rPr lang="en-US" sz="1500" dirty="0" smtClean="0">
                <a:sym typeface="Arial" pitchFamily="34" charset="0"/>
              </a:rPr>
              <a:t>No development tool</a:t>
            </a:r>
          </a:p>
          <a:p>
            <a:pPr lvl="2" eaLnBrk="1" hangingPunct="1"/>
            <a:r>
              <a:rPr lang="en-US" sz="1200" dirty="0" smtClean="0">
                <a:sym typeface="Arial" pitchFamily="34" charset="0"/>
              </a:rPr>
              <a:t>Most tools are doing administration instead of development</a:t>
            </a:r>
          </a:p>
          <a:p>
            <a:pPr lvl="3" eaLnBrk="1" hangingPunct="1"/>
            <a:r>
              <a:rPr lang="en-US" sz="1000" dirty="0" smtClean="0">
                <a:sym typeface="Arial" pitchFamily="34" charset="0"/>
              </a:rPr>
              <a:t>The build system, CI, Source control, homegrown processes, etc.</a:t>
            </a:r>
          </a:p>
          <a:p>
            <a:pPr lvl="2" eaLnBrk="1" hangingPunct="1"/>
            <a:r>
              <a:rPr lang="en-US" sz="1200" dirty="0" smtClean="0">
                <a:sym typeface="Arial" pitchFamily="34" charset="0"/>
              </a:rPr>
              <a:t>More administration tool, more tough life</a:t>
            </a:r>
          </a:p>
          <a:p>
            <a:pPr lvl="3" eaLnBrk="1" hangingPunct="1"/>
            <a:r>
              <a:rPr lang="en-US" altLang="zh-CN" sz="1000" dirty="0">
                <a:sym typeface="Arial" pitchFamily="34" charset="0"/>
              </a:rPr>
              <a:t>They are slow down your development pace</a:t>
            </a:r>
            <a:endParaRPr lang="en-US" sz="1000" dirty="0">
              <a:sym typeface="Arial" pitchFamily="34" charset="0"/>
            </a:endParaRPr>
          </a:p>
          <a:p>
            <a:pPr lvl="2" eaLnBrk="1" hangingPunct="1"/>
            <a:r>
              <a:rPr lang="en-US" sz="1200" dirty="0" smtClean="0">
                <a:sym typeface="Arial" pitchFamily="34" charset="0"/>
              </a:rPr>
              <a:t>Stay calm with new tools/framework/standard/language</a:t>
            </a:r>
          </a:p>
          <a:p>
            <a:pPr lvl="3" eaLnBrk="1" hangingPunct="1"/>
            <a:r>
              <a:rPr lang="en-US" sz="1000" dirty="0" smtClean="0">
                <a:sym typeface="Arial" pitchFamily="34" charset="0"/>
              </a:rPr>
              <a:t>Is it really something </a:t>
            </a:r>
            <a:r>
              <a:rPr lang="en-US" sz="1000" b="1" dirty="0" smtClean="0">
                <a:sym typeface="Arial" pitchFamily="34" charset="0"/>
              </a:rPr>
              <a:t>new</a:t>
            </a:r>
            <a:r>
              <a:rPr lang="en-US" sz="1000" dirty="0" smtClean="0">
                <a:sym typeface="Arial" pitchFamily="34" charset="0"/>
              </a:rPr>
              <a:t>? Is it just solve </a:t>
            </a:r>
            <a:r>
              <a:rPr lang="en-US" sz="1000" b="1" dirty="0" smtClean="0">
                <a:sym typeface="Arial" pitchFamily="34" charset="0"/>
              </a:rPr>
              <a:t>existing </a:t>
            </a:r>
            <a:r>
              <a:rPr lang="en-US" sz="1000" dirty="0" smtClean="0">
                <a:sym typeface="Arial" pitchFamily="34" charset="0"/>
              </a:rPr>
              <a:t>problem which is already solved in an </a:t>
            </a:r>
            <a:r>
              <a:rPr lang="en-US" sz="1000" b="1" dirty="0" smtClean="0">
                <a:sym typeface="Arial" pitchFamily="34" charset="0"/>
              </a:rPr>
              <a:t>existing </a:t>
            </a:r>
            <a:r>
              <a:rPr lang="en-US" sz="1000" dirty="0" smtClean="0">
                <a:sym typeface="Arial" pitchFamily="34" charset="0"/>
              </a:rPr>
              <a:t>way?</a:t>
            </a:r>
          </a:p>
          <a:p>
            <a:pPr lvl="2" eaLnBrk="1" hangingPunct="1"/>
            <a:r>
              <a:rPr lang="en-US" sz="1200" dirty="0" smtClean="0">
                <a:sym typeface="Arial" pitchFamily="34" charset="0"/>
              </a:rPr>
              <a:t>Do we even realize it? Even we do, can we make a change?</a:t>
            </a:r>
          </a:p>
          <a:p>
            <a:pPr lvl="3" eaLnBrk="1" hangingPunct="1"/>
            <a:r>
              <a:rPr lang="en-US" sz="1000" dirty="0" smtClean="0">
                <a:sym typeface="Arial" pitchFamily="34" charset="0"/>
              </a:rPr>
              <a:t>Shut up and enjoy?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The </a:t>
            </a:r>
            <a:r>
              <a:rPr lang="en-US" altLang="zh-CN" sz="2800" dirty="0" smtClean="0"/>
              <a:t>Root Cause</a:t>
            </a:r>
            <a:endParaRPr lang="zh-CN" altLang="en-US" sz="2800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en-US" sz="1800" dirty="0" smtClean="0"/>
              <a:t>Development is Translation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400" dirty="0" smtClean="0"/>
              <a:t>Requirement </a:t>
            </a:r>
            <a:r>
              <a:rPr lang="en-US" sz="1400" dirty="0" smtClean="0">
                <a:sym typeface="Wingdings" panose="05000000000000000000" pitchFamily="2" charset="2"/>
              </a:rPr>
              <a:t> Design  Code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sz="1400" dirty="0" smtClean="0"/>
              <a:t>Where </a:t>
            </a:r>
            <a:r>
              <a:rPr lang="en-US" sz="1400" dirty="0"/>
              <a:t>there is translation there is </a:t>
            </a:r>
            <a:r>
              <a:rPr lang="en-US" sz="1400" dirty="0" smtClean="0"/>
              <a:t>misunderstanding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400" dirty="0" smtClean="0"/>
              <a:t>There are detail enhance/lose between abstraction levels</a:t>
            </a:r>
            <a:endParaRPr lang="en-US" sz="1400" dirty="0"/>
          </a:p>
          <a:p>
            <a:pPr algn="l" eaLnBrk="1" hangingPunct="1">
              <a:lnSpc>
                <a:spcPct val="100000"/>
              </a:lnSpc>
            </a:pPr>
            <a:r>
              <a:rPr lang="en-US" sz="1800" dirty="0" smtClean="0"/>
              <a:t>Requirement Translation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400" dirty="0" smtClean="0"/>
              <a:t>I am sure PM or business users don’t understand code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400" dirty="0" smtClean="0"/>
              <a:t>I am not sure if developers understand business requirement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Design Translation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400" dirty="0" smtClean="0"/>
              <a:t>Class diagram limitation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800" dirty="0" smtClean="0"/>
              <a:t>It shows relationship between entities instead of how work is done [wrong answer]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400" dirty="0" smtClean="0"/>
              <a:t>Sequence diagram limitation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800" dirty="0" smtClean="0"/>
              <a:t>Only show particular execution path and can not handle branch or loop well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400" dirty="0" smtClean="0"/>
              <a:t>These diagrams are still documents need to be translated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The Need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Development does not ONLY mean writing code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 dirty="0" smtClean="0"/>
              <a:t>We need right answer for right question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400" dirty="0" smtClean="0"/>
              <a:t>Sadly, we answer all questions with one answer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We </a:t>
            </a:r>
            <a:r>
              <a:rPr lang="en-US" sz="1800" dirty="0"/>
              <a:t>need something everyone understand without translation</a:t>
            </a:r>
          </a:p>
          <a:p>
            <a:pPr lvl="1" eaLnBrk="1" hangingPunct="1"/>
            <a:r>
              <a:rPr lang="en-US" dirty="0" smtClean="0">
                <a:sym typeface="Arial" pitchFamily="34" charset="0"/>
              </a:rPr>
              <a:t>Visualize high level system model</a:t>
            </a:r>
          </a:p>
          <a:p>
            <a:pPr lvl="2" eaLnBrk="1" hangingPunct="1"/>
            <a:r>
              <a:rPr lang="en-US" dirty="0" smtClean="0">
                <a:sym typeface="Arial" pitchFamily="34" charset="0"/>
              </a:rPr>
              <a:t>Behavior</a:t>
            </a:r>
          </a:p>
          <a:p>
            <a:pPr lvl="2" eaLnBrk="1" hangingPunct="1"/>
            <a:r>
              <a:rPr lang="en-US" dirty="0" smtClean="0">
                <a:sym typeface="Arial" pitchFamily="34" charset="0"/>
              </a:rPr>
              <a:t>Decision</a:t>
            </a:r>
          </a:p>
          <a:p>
            <a:pPr lvl="2" eaLnBrk="1" hangingPunct="1"/>
            <a:r>
              <a:rPr lang="en-US" dirty="0" smtClean="0">
                <a:sym typeface="Arial" pitchFamily="34" charset="0"/>
              </a:rPr>
              <a:t>State</a:t>
            </a:r>
          </a:p>
          <a:p>
            <a:pPr lvl="1" eaLnBrk="1" hangingPunct="1"/>
            <a:r>
              <a:rPr lang="en-US" dirty="0" smtClean="0">
                <a:sym typeface="Arial" pitchFamily="34" charset="0"/>
              </a:rPr>
              <a:t>Work on mode instead of code</a:t>
            </a:r>
          </a:p>
          <a:p>
            <a:pPr lvl="1" eaLnBrk="1" hangingPunct="1"/>
            <a:r>
              <a:rPr lang="en-US" dirty="0" smtClean="0">
                <a:sym typeface="Arial" pitchFamily="34" charset="0"/>
              </a:rPr>
              <a:t>It is not code generation, the model should always stay same in different stage</a:t>
            </a:r>
          </a:p>
          <a:p>
            <a:pPr eaLnBrk="1" hangingPunct="1"/>
            <a:endParaRPr lang="en-US" dirty="0" smtClean="0"/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3998913" y="5103018"/>
            <a:ext cx="969962" cy="630238"/>
            <a:chOff x="0" y="0"/>
            <a:chExt cx="970103" cy="630567"/>
          </a:xfrm>
        </p:grpSpPr>
        <p:sp>
          <p:nvSpPr>
            <p:cNvPr id="39949" name="Rounded Rectangle 5"/>
            <p:cNvSpPr>
              <a:spLocks noChangeArrowheads="1"/>
            </p:cNvSpPr>
            <p:nvPr/>
          </p:nvSpPr>
          <p:spPr bwMode="auto">
            <a:xfrm>
              <a:off x="0" y="0"/>
              <a:ext cx="970103" cy="6305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A2C0"/>
                </a:gs>
                <a:gs pos="79999">
                  <a:srgbClr val="C8D5FC"/>
                </a:gs>
                <a:gs pos="100000">
                  <a:srgbClr val="C8D5FE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Rounded Rectangle 4"/>
            <p:cNvSpPr>
              <a:spLocks noChangeArrowheads="1"/>
            </p:cNvSpPr>
            <p:nvPr/>
          </p:nvSpPr>
          <p:spPr bwMode="auto">
            <a:xfrm>
              <a:off x="30782" y="30782"/>
              <a:ext cx="908539" cy="569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b="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Model file</a:t>
              </a:r>
              <a:endParaRPr lang="zh-CN" altLang="en-US" sz="1000" b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39941" name="Group 7"/>
          <p:cNvGrpSpPr>
            <a:grpSpLocks/>
          </p:cNvGrpSpPr>
          <p:nvPr/>
        </p:nvGrpSpPr>
        <p:grpSpPr bwMode="auto">
          <a:xfrm>
            <a:off x="2271713" y="5103018"/>
            <a:ext cx="969962" cy="630238"/>
            <a:chOff x="0" y="0"/>
            <a:chExt cx="970103" cy="630567"/>
          </a:xfrm>
        </p:grpSpPr>
        <p:sp>
          <p:nvSpPr>
            <p:cNvPr id="39947" name="Rounded Rectangle 8"/>
            <p:cNvSpPr>
              <a:spLocks noChangeArrowheads="1"/>
            </p:cNvSpPr>
            <p:nvPr/>
          </p:nvSpPr>
          <p:spPr bwMode="auto">
            <a:xfrm>
              <a:off x="0" y="0"/>
              <a:ext cx="970103" cy="6305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A2C0"/>
                </a:gs>
                <a:gs pos="79999">
                  <a:srgbClr val="C8D5FC"/>
                </a:gs>
                <a:gs pos="100000">
                  <a:srgbClr val="C8D5FE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Rounded Rectangle 4"/>
            <p:cNvSpPr>
              <a:spLocks noChangeArrowheads="1"/>
            </p:cNvSpPr>
            <p:nvPr/>
          </p:nvSpPr>
          <p:spPr bwMode="auto">
            <a:xfrm>
              <a:off x="30782" y="30782"/>
              <a:ext cx="908539" cy="569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b="0" dirty="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GUI Editor</a:t>
              </a:r>
              <a:endParaRPr lang="zh-CN" altLang="en-US" sz="1000" b="0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39942" name="Group 10"/>
          <p:cNvGrpSpPr>
            <a:grpSpLocks/>
          </p:cNvGrpSpPr>
          <p:nvPr/>
        </p:nvGrpSpPr>
        <p:grpSpPr bwMode="auto">
          <a:xfrm>
            <a:off x="5689600" y="5103018"/>
            <a:ext cx="969963" cy="630238"/>
            <a:chOff x="0" y="0"/>
            <a:chExt cx="970103" cy="630567"/>
          </a:xfrm>
        </p:grpSpPr>
        <p:sp>
          <p:nvSpPr>
            <p:cNvPr id="39945" name="Rounded Rectangle 11"/>
            <p:cNvSpPr>
              <a:spLocks noChangeArrowheads="1"/>
            </p:cNvSpPr>
            <p:nvPr/>
          </p:nvSpPr>
          <p:spPr bwMode="auto">
            <a:xfrm>
              <a:off x="0" y="0"/>
              <a:ext cx="970103" cy="6305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A2C0"/>
                </a:gs>
                <a:gs pos="79999">
                  <a:srgbClr val="C8D5FC"/>
                </a:gs>
                <a:gs pos="100000">
                  <a:srgbClr val="C8D5FE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Rounded Rectangle 4"/>
            <p:cNvSpPr>
              <a:spLocks noChangeArrowheads="1"/>
            </p:cNvSpPr>
            <p:nvPr/>
          </p:nvSpPr>
          <p:spPr bwMode="auto">
            <a:xfrm>
              <a:off x="30782" y="30782"/>
              <a:ext cx="908539" cy="569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b="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Runtime</a:t>
              </a:r>
              <a:endParaRPr lang="zh-CN" altLang="en-US" sz="1000" b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cxnSp>
        <p:nvCxnSpPr>
          <p:cNvPr id="39943" name="Straight Arrow Connector 13"/>
          <p:cNvCxnSpPr>
            <a:cxnSpLocks noChangeShapeType="1"/>
          </p:cNvCxnSpPr>
          <p:nvPr/>
        </p:nvCxnSpPr>
        <p:spPr bwMode="auto">
          <a:xfrm>
            <a:off x="3241675" y="5417343"/>
            <a:ext cx="75723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944" name="Straight Arrow Connector 14"/>
          <p:cNvCxnSpPr>
            <a:cxnSpLocks noChangeShapeType="1"/>
          </p:cNvCxnSpPr>
          <p:nvPr/>
        </p:nvCxnSpPr>
        <p:spPr bwMode="auto">
          <a:xfrm flipH="1">
            <a:off x="4968875" y="5417343"/>
            <a:ext cx="72072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The Answer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unit </a:t>
            </a:r>
          </a:p>
          <a:p>
            <a:pPr lvl="1" eaLnBrk="1" hangingPunct="1"/>
            <a:r>
              <a:rPr lang="en-US" altLang="en-US" dirty="0" smtClean="0"/>
              <a:t>Depict high level logic flow focus on how to do </a:t>
            </a:r>
          </a:p>
          <a:p>
            <a:pPr lvl="1" eaLnBrk="1" hangingPunct="1"/>
            <a:r>
              <a:rPr lang="zh-CN" altLang="en-US" dirty="0" smtClean="0"/>
              <a:t>S</a:t>
            </a:r>
            <a:r>
              <a:rPr lang="en-US" altLang="en-US" dirty="0" err="1" smtClean="0"/>
              <a:t>ervice</a:t>
            </a:r>
            <a:r>
              <a:rPr lang="en-US" altLang="en-US" dirty="0" smtClean="0"/>
              <a:t> level</a:t>
            </a:r>
          </a:p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Decision tree </a:t>
            </a:r>
          </a:p>
          <a:p>
            <a:pPr lvl="1" eaLnBrk="1" hangingPunct="1"/>
            <a:r>
              <a:rPr lang="en-US" altLang="en-US" dirty="0" smtClean="0"/>
              <a:t>Model complex decision making </a:t>
            </a:r>
          </a:p>
          <a:p>
            <a:pPr lvl="1" eaLnBrk="1" hangingPunct="1"/>
            <a:r>
              <a:rPr lang="zh-CN" altLang="en-US" dirty="0" smtClean="0"/>
              <a:t>M</a:t>
            </a:r>
            <a:r>
              <a:rPr lang="en-US" altLang="en-US" dirty="0" err="1" smtClean="0"/>
              <a:t>odule</a:t>
            </a:r>
            <a:r>
              <a:rPr lang="en-US" altLang="en-US" dirty="0" smtClean="0"/>
              <a:t> level</a:t>
            </a:r>
          </a:p>
          <a:p>
            <a:pPr eaLnBrk="1" hangingPunct="1"/>
            <a:r>
              <a:rPr lang="en-US" altLang="en-US" sz="1800" dirty="0" err="1"/>
              <a:t>Xross</a:t>
            </a:r>
            <a:r>
              <a:rPr lang="en-US" altLang="en-US" sz="1800" dirty="0"/>
              <a:t> state </a:t>
            </a:r>
          </a:p>
          <a:p>
            <a:pPr lvl="1" eaLnBrk="1" hangingPunct="1"/>
            <a:r>
              <a:rPr lang="en-US" altLang="en-US" dirty="0"/>
              <a:t>Organize business workflow by do what </a:t>
            </a:r>
          </a:p>
          <a:p>
            <a:pPr lvl="1" eaLnBrk="1" hangingPunct="1"/>
            <a:r>
              <a:rPr lang="zh-CN" altLang="en-US" dirty="0"/>
              <a:t>D</a:t>
            </a:r>
            <a:r>
              <a:rPr lang="en-US" altLang="en-US" dirty="0" err="1"/>
              <a:t>omain</a:t>
            </a:r>
            <a:r>
              <a:rPr lang="en-US" altLang="en-US" dirty="0"/>
              <a:t> level</a:t>
            </a:r>
          </a:p>
          <a:p>
            <a:pPr eaLnBrk="1" hangingPunct="1"/>
            <a:r>
              <a:rPr lang="en-US" altLang="en-US" dirty="0" err="1" smtClean="0"/>
              <a:t>Xeda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SEDA model</a:t>
            </a:r>
          </a:p>
          <a:p>
            <a:pPr lvl="1" eaLnBrk="1" hangingPunct="1"/>
            <a:r>
              <a:rPr lang="en-US" altLang="en-US" dirty="0" smtClean="0"/>
              <a:t>Runnable Instance level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Xross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1800" dirty="0" err="1" smtClean="0"/>
              <a:t>Xross</a:t>
            </a:r>
            <a:r>
              <a:rPr lang="en-US" sz="1800" dirty="0" smtClean="0"/>
              <a:t> unit editor is flexible system builder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400" dirty="0" smtClean="0"/>
              <a:t>Build system using flow diagram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Within eclipse in WYSIWYG way.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400" dirty="0" smtClean="0"/>
              <a:t>Provide rich components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processor, converter, validator, locator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400" dirty="0" smtClean="0"/>
              <a:t>Provide rich structures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chain, if-else, branch, while, do while loop, </a:t>
            </a:r>
            <a:r>
              <a:rPr lang="en-US" sz="1800" b="1" dirty="0" smtClean="0"/>
              <a:t>decorator, adapter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400" dirty="0" smtClean="0"/>
              <a:t>Edit naturally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Drag drop and unit combination – E.g. Validator + Unit = if/else structure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400" dirty="0" smtClean="0"/>
              <a:t>And configurable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Properties to be specified at application or unit level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>
                <a:sym typeface="Arial" pitchFamily="34" charset="0"/>
              </a:rPr>
              <a:t>Still want to see code? Double click!!!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400" dirty="0" smtClean="0">
                <a:sym typeface="Arial" pitchFamily="34" charset="0"/>
              </a:rPr>
              <a:t>Check out the default implementation or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400" dirty="0" smtClean="0"/>
              <a:t>Provide your own component or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Xross Unit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3012" name="Content Placeholder 7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8200"/>
            <a:ext cx="8532813" cy="596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3e48388">
  <a:themeElements>
    <a:clrScheme name="53cd863e48388 1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6C90A0"/>
      </a:accent1>
      <a:accent2>
        <a:srgbClr val="8C8162"/>
      </a:accent2>
      <a:accent3>
        <a:srgbClr val="FFFFFF"/>
      </a:accent3>
      <a:accent4>
        <a:srgbClr val="383A3B"/>
      </a:accent4>
      <a:accent5>
        <a:srgbClr val="BAC6CD"/>
      </a:accent5>
      <a:accent6>
        <a:srgbClr val="7E7458"/>
      </a:accent6>
      <a:hlink>
        <a:srgbClr val="00B0F0"/>
      </a:hlink>
      <a:folHlink>
        <a:srgbClr val="AFB2B4"/>
      </a:folHlink>
    </a:clrScheme>
    <a:fontScheme name="53cd863e48388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3cd863e48388 1">
        <a:dk1>
          <a:srgbClr val="434547"/>
        </a:dk1>
        <a:lt1>
          <a:srgbClr val="FFFFFF"/>
        </a:lt1>
        <a:dk2>
          <a:srgbClr val="414345"/>
        </a:dk2>
        <a:lt2>
          <a:srgbClr val="F4F5F7"/>
        </a:lt2>
        <a:accent1>
          <a:srgbClr val="6C90A0"/>
        </a:accent1>
        <a:accent2>
          <a:srgbClr val="8C8162"/>
        </a:accent2>
        <a:accent3>
          <a:srgbClr val="FFFFFF"/>
        </a:accent3>
        <a:accent4>
          <a:srgbClr val="383A3B"/>
        </a:accent4>
        <a:accent5>
          <a:srgbClr val="BAC6CD"/>
        </a:accent5>
        <a:accent6>
          <a:srgbClr val="7E7458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ebay background</Template>
  <TotalTime>8084</TotalTime>
  <Pages>0</Pages>
  <Words>948</Words>
  <Characters>0</Characters>
  <Application>Microsoft Office PowerPoint</Application>
  <DocSecurity>0</DocSecurity>
  <PresentationFormat>全屏显示(4:3)</PresentationFormat>
  <Lines>0</Lines>
  <Paragraphs>193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53cd863e48388</vt:lpstr>
      <vt:lpstr>X-Series</vt:lpstr>
      <vt:lpstr>What is X-Series</vt:lpstr>
      <vt:lpstr>What developers really want</vt:lpstr>
      <vt:lpstr>The Challenge</vt:lpstr>
      <vt:lpstr>The Root Cause</vt:lpstr>
      <vt:lpstr>The Need</vt:lpstr>
      <vt:lpstr>The Answer</vt:lpstr>
      <vt:lpstr>Xross Unit</vt:lpstr>
      <vt:lpstr>Xross Unit</vt:lpstr>
      <vt:lpstr>More about Xross Unit I</vt:lpstr>
      <vt:lpstr>More about Xross Unit II</vt:lpstr>
      <vt:lpstr>Xunit Sample</vt:lpstr>
      <vt:lpstr>Xunit Sample</vt:lpstr>
      <vt:lpstr>Xunit Sample</vt:lpstr>
      <vt:lpstr>Xunit Sample</vt:lpstr>
      <vt:lpstr>Xunit is field tested</vt:lpstr>
      <vt:lpstr>Decision tree</vt:lpstr>
      <vt:lpstr>Decision tree</vt:lpstr>
      <vt:lpstr>Decision tree</vt:lpstr>
      <vt:lpstr>Decision Tree</vt:lpstr>
      <vt:lpstr>PowerPoint 演示文稿</vt:lpstr>
      <vt:lpstr>Xross State</vt:lpstr>
      <vt:lpstr>Xross State</vt:lpstr>
      <vt:lpstr>Xross State</vt:lpstr>
      <vt:lpstr>Xross State</vt:lpstr>
      <vt:lpstr>X series resource</vt:lpstr>
      <vt:lpstr>Install X series</vt:lpstr>
      <vt:lpstr>Install X series</vt:lpstr>
      <vt:lpstr>Install X series</vt:lpstr>
      <vt:lpstr>Install X Series</vt:lpstr>
      <vt:lpstr>Install X Series</vt:lpstr>
      <vt:lpstr>The Next</vt:lpstr>
      <vt:lpstr>Q&amp;A</vt:lpstr>
    </vt:vector>
  </TitlesOfParts>
  <Company>eBay, Inc.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wxia</dc:creator>
  <cp:lastModifiedBy>vhjh赫杰辉</cp:lastModifiedBy>
  <cp:revision>477</cp:revision>
  <dcterms:created xsi:type="dcterms:W3CDTF">2005-06-20T05:15:43Z</dcterms:created>
  <dcterms:modified xsi:type="dcterms:W3CDTF">2015-02-15T08:22:24Z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 #">
    <vt:lpwstr/>
  </property>
  <property fmtid="{D5CDD505-2E9C-101B-9397-08002B2CF9AE}" pid="3" name="Version Description">
    <vt:lpwstr/>
  </property>
  <property fmtid="{D5CDD505-2E9C-101B-9397-08002B2CF9AE}" pid="4" name="Approver">
    <vt:lpwstr/>
  </property>
  <property fmtid="{D5CDD505-2E9C-101B-9397-08002B2CF9AE}" pid="5" name="Document Status">
    <vt:lpwstr>Approved</vt:lpwstr>
  </property>
  <property fmtid="{D5CDD505-2E9C-101B-9397-08002B2CF9AE}" pid="6" name="Document Type">
    <vt:lpwstr>Other</vt:lpwstr>
  </property>
  <property fmtid="{D5CDD505-2E9C-101B-9397-08002B2CF9AE}" pid="7" name="Author0">
    <vt:lpwstr/>
  </property>
  <property fmtid="{D5CDD505-2E9C-101B-9397-08002B2CF9AE}" pid="8" name="KSOProductBuildVer">
    <vt:lpwstr>2052-9.1.0.4856</vt:lpwstr>
  </property>
</Properties>
</file>