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507419c89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507419c89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507419c89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507419c89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507419c89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507419c89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507419c89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507419c89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507419c89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507419c89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507419c89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507419c89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507419c89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507419c89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507419c8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1507419c8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507419c8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507419c8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507419c8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507419c8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507419c89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507419c8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507419c8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507419c8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507419c8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507419c8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507419c8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507419c8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507419c8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507419c8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507419c89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507419c89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Wine Quality</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Anthony Lupo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Split the DataFrame into Target and Features:	</a:t>
            </a:r>
            <a:endParaRPr/>
          </a:p>
        </p:txBody>
      </p:sp>
      <p:sp>
        <p:nvSpPr>
          <p:cNvPr id="194" name="Google Shape;194;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y is our target:</a:t>
            </a:r>
            <a:endParaRPr/>
          </a:p>
          <a:p>
            <a:pPr indent="-298450" lvl="1" marL="914400" rtl="0" algn="l">
              <a:spcBef>
                <a:spcPts val="0"/>
              </a:spcBef>
              <a:spcAft>
                <a:spcPts val="0"/>
              </a:spcAft>
              <a:buSzPts val="1100"/>
              <a:buChar char="-"/>
            </a:pPr>
            <a:r>
              <a:rPr lang="en"/>
              <a:t>y = wine[‘quality’]</a:t>
            </a:r>
            <a:endParaRPr/>
          </a:p>
          <a:p>
            <a:pPr indent="-311150" lvl="0" marL="457200" rtl="0" algn="l">
              <a:spcBef>
                <a:spcPts val="0"/>
              </a:spcBef>
              <a:spcAft>
                <a:spcPts val="0"/>
              </a:spcAft>
              <a:buSzPts val="1300"/>
              <a:buChar char="-"/>
            </a:pPr>
            <a:r>
              <a:rPr lang="en"/>
              <a:t>X is the features</a:t>
            </a:r>
            <a:endParaRPr/>
          </a:p>
          <a:p>
            <a:pPr indent="-298450" lvl="1" marL="914400" rtl="0" algn="l">
              <a:spcBef>
                <a:spcPts val="0"/>
              </a:spcBef>
              <a:spcAft>
                <a:spcPts val="0"/>
              </a:spcAft>
              <a:buSzPts val="1100"/>
              <a:buChar char="-"/>
            </a:pPr>
            <a:r>
              <a:rPr lang="en"/>
              <a:t>X  = wine.drop[columns = ‘quality’]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Now that the split is done, let’s take a look at some visualizations of our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Univariate Visualizations:</a:t>
            </a:r>
            <a:endParaRPr/>
          </a:p>
          <a:p>
            <a:pPr indent="0" lvl="0" marL="0" rtl="0" algn="l">
              <a:spcBef>
                <a:spcPts val="0"/>
              </a:spcBef>
              <a:spcAft>
                <a:spcPts val="0"/>
              </a:spcAft>
              <a:buNone/>
            </a:pPr>
            <a:r>
              <a:rPr lang="en"/>
              <a:t>Histograms and Boxplots</a:t>
            </a:r>
            <a:endParaRPr/>
          </a:p>
        </p:txBody>
      </p:sp>
      <p:sp>
        <p:nvSpPr>
          <p:cNvPr id="200" name="Google Shape;200;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Make a for loop to create a histogram and boxplot of all of our data</a:t>
            </a:r>
            <a:endParaRPr/>
          </a:p>
          <a:p>
            <a:pPr indent="0" lvl="0" marL="0" rtl="0" algn="l">
              <a:lnSpc>
                <a:spcPct val="135714"/>
              </a:lnSpc>
              <a:spcBef>
                <a:spcPts val="1200"/>
              </a:spcBef>
              <a:spcAft>
                <a:spcPts val="0"/>
              </a:spcAft>
              <a:buNone/>
            </a:pPr>
            <a:r>
              <a:rPr lang="en" sz="1050">
                <a:solidFill>
                  <a:srgbClr val="D4D4D4"/>
                </a:solidFill>
                <a:highlight>
                  <a:srgbClr val="1E1E1E"/>
                </a:highlight>
                <a:latin typeface="Courier New"/>
                <a:ea typeface="Courier New"/>
                <a:cs typeface="Courier New"/>
                <a:sym typeface="Courier New"/>
              </a:rPr>
              <a:t>number_columns = wine.select_dtypes</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'number'</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.columns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col </a:t>
            </a:r>
            <a:r>
              <a:rPr lang="en" sz="1050">
                <a:solidFill>
                  <a:srgbClr val="82C6FF"/>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number_columns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wine.hist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column = col</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bins=</a:t>
            </a:r>
            <a:r>
              <a:rPr lang="en" sz="1050">
                <a:solidFill>
                  <a:srgbClr val="B5CEA8"/>
                </a:solidFill>
                <a:highlight>
                  <a:srgbClr val="1E1E1E"/>
                </a:highlight>
                <a:latin typeface="Courier New"/>
                <a:ea typeface="Courier New"/>
                <a:cs typeface="Courier New"/>
                <a:sym typeface="Courier New"/>
              </a:rPr>
              <a:t>20</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plt.show</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wine.boxplot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column = col</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plt.show</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457200" rtl="0" algn="l">
              <a:spcBef>
                <a:spcPts val="0"/>
              </a:spcBef>
              <a:spcAft>
                <a:spcPts val="0"/>
              </a:spcAft>
              <a:buNone/>
            </a:pPr>
            <a:r>
              <a:t/>
            </a:r>
            <a:endParaRPr/>
          </a:p>
          <a:p>
            <a:pPr indent="0" lvl="0" marL="457200" rtl="0" algn="l">
              <a:spcBef>
                <a:spcPts val="1200"/>
              </a:spcBef>
              <a:spcAft>
                <a:spcPts val="1200"/>
              </a:spcAft>
              <a:buNone/>
            </a:pPr>
            <a:r>
              <a:rPr lang="en"/>
              <a:t>With histograms and boxplots we can see how our features are skewed and which ones contain outliers.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311800" y="3651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Histograms and Boxplots continued:</a:t>
            </a:r>
            <a:endParaRPr/>
          </a:p>
        </p:txBody>
      </p:sp>
      <p:pic>
        <p:nvPicPr>
          <p:cNvPr id="206" name="Google Shape;206;p24"/>
          <p:cNvPicPr preferRelativeResize="0"/>
          <p:nvPr/>
        </p:nvPicPr>
        <p:blipFill>
          <a:blip r:embed="rId3">
            <a:alphaModFix/>
          </a:blip>
          <a:stretch>
            <a:fillRect/>
          </a:stretch>
        </p:blipFill>
        <p:spPr>
          <a:xfrm>
            <a:off x="542250" y="1367275"/>
            <a:ext cx="2676595" cy="3559451"/>
          </a:xfrm>
          <a:prstGeom prst="rect">
            <a:avLst/>
          </a:prstGeom>
          <a:noFill/>
          <a:ln>
            <a:noFill/>
          </a:ln>
        </p:spPr>
      </p:pic>
      <p:pic>
        <p:nvPicPr>
          <p:cNvPr id="207" name="Google Shape;207;p24"/>
          <p:cNvPicPr preferRelativeResize="0"/>
          <p:nvPr/>
        </p:nvPicPr>
        <p:blipFill>
          <a:blip r:embed="rId4">
            <a:alphaModFix/>
          </a:blip>
          <a:stretch>
            <a:fillRect/>
          </a:stretch>
        </p:blipFill>
        <p:spPr>
          <a:xfrm>
            <a:off x="3371245" y="1367275"/>
            <a:ext cx="2553368" cy="3559451"/>
          </a:xfrm>
          <a:prstGeom prst="rect">
            <a:avLst/>
          </a:prstGeom>
          <a:noFill/>
          <a:ln>
            <a:noFill/>
          </a:ln>
        </p:spPr>
      </p:pic>
      <p:pic>
        <p:nvPicPr>
          <p:cNvPr id="208" name="Google Shape;208;p24"/>
          <p:cNvPicPr preferRelativeResize="0"/>
          <p:nvPr/>
        </p:nvPicPr>
        <p:blipFill>
          <a:blip r:embed="rId5">
            <a:alphaModFix/>
          </a:blip>
          <a:stretch>
            <a:fillRect/>
          </a:stretch>
        </p:blipFill>
        <p:spPr>
          <a:xfrm>
            <a:off x="6077013" y="1367275"/>
            <a:ext cx="2524727" cy="35594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Multivariate Visuals:</a:t>
            </a:r>
            <a:endParaRPr/>
          </a:p>
          <a:p>
            <a:pPr indent="0" lvl="0" marL="0" rtl="0" algn="l">
              <a:spcBef>
                <a:spcPts val="0"/>
              </a:spcBef>
              <a:spcAft>
                <a:spcPts val="0"/>
              </a:spcAft>
              <a:buNone/>
            </a:pPr>
            <a:r>
              <a:rPr lang="en"/>
              <a:t>Target vs. Features</a:t>
            </a:r>
            <a:endParaRPr/>
          </a:p>
        </p:txBody>
      </p:sp>
      <p:sp>
        <p:nvSpPr>
          <p:cNvPr id="214" name="Google Shape;214;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Create another for loop and show the different features (y-axis)  compared to the target (x-axis)</a:t>
            </a:r>
            <a:endParaRPr/>
          </a:p>
          <a:p>
            <a:pPr indent="-298450" lvl="1" marL="914400" rtl="0" algn="l">
              <a:spcBef>
                <a:spcPts val="0"/>
              </a:spcBef>
              <a:spcAft>
                <a:spcPts val="0"/>
              </a:spcAft>
              <a:buSzPts val="1100"/>
              <a:buChar char="-"/>
            </a:pPr>
            <a:r>
              <a:rPr lang="en"/>
              <a:t>These are bargraphs</a:t>
            </a:r>
            <a:endParaRPr/>
          </a:p>
          <a:p>
            <a:pPr indent="0" lvl="0" marL="0" rtl="0" algn="l">
              <a:lnSpc>
                <a:spcPct val="135714"/>
              </a:lnSpc>
              <a:spcBef>
                <a:spcPts val="1200"/>
              </a:spcBef>
              <a:spcAft>
                <a:spcPts val="0"/>
              </a:spcAft>
              <a:buNone/>
            </a:pP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feature </a:t>
            </a:r>
            <a:r>
              <a:rPr lang="en" sz="1050">
                <a:solidFill>
                  <a:srgbClr val="82C6FF"/>
                </a:solidFill>
                <a:highlight>
                  <a:srgbClr val="1E1E1E"/>
                </a:highlight>
                <a:latin typeface="Courier New"/>
                <a:ea typeface="Courier New"/>
                <a:cs typeface="Courier New"/>
                <a:sym typeface="Courier New"/>
              </a:rPr>
              <a:t>in</a:t>
            </a:r>
            <a:r>
              <a:rPr lang="en" sz="1050">
                <a:solidFill>
                  <a:srgbClr val="D4D4D4"/>
                </a:solidFill>
                <a:highlight>
                  <a:srgbClr val="1E1E1E"/>
                </a:highlight>
                <a:latin typeface="Courier New"/>
                <a:ea typeface="Courier New"/>
                <a:cs typeface="Courier New"/>
                <a:sym typeface="Courier New"/>
              </a:rPr>
              <a:t> wine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fig = plt.figure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figsize=</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5</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5</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sns.barplot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 = wine</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'quality'</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 = feature </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data = wine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plt.show</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45720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Multivariate Visuals: continued</a:t>
            </a:r>
            <a:endParaRPr/>
          </a:p>
          <a:p>
            <a:pPr indent="0" lvl="0" marL="0" rtl="0" algn="l">
              <a:spcBef>
                <a:spcPts val="0"/>
              </a:spcBef>
              <a:spcAft>
                <a:spcPts val="0"/>
              </a:spcAft>
              <a:buNone/>
            </a:pPr>
            <a:r>
              <a:t/>
            </a:r>
            <a:endParaRPr/>
          </a:p>
        </p:txBody>
      </p:sp>
      <p:pic>
        <p:nvPicPr>
          <p:cNvPr id="220" name="Google Shape;220;p26"/>
          <p:cNvPicPr preferRelativeResize="0"/>
          <p:nvPr/>
        </p:nvPicPr>
        <p:blipFill>
          <a:blip r:embed="rId3">
            <a:alphaModFix/>
          </a:blip>
          <a:stretch>
            <a:fillRect/>
          </a:stretch>
        </p:blipFill>
        <p:spPr>
          <a:xfrm>
            <a:off x="1582763" y="1174100"/>
            <a:ext cx="1891327" cy="3530850"/>
          </a:xfrm>
          <a:prstGeom prst="rect">
            <a:avLst/>
          </a:prstGeom>
          <a:noFill/>
          <a:ln>
            <a:noFill/>
          </a:ln>
        </p:spPr>
      </p:pic>
      <p:pic>
        <p:nvPicPr>
          <p:cNvPr id="221" name="Google Shape;221;p26"/>
          <p:cNvPicPr preferRelativeResize="0"/>
          <p:nvPr/>
        </p:nvPicPr>
        <p:blipFill>
          <a:blip r:embed="rId4">
            <a:alphaModFix/>
          </a:blip>
          <a:stretch>
            <a:fillRect/>
          </a:stretch>
        </p:blipFill>
        <p:spPr>
          <a:xfrm>
            <a:off x="3626490" y="1174100"/>
            <a:ext cx="1905538" cy="3530849"/>
          </a:xfrm>
          <a:prstGeom prst="rect">
            <a:avLst/>
          </a:prstGeom>
          <a:noFill/>
          <a:ln>
            <a:noFill/>
          </a:ln>
        </p:spPr>
      </p:pic>
      <p:pic>
        <p:nvPicPr>
          <p:cNvPr id="222" name="Google Shape;222;p26"/>
          <p:cNvPicPr preferRelativeResize="0"/>
          <p:nvPr/>
        </p:nvPicPr>
        <p:blipFill>
          <a:blip r:embed="rId5">
            <a:alphaModFix/>
          </a:blip>
          <a:stretch>
            <a:fillRect/>
          </a:stretch>
        </p:blipFill>
        <p:spPr>
          <a:xfrm>
            <a:off x="5684427" y="1174100"/>
            <a:ext cx="1876808" cy="35308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Multivariate Visuals: continued</a:t>
            </a:r>
            <a:endParaRPr/>
          </a:p>
          <a:p>
            <a:pPr indent="0" lvl="0" marL="0" rtl="0" algn="l">
              <a:spcBef>
                <a:spcPts val="0"/>
              </a:spcBef>
              <a:spcAft>
                <a:spcPts val="0"/>
              </a:spcAft>
              <a:buNone/>
            </a:pPr>
            <a:r>
              <a:t/>
            </a:r>
            <a:endParaRPr/>
          </a:p>
        </p:txBody>
      </p:sp>
      <p:pic>
        <p:nvPicPr>
          <p:cNvPr id="228" name="Google Shape;228;p27"/>
          <p:cNvPicPr preferRelativeResize="0"/>
          <p:nvPr/>
        </p:nvPicPr>
        <p:blipFill>
          <a:blip r:embed="rId3">
            <a:alphaModFix/>
          </a:blip>
          <a:stretch>
            <a:fillRect/>
          </a:stretch>
        </p:blipFill>
        <p:spPr>
          <a:xfrm>
            <a:off x="1230100" y="1252800"/>
            <a:ext cx="1778942" cy="3530849"/>
          </a:xfrm>
          <a:prstGeom prst="rect">
            <a:avLst/>
          </a:prstGeom>
          <a:noFill/>
          <a:ln>
            <a:noFill/>
          </a:ln>
        </p:spPr>
      </p:pic>
      <p:pic>
        <p:nvPicPr>
          <p:cNvPr id="229" name="Google Shape;229;p27"/>
          <p:cNvPicPr preferRelativeResize="0"/>
          <p:nvPr/>
        </p:nvPicPr>
        <p:blipFill>
          <a:blip r:embed="rId4">
            <a:alphaModFix/>
          </a:blip>
          <a:stretch>
            <a:fillRect/>
          </a:stretch>
        </p:blipFill>
        <p:spPr>
          <a:xfrm>
            <a:off x="3161442" y="1252800"/>
            <a:ext cx="1937181" cy="3530850"/>
          </a:xfrm>
          <a:prstGeom prst="rect">
            <a:avLst/>
          </a:prstGeom>
          <a:noFill/>
          <a:ln>
            <a:noFill/>
          </a:ln>
        </p:spPr>
      </p:pic>
      <p:pic>
        <p:nvPicPr>
          <p:cNvPr id="230" name="Google Shape;230;p27"/>
          <p:cNvPicPr preferRelativeResize="0"/>
          <p:nvPr/>
        </p:nvPicPr>
        <p:blipFill>
          <a:blip r:embed="rId5">
            <a:alphaModFix/>
          </a:blip>
          <a:stretch>
            <a:fillRect/>
          </a:stretch>
        </p:blipFill>
        <p:spPr>
          <a:xfrm>
            <a:off x="5251023" y="1252800"/>
            <a:ext cx="3152775" cy="3038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Explore Correlations:</a:t>
            </a:r>
            <a:endParaRPr/>
          </a:p>
          <a:p>
            <a:pPr indent="0" lvl="0" marL="0" rtl="0" algn="l">
              <a:spcBef>
                <a:spcPts val="0"/>
              </a:spcBef>
              <a:spcAft>
                <a:spcPts val="0"/>
              </a:spcAft>
              <a:buNone/>
            </a:pPr>
            <a:r>
              <a:rPr lang="en"/>
              <a:t>Heatmaps</a:t>
            </a:r>
            <a:endParaRPr/>
          </a:p>
        </p:txBody>
      </p:sp>
      <p:sp>
        <p:nvSpPr>
          <p:cNvPr id="236" name="Google Shape;236;p28"/>
          <p:cNvSpPr txBox="1"/>
          <p:nvPr>
            <p:ph idx="1" type="body"/>
          </p:nvPr>
        </p:nvSpPr>
        <p:spPr>
          <a:xfrm>
            <a:off x="55025" y="1699950"/>
            <a:ext cx="4489800" cy="871800"/>
          </a:xfrm>
          <a:prstGeom prst="rect">
            <a:avLst/>
          </a:prstGeom>
        </p:spPr>
        <p:txBody>
          <a:bodyPr anchorCtr="0" anchor="t" bIns="91425" lIns="91425" spcFirstLastPara="1" rIns="91425" wrap="square" tIns="91425">
            <a:normAutofit fontScale="92500" lnSpcReduction="20000"/>
          </a:bodyPr>
          <a:lstStyle/>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winecorr = wine.corr</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plt.figure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figsize=</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10</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10</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sns.heatmap</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winecorr</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cmap=</a:t>
            </a:r>
            <a:r>
              <a:rPr lang="en" sz="1050">
                <a:solidFill>
                  <a:srgbClr val="CE9178"/>
                </a:solidFill>
                <a:highlight>
                  <a:srgbClr val="1E1E1E"/>
                </a:highlight>
                <a:latin typeface="Courier New"/>
                <a:ea typeface="Courier New"/>
                <a:cs typeface="Courier New"/>
                <a:sym typeface="Courier New"/>
              </a:rPr>
              <a:t>'icefire'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annot=</a:t>
            </a:r>
            <a:r>
              <a:rPr lang="en" sz="1050">
                <a:solidFill>
                  <a:srgbClr val="569CD6"/>
                </a:solidFill>
                <a:highlight>
                  <a:srgbClr val="1E1E1E"/>
                </a:highlight>
                <a:latin typeface="Courier New"/>
                <a:ea typeface="Courier New"/>
                <a:cs typeface="Courier New"/>
                <a:sym typeface="Courier New"/>
              </a:rPr>
              <a:t>True</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237" name="Google Shape;237;p28"/>
          <p:cNvPicPr preferRelativeResize="0"/>
          <p:nvPr/>
        </p:nvPicPr>
        <p:blipFill>
          <a:blip r:embed="rId3">
            <a:alphaModFix/>
          </a:blip>
          <a:stretch>
            <a:fillRect/>
          </a:stretch>
        </p:blipFill>
        <p:spPr>
          <a:xfrm>
            <a:off x="4456696" y="605460"/>
            <a:ext cx="4010651" cy="4085165"/>
          </a:xfrm>
          <a:prstGeom prst="rect">
            <a:avLst/>
          </a:prstGeom>
          <a:noFill/>
          <a:ln>
            <a:noFill/>
          </a:ln>
        </p:spPr>
      </p:pic>
      <p:sp>
        <p:nvSpPr>
          <p:cNvPr id="238" name="Google Shape;238;p28"/>
          <p:cNvSpPr txBox="1"/>
          <p:nvPr/>
        </p:nvSpPr>
        <p:spPr>
          <a:xfrm>
            <a:off x="515075" y="3126150"/>
            <a:ext cx="3569700" cy="1477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There seems to be a strong correlation between:</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density and fixed acidity (0.67)</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citric acid and fixed acidity (0.67)</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pH and fixed acidity (-0.69) (negative Correlation)</a:t>
            </a:r>
            <a:endParaRPr>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1340425" y="40092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Explore Correlations:</a:t>
            </a:r>
            <a:endParaRPr/>
          </a:p>
          <a:p>
            <a:pPr indent="0" lvl="0" marL="0" rtl="0" algn="l">
              <a:spcBef>
                <a:spcPts val="0"/>
              </a:spcBef>
              <a:spcAft>
                <a:spcPts val="0"/>
              </a:spcAft>
              <a:buNone/>
            </a:pPr>
            <a:r>
              <a:rPr lang="en"/>
              <a:t>Scatter Plots</a:t>
            </a:r>
            <a:endParaRPr/>
          </a:p>
        </p:txBody>
      </p:sp>
      <p:sp>
        <p:nvSpPr>
          <p:cNvPr id="244" name="Google Shape;244;p29"/>
          <p:cNvSpPr txBox="1"/>
          <p:nvPr>
            <p:ph idx="1" type="body"/>
          </p:nvPr>
        </p:nvSpPr>
        <p:spPr>
          <a:xfrm>
            <a:off x="17850" y="1767875"/>
            <a:ext cx="9108300" cy="1544400"/>
          </a:xfrm>
          <a:prstGeom prst="rect">
            <a:avLst/>
          </a:prstGeom>
        </p:spPr>
        <p:txBody>
          <a:bodyPr anchorCtr="0" anchor="t" bIns="91425" lIns="91425" spcFirstLastPara="1" rIns="91425" wrap="square" tIns="91425">
            <a:normAutofit lnSpcReduction="20000"/>
          </a:bodyPr>
          <a:lstStyle/>
          <a:p>
            <a:pPr indent="-295275" lvl="0" marL="457200" rtl="0" algn="l">
              <a:lnSpc>
                <a:spcPct val="135714"/>
              </a:lnSpc>
              <a:spcBef>
                <a:spcPts val="0"/>
              </a:spcBef>
              <a:spcAft>
                <a:spcPts val="0"/>
              </a:spcAft>
              <a:buSzPts val="1050"/>
              <a:buFont typeface="Courier New"/>
              <a:buAutoNum type="arabicParenR"/>
            </a:pPr>
            <a:r>
              <a:rPr lang="en" sz="1050">
                <a:solidFill>
                  <a:srgbClr val="D4D4D4"/>
                </a:solidFill>
                <a:highlight>
                  <a:srgbClr val="1E1E1E"/>
                </a:highlight>
                <a:latin typeface="Courier New"/>
                <a:ea typeface="Courier New"/>
                <a:cs typeface="Courier New"/>
                <a:sym typeface="Courier New"/>
              </a:rPr>
              <a:t>sns.scatterplot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data=wine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x = </a:t>
            </a:r>
            <a:r>
              <a:rPr lang="en" sz="1050">
                <a:solidFill>
                  <a:srgbClr val="CE9178"/>
                </a:solidFill>
                <a:highlight>
                  <a:srgbClr val="1E1E1E"/>
                </a:highlight>
                <a:latin typeface="Courier New"/>
                <a:ea typeface="Courier New"/>
                <a:cs typeface="Courier New"/>
                <a:sym typeface="Courier New"/>
              </a:rPr>
              <a:t>'density'</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 = </a:t>
            </a:r>
            <a:r>
              <a:rPr lang="en" sz="1050">
                <a:solidFill>
                  <a:srgbClr val="CE9178"/>
                </a:solidFill>
                <a:highlight>
                  <a:srgbClr val="1E1E1E"/>
                </a:highlight>
                <a:latin typeface="Courier New"/>
                <a:ea typeface="Courier New"/>
                <a:cs typeface="Courier New"/>
                <a:sym typeface="Courier New"/>
              </a:rPr>
              <a:t>'fixed acidity'</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hue = </a:t>
            </a:r>
            <a:r>
              <a:rPr lang="en" sz="1050">
                <a:solidFill>
                  <a:srgbClr val="CE9178"/>
                </a:solidFill>
                <a:highlight>
                  <a:srgbClr val="1E1E1E"/>
                </a:highlight>
                <a:latin typeface="Courier New"/>
                <a:ea typeface="Courier New"/>
                <a:cs typeface="Courier New"/>
                <a:sym typeface="Courier New"/>
              </a:rPr>
              <a:t>'quality'</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palette =</a:t>
            </a:r>
            <a:r>
              <a:rPr lang="en" sz="1050">
                <a:solidFill>
                  <a:srgbClr val="CE9178"/>
                </a:solidFill>
                <a:highlight>
                  <a:srgbClr val="1E1E1E"/>
                </a:highlight>
                <a:latin typeface="Courier New"/>
                <a:ea typeface="Courier New"/>
                <a:cs typeface="Courier New"/>
                <a:sym typeface="Courier New"/>
              </a:rPr>
              <a:t>'viridis'</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295275" lvl="0" marL="457200" rtl="0" algn="l">
              <a:lnSpc>
                <a:spcPct val="135714"/>
              </a:lnSpc>
              <a:spcBef>
                <a:spcPts val="0"/>
              </a:spcBef>
              <a:spcAft>
                <a:spcPts val="0"/>
              </a:spcAft>
              <a:buSzPts val="1050"/>
              <a:buFont typeface="Courier New"/>
              <a:buAutoNum type="arabicParenR"/>
            </a:pPr>
            <a:r>
              <a:rPr lang="en" sz="1050">
                <a:solidFill>
                  <a:srgbClr val="D4D4D4"/>
                </a:solidFill>
                <a:highlight>
                  <a:srgbClr val="1E1E1E"/>
                </a:highlight>
                <a:latin typeface="Courier New"/>
                <a:ea typeface="Courier New"/>
                <a:cs typeface="Courier New"/>
                <a:sym typeface="Courier New"/>
              </a:rPr>
              <a:t>sns.scatterplot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data=wine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x = </a:t>
            </a:r>
            <a:r>
              <a:rPr lang="en" sz="1050">
                <a:solidFill>
                  <a:srgbClr val="CE9178"/>
                </a:solidFill>
                <a:highlight>
                  <a:srgbClr val="1E1E1E"/>
                </a:highlight>
                <a:latin typeface="Courier New"/>
                <a:ea typeface="Courier New"/>
                <a:cs typeface="Courier New"/>
                <a:sym typeface="Courier New"/>
              </a:rPr>
              <a:t>'pH'</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 = </a:t>
            </a:r>
            <a:r>
              <a:rPr lang="en" sz="1050">
                <a:solidFill>
                  <a:srgbClr val="CE9178"/>
                </a:solidFill>
                <a:highlight>
                  <a:srgbClr val="1E1E1E"/>
                </a:highlight>
                <a:latin typeface="Courier New"/>
                <a:ea typeface="Courier New"/>
                <a:cs typeface="Courier New"/>
                <a:sym typeface="Courier New"/>
              </a:rPr>
              <a:t>'fixed acidity'</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hue = </a:t>
            </a:r>
            <a:r>
              <a:rPr lang="en" sz="1050">
                <a:solidFill>
                  <a:srgbClr val="CE9178"/>
                </a:solidFill>
                <a:highlight>
                  <a:srgbClr val="1E1E1E"/>
                </a:highlight>
                <a:latin typeface="Courier New"/>
                <a:ea typeface="Courier New"/>
                <a:cs typeface="Courier New"/>
                <a:sym typeface="Courier New"/>
              </a:rPr>
              <a:t>'quality'</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palette = </a:t>
            </a:r>
            <a:r>
              <a:rPr lang="en" sz="1050">
                <a:solidFill>
                  <a:srgbClr val="CE9178"/>
                </a:solidFill>
                <a:highlight>
                  <a:srgbClr val="1E1E1E"/>
                </a:highlight>
                <a:latin typeface="Courier New"/>
                <a:ea typeface="Courier New"/>
                <a:cs typeface="Courier New"/>
                <a:sym typeface="Courier New"/>
              </a:rPr>
              <a:t>'viridis'</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295275" lvl="0" marL="457200" rtl="0" algn="l">
              <a:lnSpc>
                <a:spcPct val="135714"/>
              </a:lnSpc>
              <a:spcBef>
                <a:spcPts val="0"/>
              </a:spcBef>
              <a:spcAft>
                <a:spcPts val="0"/>
              </a:spcAft>
              <a:buSzPts val="1050"/>
              <a:buFont typeface="Courier New"/>
              <a:buAutoNum type="arabicParenR"/>
            </a:pPr>
            <a:r>
              <a:rPr lang="en" sz="1050">
                <a:solidFill>
                  <a:srgbClr val="D4D4D4"/>
                </a:solidFill>
                <a:highlight>
                  <a:srgbClr val="1E1E1E"/>
                </a:highlight>
                <a:latin typeface="Courier New"/>
                <a:ea typeface="Courier New"/>
                <a:cs typeface="Courier New"/>
                <a:sym typeface="Courier New"/>
              </a:rPr>
              <a:t>sns.scatterplot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data=wine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x = </a:t>
            </a:r>
            <a:r>
              <a:rPr lang="en" sz="1050">
                <a:solidFill>
                  <a:srgbClr val="CE9178"/>
                </a:solidFill>
                <a:highlight>
                  <a:srgbClr val="1E1E1E"/>
                </a:highlight>
                <a:latin typeface="Courier New"/>
                <a:ea typeface="Courier New"/>
                <a:cs typeface="Courier New"/>
                <a:sym typeface="Courier New"/>
              </a:rPr>
              <a:t>'citric acid'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 = </a:t>
            </a:r>
            <a:r>
              <a:rPr lang="en" sz="1050">
                <a:solidFill>
                  <a:srgbClr val="CE9178"/>
                </a:solidFill>
                <a:highlight>
                  <a:srgbClr val="1E1E1E"/>
                </a:highlight>
                <a:latin typeface="Courier New"/>
                <a:ea typeface="Courier New"/>
                <a:cs typeface="Courier New"/>
                <a:sym typeface="Courier New"/>
              </a:rPr>
              <a:t>'fixed acidity'</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hue = </a:t>
            </a:r>
            <a:r>
              <a:rPr lang="en" sz="1050">
                <a:solidFill>
                  <a:srgbClr val="CE9178"/>
                </a:solidFill>
                <a:highlight>
                  <a:srgbClr val="1E1E1E"/>
                </a:highlight>
                <a:latin typeface="Courier New"/>
                <a:ea typeface="Courier New"/>
                <a:cs typeface="Courier New"/>
                <a:sym typeface="Courier New"/>
              </a:rPr>
              <a:t>'quality'</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palette = </a:t>
            </a:r>
            <a:r>
              <a:rPr lang="en" sz="1050">
                <a:solidFill>
                  <a:srgbClr val="CE9178"/>
                </a:solidFill>
                <a:highlight>
                  <a:srgbClr val="1E1E1E"/>
                </a:highlight>
                <a:latin typeface="Courier New"/>
                <a:ea typeface="Courier New"/>
                <a:cs typeface="Courier New"/>
                <a:sym typeface="Courier New"/>
              </a:rPr>
              <a:t>'viridis'</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DC"/>
                </a:solidFill>
                <a:highlight>
                  <a:srgbClr val="1E1E1E"/>
                </a:highlight>
                <a:latin typeface="Courier New"/>
                <a:ea typeface="Courier New"/>
                <a:cs typeface="Courier New"/>
                <a:sym typeface="Courier New"/>
              </a:rPr>
              <a:t>			1)							2)						3)</a:t>
            </a:r>
            <a:endParaRPr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245" name="Google Shape;245;p29"/>
          <p:cNvPicPr preferRelativeResize="0"/>
          <p:nvPr/>
        </p:nvPicPr>
        <p:blipFill>
          <a:blip r:embed="rId3">
            <a:alphaModFix/>
          </a:blip>
          <a:stretch>
            <a:fillRect/>
          </a:stretch>
        </p:blipFill>
        <p:spPr>
          <a:xfrm>
            <a:off x="152400" y="2885250"/>
            <a:ext cx="2982910" cy="1998550"/>
          </a:xfrm>
          <a:prstGeom prst="rect">
            <a:avLst/>
          </a:prstGeom>
          <a:noFill/>
          <a:ln>
            <a:noFill/>
          </a:ln>
        </p:spPr>
      </p:pic>
      <p:pic>
        <p:nvPicPr>
          <p:cNvPr id="246" name="Google Shape;246;p29"/>
          <p:cNvPicPr preferRelativeResize="0"/>
          <p:nvPr/>
        </p:nvPicPr>
        <p:blipFill>
          <a:blip r:embed="rId4">
            <a:alphaModFix/>
          </a:blip>
          <a:stretch>
            <a:fillRect/>
          </a:stretch>
        </p:blipFill>
        <p:spPr>
          <a:xfrm>
            <a:off x="3175385" y="2885250"/>
            <a:ext cx="2997825" cy="1998550"/>
          </a:xfrm>
          <a:prstGeom prst="rect">
            <a:avLst/>
          </a:prstGeom>
          <a:noFill/>
          <a:ln>
            <a:noFill/>
          </a:ln>
        </p:spPr>
      </p:pic>
      <p:pic>
        <p:nvPicPr>
          <p:cNvPr id="247" name="Google Shape;247;p29"/>
          <p:cNvPicPr preferRelativeResize="0"/>
          <p:nvPr/>
        </p:nvPicPr>
        <p:blipFill>
          <a:blip r:embed="rId5">
            <a:alphaModFix/>
          </a:blip>
          <a:stretch>
            <a:fillRect/>
          </a:stretch>
        </p:blipFill>
        <p:spPr>
          <a:xfrm>
            <a:off x="6213274" y="2885250"/>
            <a:ext cx="2930731" cy="1998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the Dataset</a:t>
            </a:r>
            <a:endParaRPr/>
          </a:p>
        </p:txBody>
      </p:sp>
      <p:sp>
        <p:nvSpPr>
          <p:cNvPr id="141" name="Google Shape;141;p14"/>
          <p:cNvSpPr txBox="1"/>
          <p:nvPr>
            <p:ph idx="1" type="body"/>
          </p:nvPr>
        </p:nvSpPr>
        <p:spPr>
          <a:xfrm>
            <a:off x="1052550" y="902250"/>
            <a:ext cx="7038900" cy="2911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wine.head</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This dataset is not my dataset, but is from a kaggle competition. The competition states:</a:t>
            </a:r>
            <a:endParaRPr/>
          </a:p>
          <a:p>
            <a:pPr indent="0" lvl="0" marL="0" rtl="0" algn="l">
              <a:spcBef>
                <a:spcPts val="1200"/>
              </a:spcBef>
              <a:spcAft>
                <a:spcPts val="1200"/>
              </a:spcAft>
              <a:buNone/>
            </a:pPr>
            <a:r>
              <a:rPr lang="en"/>
              <a:t>“</a:t>
            </a:r>
            <a:r>
              <a:rPr lang="en" sz="1050">
                <a:solidFill>
                  <a:srgbClr val="000000"/>
                </a:solidFill>
                <a:highlight>
                  <a:srgbClr val="F8F8F8"/>
                </a:highlight>
                <a:latin typeface="Arial"/>
                <a:ea typeface="Arial"/>
                <a:cs typeface="Arial"/>
                <a:sym typeface="Arial"/>
              </a:rPr>
              <a:t>This datasets is related to red variants of the Portuguese "Vinho Verde" wine. For more details, consult the reference [Cortez et al., 2009]. Due to privacy and logistic issues, only physicochemical (inputs) and sensory (the output) variables are available (e.g. there is no data about grape types, wine brand, wine selling price, etc.).”</a:t>
            </a:r>
            <a:endParaRPr/>
          </a:p>
        </p:txBody>
      </p:sp>
      <p:pic>
        <p:nvPicPr>
          <p:cNvPr id="142" name="Google Shape;142;p14"/>
          <p:cNvPicPr preferRelativeResize="0"/>
          <p:nvPr/>
        </p:nvPicPr>
        <p:blipFill>
          <a:blip r:embed="rId3">
            <a:alphaModFix/>
          </a:blip>
          <a:stretch>
            <a:fillRect/>
          </a:stretch>
        </p:blipFill>
        <p:spPr>
          <a:xfrm>
            <a:off x="1335128" y="1307850"/>
            <a:ext cx="6398001" cy="1261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target?</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Target = The </a:t>
            </a:r>
            <a:r>
              <a:rPr b="1" lang="en" sz="1700" u="sng"/>
              <a:t>Quality</a:t>
            </a:r>
            <a:r>
              <a:rPr lang="en" sz="1700"/>
              <a:t> of the wine. </a:t>
            </a:r>
            <a:endParaRPr sz="1700"/>
          </a:p>
          <a:p>
            <a:pPr indent="0" lvl="0" marL="0" rtl="0" algn="l">
              <a:spcBef>
                <a:spcPts val="1200"/>
              </a:spcBef>
              <a:spcAft>
                <a:spcPts val="1200"/>
              </a:spcAft>
              <a:buNone/>
            </a:pPr>
            <a:r>
              <a:rPr lang="en"/>
              <a:t>The goal of this project is to be able to create an algorithm that is able to correctly predict the quality of the wine, based off of the 11 features that are given to us.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Steps</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Identify the target of the data</a:t>
            </a:r>
            <a:endParaRPr/>
          </a:p>
          <a:p>
            <a:pPr indent="-311150" lvl="0" marL="457200" rtl="0" algn="l">
              <a:spcBef>
                <a:spcPts val="0"/>
              </a:spcBef>
              <a:spcAft>
                <a:spcPts val="0"/>
              </a:spcAft>
              <a:buSzPts val="1300"/>
              <a:buChar char="-"/>
            </a:pPr>
            <a:r>
              <a:rPr lang="en"/>
              <a:t>Identify the type of problem this is going to be.</a:t>
            </a:r>
            <a:endParaRPr/>
          </a:p>
          <a:p>
            <a:pPr indent="-298450" lvl="1" marL="914400" rtl="0" algn="l">
              <a:spcBef>
                <a:spcPts val="0"/>
              </a:spcBef>
              <a:spcAft>
                <a:spcPts val="0"/>
              </a:spcAft>
              <a:buSzPts val="1100"/>
              <a:buChar char="-"/>
            </a:pPr>
            <a:r>
              <a:rPr lang="en"/>
              <a:t>Regression or Classification</a:t>
            </a:r>
            <a:endParaRPr/>
          </a:p>
          <a:p>
            <a:pPr indent="-311150" lvl="0" marL="457200" rtl="0" algn="l">
              <a:spcBef>
                <a:spcPts val="0"/>
              </a:spcBef>
              <a:spcAft>
                <a:spcPts val="0"/>
              </a:spcAft>
              <a:buSzPts val="1300"/>
              <a:buChar char="-"/>
            </a:pPr>
            <a:r>
              <a:rPr lang="en"/>
              <a:t>Clean the data</a:t>
            </a:r>
            <a:endParaRPr/>
          </a:p>
          <a:p>
            <a:pPr indent="-298450" lvl="1" marL="914400" rtl="0" algn="l">
              <a:spcBef>
                <a:spcPts val="0"/>
              </a:spcBef>
              <a:spcAft>
                <a:spcPts val="0"/>
              </a:spcAft>
              <a:buSzPts val="1100"/>
              <a:buChar char="-"/>
            </a:pPr>
            <a:r>
              <a:rPr lang="en"/>
              <a:t>Check for Duplicates</a:t>
            </a:r>
            <a:endParaRPr/>
          </a:p>
          <a:p>
            <a:pPr indent="-298450" lvl="1" marL="914400" rtl="0" algn="l">
              <a:spcBef>
                <a:spcPts val="0"/>
              </a:spcBef>
              <a:spcAft>
                <a:spcPts val="0"/>
              </a:spcAft>
              <a:buSzPts val="1100"/>
              <a:buChar char="-"/>
            </a:pPr>
            <a:r>
              <a:rPr lang="en"/>
              <a:t>Check for missing values</a:t>
            </a:r>
            <a:endParaRPr/>
          </a:p>
          <a:p>
            <a:pPr indent="-298450" lvl="1" marL="914400" rtl="0" algn="l">
              <a:spcBef>
                <a:spcPts val="0"/>
              </a:spcBef>
              <a:spcAft>
                <a:spcPts val="0"/>
              </a:spcAft>
              <a:buSzPts val="1100"/>
              <a:buChar char="-"/>
            </a:pPr>
            <a:r>
              <a:rPr lang="en"/>
              <a:t>Check for an irregularities in the numerical Columns (which is all of them)</a:t>
            </a:r>
            <a:endParaRPr/>
          </a:p>
          <a:p>
            <a:pPr indent="-311150" lvl="0" marL="457200" rtl="0" algn="l">
              <a:spcBef>
                <a:spcPts val="0"/>
              </a:spcBef>
              <a:spcAft>
                <a:spcPts val="0"/>
              </a:spcAft>
              <a:buSzPts val="1300"/>
              <a:buChar char="-"/>
            </a:pPr>
            <a:r>
              <a:rPr lang="en"/>
              <a:t>Next Split the DataFrame into a target and Features</a:t>
            </a:r>
            <a:endParaRPr/>
          </a:p>
          <a:p>
            <a:pPr indent="-311150" lvl="0" marL="457200" rtl="0" algn="l">
              <a:spcBef>
                <a:spcPts val="0"/>
              </a:spcBef>
              <a:spcAft>
                <a:spcPts val="0"/>
              </a:spcAft>
              <a:buSzPts val="1300"/>
              <a:buChar char="-"/>
            </a:pPr>
            <a:r>
              <a:rPr lang="en"/>
              <a:t>Create Univariate Visuals for the target and Features</a:t>
            </a:r>
            <a:endParaRPr/>
          </a:p>
          <a:p>
            <a:pPr indent="-298450" lvl="1" marL="914400" rtl="0" algn="l">
              <a:spcBef>
                <a:spcPts val="0"/>
              </a:spcBef>
              <a:spcAft>
                <a:spcPts val="0"/>
              </a:spcAft>
              <a:buSzPts val="1100"/>
              <a:buChar char="-"/>
            </a:pPr>
            <a:r>
              <a:rPr lang="en"/>
              <a:t>Boxplots, Histograms</a:t>
            </a:r>
            <a:endParaRPr/>
          </a:p>
          <a:p>
            <a:pPr indent="-311150" lvl="0" marL="457200" rtl="0" algn="l">
              <a:spcBef>
                <a:spcPts val="0"/>
              </a:spcBef>
              <a:spcAft>
                <a:spcPts val="0"/>
              </a:spcAft>
              <a:buSzPts val="1300"/>
              <a:buChar char="-"/>
            </a:pPr>
            <a:r>
              <a:rPr lang="en"/>
              <a:t>Create Multivariate Visuals for the Target vs. the Features</a:t>
            </a:r>
            <a:endParaRPr/>
          </a:p>
          <a:p>
            <a:pPr indent="-298450" lvl="1" marL="914400" rtl="0" algn="l">
              <a:spcBef>
                <a:spcPts val="0"/>
              </a:spcBef>
              <a:spcAft>
                <a:spcPts val="0"/>
              </a:spcAft>
              <a:buSzPts val="1100"/>
              <a:buChar char="-"/>
            </a:pPr>
            <a:r>
              <a:rPr lang="en"/>
              <a:t>Barcharts</a:t>
            </a:r>
            <a:endParaRPr/>
          </a:p>
          <a:p>
            <a:pPr indent="-311150" lvl="0" marL="457200" rtl="0" algn="l">
              <a:spcBef>
                <a:spcPts val="0"/>
              </a:spcBef>
              <a:spcAft>
                <a:spcPts val="0"/>
              </a:spcAft>
              <a:buSzPts val="1300"/>
              <a:buChar char="-"/>
            </a:pPr>
            <a:r>
              <a:rPr lang="en"/>
              <a:t>Explore Correlations</a:t>
            </a:r>
            <a:endParaRPr/>
          </a:p>
          <a:p>
            <a:pPr indent="-298450" lvl="1" marL="914400" rtl="0" algn="l">
              <a:spcBef>
                <a:spcPts val="0"/>
              </a:spcBef>
              <a:spcAft>
                <a:spcPts val="0"/>
              </a:spcAft>
              <a:buSzPts val="1100"/>
              <a:buChar char="-"/>
            </a:pPr>
            <a:r>
              <a:rPr lang="en"/>
              <a:t>Heatmaps, Scatterplots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Identify the target</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Quality of the Wine is what I am trying to figure out. So the ‘quality’ column is the target.</a:t>
            </a:r>
            <a:endParaRPr/>
          </a:p>
        </p:txBody>
      </p:sp>
      <p:pic>
        <p:nvPicPr>
          <p:cNvPr id="161" name="Google Shape;161;p17"/>
          <p:cNvPicPr preferRelativeResize="0"/>
          <p:nvPr/>
        </p:nvPicPr>
        <p:blipFill>
          <a:blip r:embed="rId3">
            <a:alphaModFix/>
          </a:blip>
          <a:stretch>
            <a:fillRect/>
          </a:stretch>
        </p:blipFill>
        <p:spPr>
          <a:xfrm>
            <a:off x="1335128" y="1307850"/>
            <a:ext cx="6398001" cy="1261575"/>
          </a:xfrm>
          <a:prstGeom prst="rect">
            <a:avLst/>
          </a:prstGeom>
          <a:noFill/>
          <a:ln>
            <a:noFill/>
          </a:ln>
        </p:spPr>
      </p:pic>
      <p:sp>
        <p:nvSpPr>
          <p:cNvPr id="162" name="Google Shape;162;p17"/>
          <p:cNvSpPr/>
          <p:nvPr/>
        </p:nvSpPr>
        <p:spPr>
          <a:xfrm>
            <a:off x="7339675" y="1237600"/>
            <a:ext cx="629400" cy="1488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Type of Problem Will this Be?</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quality column is numerical, so we are going to be using Regression problems.</a:t>
            </a:r>
            <a:endParaRPr/>
          </a:p>
        </p:txBody>
      </p:sp>
      <p:pic>
        <p:nvPicPr>
          <p:cNvPr id="169" name="Google Shape;169;p18"/>
          <p:cNvPicPr preferRelativeResize="0"/>
          <p:nvPr/>
        </p:nvPicPr>
        <p:blipFill>
          <a:blip r:embed="rId3">
            <a:alphaModFix/>
          </a:blip>
          <a:stretch>
            <a:fillRect/>
          </a:stretch>
        </p:blipFill>
        <p:spPr>
          <a:xfrm>
            <a:off x="1373003" y="3217175"/>
            <a:ext cx="6398001" cy="1261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Clean the Data</a:t>
            </a:r>
            <a:endParaRPr/>
          </a:p>
        </p:txBody>
      </p:sp>
      <p:sp>
        <p:nvSpPr>
          <p:cNvPr id="175" name="Google Shape;175;p19"/>
          <p:cNvSpPr txBox="1"/>
          <p:nvPr>
            <p:ph idx="1" type="body"/>
          </p:nvPr>
        </p:nvSpPr>
        <p:spPr>
          <a:xfrm>
            <a:off x="1361875" y="15604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 for Duplicates</a:t>
            </a:r>
            <a:endParaRPr/>
          </a:p>
          <a:p>
            <a:pPr indent="-311150" lvl="0" marL="457200" rtl="0" algn="l">
              <a:spcBef>
                <a:spcPts val="1200"/>
              </a:spcBef>
              <a:spcAft>
                <a:spcPts val="0"/>
              </a:spcAft>
              <a:buSzPts val="1300"/>
              <a:buChar char="-"/>
            </a:pPr>
            <a:r>
              <a:rPr lang="en"/>
              <a:t>wine.duplicated.sum()</a:t>
            </a:r>
            <a:endParaRPr/>
          </a:p>
          <a:p>
            <a:pPr indent="-298450" lvl="1" marL="914400" rtl="0" algn="l">
              <a:spcBef>
                <a:spcPts val="0"/>
              </a:spcBef>
              <a:spcAft>
                <a:spcPts val="0"/>
              </a:spcAft>
              <a:buSzPts val="1100"/>
              <a:buChar char="-"/>
            </a:pPr>
            <a:r>
              <a:rPr lang="en"/>
              <a:t>240 duplicates</a:t>
            </a:r>
            <a:endParaRPr/>
          </a:p>
          <a:p>
            <a:pPr indent="-311150" lvl="0" marL="457200" rtl="0" algn="l">
              <a:spcBef>
                <a:spcPts val="0"/>
              </a:spcBef>
              <a:spcAft>
                <a:spcPts val="0"/>
              </a:spcAft>
              <a:buSzPts val="1300"/>
              <a:buChar char="-"/>
            </a:pPr>
            <a:r>
              <a:rPr lang="en"/>
              <a:t>What to do with the duplicates?</a:t>
            </a:r>
            <a:endParaRPr/>
          </a:p>
          <a:p>
            <a:pPr indent="-298450" lvl="1" marL="914400" rtl="0" algn="l">
              <a:spcBef>
                <a:spcPts val="0"/>
              </a:spcBef>
              <a:spcAft>
                <a:spcPts val="0"/>
              </a:spcAft>
              <a:buSzPts val="1100"/>
              <a:buChar char="-"/>
            </a:pPr>
            <a:r>
              <a:rPr lang="en"/>
              <a:t>Drop them!!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Clean the Data</a:t>
            </a:r>
            <a:endParaRPr/>
          </a:p>
        </p:txBody>
      </p:sp>
      <p:sp>
        <p:nvSpPr>
          <p:cNvPr id="181" name="Google Shape;181;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 for Missing Values</a:t>
            </a:r>
            <a:endParaRPr/>
          </a:p>
          <a:p>
            <a:pPr indent="-311150" lvl="0" marL="457200" rtl="0" algn="l">
              <a:spcBef>
                <a:spcPts val="1200"/>
              </a:spcBef>
              <a:spcAft>
                <a:spcPts val="0"/>
              </a:spcAft>
              <a:buSzPts val="1300"/>
              <a:buChar char="-"/>
            </a:pPr>
            <a:r>
              <a:rPr lang="en"/>
              <a:t>wine.isnull().sum()</a:t>
            </a:r>
            <a:endParaRPr/>
          </a:p>
          <a:p>
            <a:pPr indent="-298450" lvl="1" marL="914400" rtl="0" algn="l">
              <a:spcBef>
                <a:spcPts val="0"/>
              </a:spcBef>
              <a:spcAft>
                <a:spcPts val="0"/>
              </a:spcAft>
              <a:buSzPts val="1100"/>
              <a:buChar char="-"/>
            </a:pPr>
            <a:r>
              <a:rPr lang="en"/>
              <a:t>0</a:t>
            </a:r>
            <a:endParaRPr/>
          </a:p>
          <a:p>
            <a:pPr indent="-311150" lvl="0" marL="457200" rtl="0" algn="l">
              <a:spcBef>
                <a:spcPts val="0"/>
              </a:spcBef>
              <a:spcAft>
                <a:spcPts val="0"/>
              </a:spcAft>
              <a:buSzPts val="1300"/>
              <a:buChar char="-"/>
            </a:pPr>
            <a:r>
              <a:rPr lang="en"/>
              <a:t>There is no missing data, so there is nothing further to do here.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Clean the Data</a:t>
            </a:r>
            <a:endParaRPr/>
          </a:p>
        </p:txBody>
      </p:sp>
      <p:sp>
        <p:nvSpPr>
          <p:cNvPr id="187" name="Google Shape;187;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 for irregularities in numerical columns.</a:t>
            </a:r>
            <a:endParaRPr/>
          </a:p>
          <a:p>
            <a:pPr indent="-311150" lvl="0" marL="457200" rtl="0" algn="l">
              <a:spcBef>
                <a:spcPts val="1200"/>
              </a:spcBef>
              <a:spcAft>
                <a:spcPts val="0"/>
              </a:spcAft>
              <a:buSzPts val="1300"/>
              <a:buChar char="-"/>
            </a:pPr>
            <a:r>
              <a:rPr lang="en"/>
              <a:t>wine.describe()</a:t>
            </a:r>
            <a:endParaRPr/>
          </a:p>
          <a:p>
            <a:pPr indent="-298450" lvl="1" marL="914400" rtl="0" algn="l">
              <a:spcBef>
                <a:spcPts val="0"/>
              </a:spcBef>
              <a:spcAft>
                <a:spcPts val="0"/>
              </a:spcAft>
              <a:buSzPts val="1100"/>
              <a:buChar char="-"/>
            </a:pPr>
            <a:r>
              <a:rPr lang="en"/>
              <a:t>No irregularities: proceed to next step</a:t>
            </a:r>
            <a:endParaRPr/>
          </a:p>
        </p:txBody>
      </p:sp>
      <p:pic>
        <p:nvPicPr>
          <p:cNvPr id="188" name="Google Shape;188;p21"/>
          <p:cNvPicPr preferRelativeResize="0"/>
          <p:nvPr/>
        </p:nvPicPr>
        <p:blipFill>
          <a:blip r:embed="rId3">
            <a:alphaModFix/>
          </a:blip>
          <a:stretch>
            <a:fillRect/>
          </a:stretch>
        </p:blipFill>
        <p:spPr>
          <a:xfrm>
            <a:off x="443550" y="2571750"/>
            <a:ext cx="7978675" cy="1670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