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35B"/>
    <a:srgbClr val="FF3333"/>
    <a:srgbClr val="FF7575"/>
    <a:srgbClr val="FF1111"/>
    <a:srgbClr val="F9EEED"/>
    <a:srgbClr val="FFCC66"/>
    <a:srgbClr val="FFFF99"/>
    <a:srgbClr val="8E0000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4676" autoAdjust="0"/>
  </p:normalViewPr>
  <p:slideViewPr>
    <p:cSldViewPr>
      <p:cViewPr>
        <p:scale>
          <a:sx n="100" d="100"/>
          <a:sy n="100" d="100"/>
        </p:scale>
        <p:origin x="282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D829F-4B5D-4E9E-A378-A29637821052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42078-04D0-44C5-AF73-825FCB93568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56404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4183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2874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620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63821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182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1982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09197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3583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480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809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5461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8113-C250-4F7F-A2F0-BAF2A2390D93}" type="datetimeFigureOut">
              <a:rPr lang="es-VE" smtClean="0"/>
              <a:t>2/6/2025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6983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jpe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300E9F3-5CE4-8A8E-86CD-2C653C77D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NFORMACIÓN BOMBERIL: Escudos de Bomberos de Venezuela">
            <a:extLst>
              <a:ext uri="{FF2B5EF4-FFF2-40B4-BE49-F238E27FC236}">
                <a16:creationId xmlns:a16="http://schemas.microsoft.com/office/drawing/2014/main" xmlns="" id="{3F574E82-73C3-14BC-B8A7-7A172EAA67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D11404EE-6795-7D0D-37AB-FF7230BB3632}"/>
              </a:ext>
            </a:extLst>
          </p:cNvPr>
          <p:cNvGrpSpPr/>
          <p:nvPr/>
        </p:nvGrpSpPr>
        <p:grpSpPr>
          <a:xfrm>
            <a:off x="20192" y="-13692"/>
            <a:ext cx="9266512" cy="6885384"/>
            <a:chOff x="1" y="0"/>
            <a:chExt cx="9036495" cy="688538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xmlns="" id="{3368EBB3-D26D-C699-871F-F04118573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0"/>
              <a:ext cx="8874382" cy="6882574"/>
            </a:xfrm>
            <a:prstGeom prst="rect">
              <a:avLst/>
            </a:prstGeom>
          </p:spPr>
        </p:pic>
        <p:sp>
          <p:nvSpPr>
            <p:cNvPr id="20" name="3 CuadroTexto">
              <a:extLst>
                <a:ext uri="{FF2B5EF4-FFF2-40B4-BE49-F238E27FC236}">
                  <a16:creationId xmlns:a16="http://schemas.microsoft.com/office/drawing/2014/main" xmlns="" id="{F9E3244E-36CB-776E-61FE-88C6A3817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457" y="551582"/>
              <a:ext cx="816103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VE" sz="3200" dirty="0">
                  <a:ln w="0">
                    <a:solidFill>
                      <a:srgbClr val="FFFF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 </a:t>
              </a:r>
            </a:p>
          </p:txBody>
        </p:sp>
        <p:cxnSp>
          <p:nvCxnSpPr>
            <p:cNvPr id="14" name="13 Conector recto">
              <a:extLst>
                <a:ext uri="{FF2B5EF4-FFF2-40B4-BE49-F238E27FC236}">
                  <a16:creationId xmlns:a16="http://schemas.microsoft.com/office/drawing/2014/main" xmlns="" id="{86A85270-2558-E3C3-B624-D9C7625E22AB}"/>
                </a:ext>
              </a:extLst>
            </p:cNvPr>
            <p:cNvCxnSpPr/>
            <p:nvPr/>
          </p:nvCxnSpPr>
          <p:spPr>
            <a:xfrm flipV="1">
              <a:off x="857572" y="1470"/>
              <a:ext cx="0" cy="68825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>
              <a:extLst>
                <a:ext uri="{FF2B5EF4-FFF2-40B4-BE49-F238E27FC236}">
                  <a16:creationId xmlns:a16="http://schemas.microsoft.com/office/drawing/2014/main" xmlns="" id="{EFAEECDC-553B-6B96-6249-3B0B5A17BBEC}"/>
                </a:ext>
              </a:extLst>
            </p:cNvPr>
            <p:cNvCxnSpPr/>
            <p:nvPr/>
          </p:nvCxnSpPr>
          <p:spPr>
            <a:xfrm flipV="1">
              <a:off x="717131" y="1470"/>
              <a:ext cx="0" cy="6883914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xmlns="" id="{75AD589C-CF99-0780-2F1D-83AC2B426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15" b="97153" l="9135" r="89904">
                          <a14:foregroundMark x1="34615" y1="12100" x2="34615" y2="12100"/>
                          <a14:foregroundMark x1="48077" y1="14235" x2="48077" y2="14235"/>
                          <a14:foregroundMark x1="57692" y1="16014" x2="57692" y2="16014"/>
                          <a14:foregroundMark x1="74038" y1="8897" x2="74038" y2="8897"/>
                          <a14:foregroundMark x1="56731" y1="4270" x2="56731" y2="4270"/>
                          <a14:foregroundMark x1="80288" y1="87189" x2="80288" y2="87189"/>
                          <a14:foregroundMark x1="79327" y1="95730" x2="79327" y2="95730"/>
                          <a14:foregroundMark x1="54327" y1="95018" x2="54327" y2="95018"/>
                          <a14:foregroundMark x1="51442" y1="97153" x2="51442" y2="97153"/>
                          <a14:foregroundMark x1="16346" y1="82562" x2="16346" y2="825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5" y="2259559"/>
              <a:ext cx="600133" cy="868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pic>
        <p:pic>
          <p:nvPicPr>
            <p:cNvPr id="22" name="Imagen 46" descr="F:\escudo bomberos vzla.jpg">
              <a:extLst>
                <a:ext uri="{FF2B5EF4-FFF2-40B4-BE49-F238E27FC236}">
                  <a16:creationId xmlns:a16="http://schemas.microsoft.com/office/drawing/2014/main" xmlns="" id="{C33FC687-9D5D-8BEC-3F4C-0217058AEB57}"/>
                </a:ext>
              </a:extLst>
            </p:cNvPr>
            <p:cNvPicPr/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68" b="94331" l="5896" r="93878">
                          <a14:foregroundMark x1="93878" y1="24717" x2="93878" y2="24717"/>
                          <a14:foregroundMark x1="86395" y1="14059" x2="86395" y2="14059"/>
                          <a14:foregroundMark x1="81633" y1="9524" x2="81633" y2="9524"/>
                          <a14:foregroundMark x1="73016" y1="6803" x2="73016" y2="6803"/>
                          <a14:foregroundMark x1="59864" y1="2268" x2="59864" y2="2268"/>
                          <a14:foregroundMark x1="5896" y1="23810" x2="5896" y2="23810"/>
                          <a14:foregroundMark x1="53288" y1="94331" x2="53288" y2="94331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0" y="1131617"/>
              <a:ext cx="610441" cy="798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3 Imagen">
              <a:extLst>
                <a:ext uri="{FF2B5EF4-FFF2-40B4-BE49-F238E27FC236}">
                  <a16:creationId xmlns:a16="http://schemas.microsoft.com/office/drawing/2014/main" xmlns="" id="{B38A44D8-8F54-BFA4-1020-F2CBCB59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0" y="200104"/>
              <a:ext cx="554112" cy="536993"/>
            </a:xfrm>
            <a:prstGeom prst="rect">
              <a:avLst/>
            </a:prstGeom>
          </p:spPr>
        </p:pic>
        <p:pic>
          <p:nvPicPr>
            <p:cNvPr id="28" name="Picture 3" descr="Screenshot_20211230-071959961">
              <a:extLst>
                <a:ext uri="{FF2B5EF4-FFF2-40B4-BE49-F238E27FC236}">
                  <a16:creationId xmlns:a16="http://schemas.microsoft.com/office/drawing/2014/main" xmlns="" id="{E0999919-E63B-6F8D-4CC3-08D03C940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5871" b="73881" l="2941" r="94608">
                          <a14:foregroundMark x1="14216" y1="27861" x2="14216" y2="27861"/>
                          <a14:foregroundMark x1="35294" y1="25871" x2="35294" y2="25871"/>
                          <a14:foregroundMark x1="95098" y1="31095" x2="95098" y2="31095"/>
                          <a14:foregroundMark x1="52451" y1="71642" x2="52451" y2="71642"/>
                          <a14:foregroundMark x1="50490" y1="74129" x2="50490" y2="74129"/>
                          <a14:foregroundMark x1="7353" y1="35821" x2="7353" y2="35821"/>
                          <a14:foregroundMark x1="2941" y1="36318" x2="2941" y2="36318"/>
                          <a14:foregroundMark x1="55392" y1="28358" x2="55392" y2="28358"/>
                          <a14:foregroundMark x1="59804" y1="28358" x2="59804" y2="28358"/>
                          <a14:foregroundMark x1="65686" y1="29104" x2="65686" y2="29104"/>
                          <a14:foregroundMark x1="73039" y1="29602" x2="73039" y2="29602"/>
                          <a14:foregroundMark x1="64706" y1="29353" x2="64706" y2="29353"/>
                          <a14:foregroundMark x1="72059" y1="30100" x2="72059" y2="30100"/>
                          <a14:foregroundMark x1="78431" y1="29851" x2="78431" y2="29851"/>
                          <a14:foregroundMark x1="84314" y1="31095" x2="84314" y2="31095"/>
                          <a14:foregroundMark x1="74020" y1="32587" x2="74020" y2="32587"/>
                          <a14:foregroundMark x1="69118" y1="32338" x2="69118" y2="32338"/>
                          <a14:foregroundMark x1="62745" y1="32090" x2="62745" y2="32090"/>
                          <a14:foregroundMark x1="55882" y1="31841" x2="55882" y2="31841"/>
                          <a14:foregroundMark x1="49020" y1="32090" x2="49020" y2="32090"/>
                          <a14:foregroundMark x1="48529" y1="28607" x2="48529" y2="28607"/>
                          <a14:foregroundMark x1="42157" y1="28358" x2="42157" y2="28358"/>
                          <a14:foregroundMark x1="32353" y1="29602" x2="32353" y2="29602"/>
                          <a14:foregroundMark x1="25000" y1="29851" x2="25000" y2="29851"/>
                          <a14:foregroundMark x1="19608" y1="30597" x2="19608" y2="30597"/>
                          <a14:foregroundMark x1="10784" y1="31592" x2="10784" y2="31592"/>
                          <a14:foregroundMark x1="29902" y1="32587" x2="29902" y2="32587"/>
                          <a14:foregroundMark x1="27941" y1="33333" x2="27941" y2="33333"/>
                          <a14:foregroundMark x1="17157" y1="51244" x2="17157" y2="51244"/>
                          <a14:foregroundMark x1="18627" y1="54975" x2="18627" y2="54975"/>
                          <a14:foregroundMark x1="19608" y1="55473" x2="19608" y2="55473"/>
                          <a14:foregroundMark x1="22549" y1="56716" x2="22549" y2="56716"/>
                          <a14:foregroundMark x1="27941" y1="60199" x2="27941" y2="60199"/>
                          <a14:foregroundMark x1="37745" y1="59701" x2="37745" y2="59701"/>
                          <a14:foregroundMark x1="52451" y1="53731" x2="52451" y2="53731"/>
                          <a14:foregroundMark x1="50980" y1="53731" x2="50980" y2="53731"/>
                          <a14:foregroundMark x1="29412" y1="62189" x2="29412" y2="62189"/>
                          <a14:foregroundMark x1="35294" y1="64428" x2="35294" y2="64428"/>
                          <a14:foregroundMark x1="38725" y1="67164" x2="38725" y2="67164"/>
                          <a14:foregroundMark x1="61765" y1="66169" x2="61765" y2="66169"/>
                          <a14:foregroundMark x1="68627" y1="65174" x2="68627" y2="65174"/>
                          <a14:foregroundMark x1="70098" y1="63433" x2="70098" y2="63433"/>
                          <a14:foregroundMark x1="73039" y1="60945" x2="73039" y2="60945"/>
                          <a14:foregroundMark x1="75000" y1="58209" x2="75000" y2="58209"/>
                          <a14:foregroundMark x1="80392" y1="55970" x2="80392" y2="55970"/>
                          <a14:foregroundMark x1="82843" y1="54478" x2="82843" y2="54478"/>
                          <a14:foregroundMark x1="85294" y1="49254" x2="85294" y2="49254"/>
                          <a14:foregroundMark x1="87255" y1="47264" x2="87255" y2="47264"/>
                          <a14:foregroundMark x1="82843" y1="50498" x2="82843" y2="50498"/>
                          <a14:foregroundMark x1="64216" y1="59950" x2="64216" y2="59950"/>
                          <a14:foregroundMark x1="52941" y1="36567" x2="52941" y2="36567"/>
                          <a14:foregroundMark x1="50000" y1="36567" x2="50000" y2="36567"/>
                          <a14:foregroundMark x1="45098" y1="36567" x2="45098" y2="36567"/>
                          <a14:foregroundMark x1="48529" y1="39801" x2="48529" y2="39801"/>
                          <a14:foregroundMark x1="51961" y1="38806" x2="51961" y2="388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38" b="23476"/>
            <a:stretch>
              <a:fillRect/>
            </a:stretch>
          </p:blipFill>
          <p:spPr bwMode="auto">
            <a:xfrm>
              <a:off x="30230" y="5018490"/>
              <a:ext cx="616681" cy="738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xmlns="" id="{24948A8F-C4A1-7099-0CA1-B1DC6476B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48" y="3791335"/>
              <a:ext cx="519713" cy="587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" name="object 35">
            <a:extLst>
              <a:ext uri="{FF2B5EF4-FFF2-40B4-BE49-F238E27FC236}">
                <a16:creationId xmlns:a16="http://schemas.microsoft.com/office/drawing/2014/main" xmlns="" id="{8F6D8B05-DF74-64BF-0419-21D2BB235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30096"/>
              </p:ext>
            </p:extLst>
          </p:nvPr>
        </p:nvGraphicFramePr>
        <p:xfrm>
          <a:off x="984699" y="1484783"/>
          <a:ext cx="8051798" cy="3553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4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29086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es-VE" sz="12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lang="es-VE" sz="12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°</a:t>
                      </a:r>
                      <a:endParaRPr sz="12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1206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470534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s-VE" sz="2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DESCRIPCIÓN</a:t>
                      </a:r>
                      <a:endParaRPr sz="2800" dirty="0">
                        <a:latin typeface="Carlito"/>
                        <a:cs typeface="Carlito"/>
                      </a:endParaRPr>
                    </a:p>
                  </a:txBody>
                  <a:tcPr marL="0" marR="0" marT="1054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s-VE" sz="1100" b="1" spc="-4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TOTAL</a:t>
                      </a:r>
                      <a:endParaRPr lang="es-VE" sz="1100" dirty="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lang="es-VE" sz="1100" b="1" spc="-5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GENERAL</a:t>
                      </a: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endParaRPr lang="es-VE" sz="1100" b="1" spc="-5" dirty="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1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VE" sz="1300" dirty="0" smtClean="0">
                          <a:latin typeface="Carlito"/>
                          <a:cs typeface="Carlito"/>
                        </a:rPr>
                        <a:t>HECHOS </a:t>
                      </a:r>
                      <a:r>
                        <a:rPr lang="es-VE" sz="1300" dirty="0">
                          <a:latin typeface="Carlito"/>
                          <a:cs typeface="Carlito"/>
                        </a:rPr>
                        <a:t>VIALES </a:t>
                      </a:r>
                    </a:p>
                  </a:txBody>
                  <a:tcPr marL="0" marR="0" marT="19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VE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VE" sz="1300" dirty="0" smtClean="0">
                          <a:latin typeface="Carlito"/>
                          <a:cs typeface="Carlito"/>
                        </a:rPr>
                        <a:t>CONSULTAS </a:t>
                      </a:r>
                      <a:r>
                        <a:rPr lang="es-VE" sz="1300" dirty="0">
                          <a:latin typeface="Carlito"/>
                          <a:cs typeface="Carlito"/>
                        </a:rPr>
                        <a:t>MEDICAS</a:t>
                      </a:r>
                    </a:p>
                  </a:txBody>
                  <a:tcPr marL="0" marR="0" marT="19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5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3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ES" sz="1300" dirty="0" smtClean="0">
                          <a:latin typeface="Carlito"/>
                          <a:cs typeface="Carlito"/>
                        </a:rPr>
                        <a:t>OPERACIONES </a:t>
                      </a:r>
                      <a:r>
                        <a:rPr lang="es-ES" sz="1300" dirty="0">
                          <a:latin typeface="Carlito"/>
                          <a:cs typeface="Carlito"/>
                        </a:rPr>
                        <a:t>– COMUNICACIONES – PUESTOS DE AVANZADA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5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4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VE" sz="1300" dirty="0" smtClean="0">
                          <a:latin typeface="Carlito"/>
                          <a:cs typeface="Carlito"/>
                        </a:rPr>
                        <a:t>ABORDAJES</a:t>
                      </a:r>
                      <a:r>
                        <a:rPr lang="es-VE" sz="1300" baseline="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s-VE" sz="1300" baseline="0" dirty="0">
                          <a:latin typeface="Carlito"/>
                          <a:cs typeface="Carlito"/>
                        </a:rPr>
                        <a:t>A COMUNIDADES TRASLADOS CON AMBULANCIA.</a:t>
                      </a:r>
                      <a:endParaRPr lang="es-VE" sz="1300" dirty="0">
                        <a:latin typeface="Carlito"/>
                        <a:cs typeface="Carlito"/>
                      </a:endParaRP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VE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VE" sz="1300" dirty="0" smtClean="0">
                          <a:latin typeface="Carlito"/>
                          <a:cs typeface="Carlito"/>
                        </a:rPr>
                        <a:t>ATENCIONES</a:t>
                      </a:r>
                      <a:r>
                        <a:rPr lang="es-VE" sz="1300" baseline="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s-VE" sz="1300" baseline="0" dirty="0">
                          <a:latin typeface="Carlito"/>
                          <a:cs typeface="Carlito"/>
                        </a:rPr>
                        <a:t>PREHOSPITALARIAS-VERIFICACION DE SIGNOS VITALES</a:t>
                      </a:r>
                      <a:endParaRPr lang="es-VE" sz="1300" dirty="0">
                        <a:latin typeface="Carlito"/>
                        <a:cs typeface="Carlito"/>
                      </a:endParaRP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VE" sz="1300" dirty="0" smtClean="0">
                          <a:latin typeface="Carlito"/>
                          <a:cs typeface="Carlito"/>
                        </a:rPr>
                        <a:t>SERVICIOS </a:t>
                      </a:r>
                      <a:r>
                        <a:rPr lang="es-VE" sz="1300" dirty="0">
                          <a:latin typeface="Carlito"/>
                          <a:cs typeface="Carlito"/>
                        </a:rPr>
                        <a:t>ESPECIALES (SUMINISTROS, APOYOS INST.)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147292"/>
                  </a:ext>
                </a:extLst>
              </a:tr>
              <a:tr h="408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 smtClean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lang="es-ES" sz="1300" b="1" dirty="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VE" sz="1300" dirty="0" smtClean="0">
                          <a:latin typeface="Carlito"/>
                          <a:cs typeface="Carlito"/>
                        </a:rPr>
                        <a:t>INCENDIOS (ESTRUCTURALES, FORESTALES, DESECHOS, VEGETACIÓN,GLP,</a:t>
                      </a:r>
                      <a:r>
                        <a:rPr lang="es-VE" sz="1300" baseline="0" dirty="0" smtClean="0">
                          <a:latin typeface="Carlito"/>
                          <a:cs typeface="Carlito"/>
                        </a:rPr>
                        <a:t>       </a:t>
                      </a:r>
                      <a:r>
                        <a:rPr lang="es-VE" sz="1300" dirty="0" smtClean="0">
                          <a:latin typeface="Carlito"/>
                          <a:cs typeface="Carlito"/>
                        </a:rPr>
                        <a:t>DERRAME DE COBUSTIBLE)</a:t>
                      </a:r>
                      <a:endParaRPr lang="es-VE" sz="1300" dirty="0">
                        <a:latin typeface="Carlito"/>
                        <a:cs typeface="Carlito"/>
                      </a:endParaRP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9522648"/>
                  </a:ext>
                </a:extLst>
              </a:tr>
              <a:tr h="216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VE" sz="1300" dirty="0" smtClean="0">
                          <a:latin typeface="Carlito"/>
                          <a:cs typeface="Carlito"/>
                        </a:rPr>
                        <a:t>TALAS- PODAS</a:t>
                      </a:r>
                      <a:endParaRPr lang="es-VE" sz="1300" dirty="0">
                        <a:latin typeface="Carlito"/>
                        <a:cs typeface="Carlito"/>
                      </a:endParaRP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9083440"/>
                  </a:ext>
                </a:extLst>
              </a:tr>
              <a:tr h="216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9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VE" sz="1300" dirty="0" smtClean="0">
                          <a:latin typeface="Carlito"/>
                          <a:cs typeface="Carlito"/>
                        </a:rPr>
                        <a:t>POV-APOSTAMIENTOS</a:t>
                      </a:r>
                      <a:endParaRPr lang="es-VE" sz="1300" dirty="0">
                        <a:latin typeface="Carlito"/>
                        <a:cs typeface="Carlito"/>
                      </a:endParaRP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5799868"/>
                  </a:ext>
                </a:extLst>
              </a:tr>
              <a:tr h="216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 smtClean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lang="es-ES" sz="1300" b="1" dirty="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MX" sz="1300" dirty="0" smtClean="0">
                          <a:latin typeface="Carlito"/>
                          <a:cs typeface="Carlito"/>
                        </a:rPr>
                        <a:t>RESCATE </a:t>
                      </a:r>
                      <a:r>
                        <a:rPr lang="es-MX" sz="1300" dirty="0">
                          <a:latin typeface="Carlito"/>
                          <a:cs typeface="Carlito"/>
                        </a:rPr>
                        <a:t>(PERSONAS, ANIMALES)</a:t>
                      </a:r>
                      <a:endParaRPr lang="es-VE" sz="1300" dirty="0">
                        <a:latin typeface="Carlito"/>
                        <a:cs typeface="Carlito"/>
                      </a:endParaRP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3334405"/>
                  </a:ext>
                </a:extLst>
              </a:tr>
              <a:tr h="216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ES" sz="1300" dirty="0" smtClean="0">
                          <a:latin typeface="Carlito"/>
                          <a:cs typeface="Carlito"/>
                        </a:rPr>
                        <a:t>INSPECCIONES </a:t>
                      </a:r>
                      <a:r>
                        <a:rPr lang="es-ES" sz="1300" dirty="0">
                          <a:latin typeface="Carlito"/>
                          <a:cs typeface="Carlito"/>
                        </a:rPr>
                        <a:t>A ESTABLECIMIENTOS COMERCIALES </a:t>
                      </a:r>
                      <a:r>
                        <a:rPr lang="es-ES" sz="1300" dirty="0" smtClean="0">
                          <a:latin typeface="Carlito"/>
                          <a:cs typeface="Carlito"/>
                        </a:rPr>
                        <a:t>– </a:t>
                      </a:r>
                      <a:r>
                        <a:rPr lang="es-ES" sz="1300" dirty="0">
                          <a:latin typeface="Carlito"/>
                          <a:cs typeface="Carlito"/>
                        </a:rPr>
                        <a:t>INVESTIGACION</a:t>
                      </a:r>
                      <a:endParaRPr lang="es-VE" sz="1300" dirty="0">
                        <a:latin typeface="Carlito"/>
                        <a:cs typeface="Carlito"/>
                      </a:endParaRP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6329926"/>
                  </a:ext>
                </a:extLst>
              </a:tr>
              <a:tr h="216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12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VE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rlito"/>
                        </a:rPr>
                        <a:t>INSPECCIONES </a:t>
                      </a:r>
                      <a:r>
                        <a:rPr lang="es-V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rlito"/>
                        </a:rPr>
                        <a:t>A ZONAS DE RIESGO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136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0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16707</TotalTime>
  <Words>84</Words>
  <Application>Microsoft Office PowerPoint</Application>
  <PresentationFormat>Presentación en pantalla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Carlito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OPERACIONES</dc:creator>
  <cp:lastModifiedBy>eber colmenares medoza</cp:lastModifiedBy>
  <cp:revision>689</cp:revision>
  <cp:lastPrinted>2024-01-21T13:07:00Z</cp:lastPrinted>
  <dcterms:created xsi:type="dcterms:W3CDTF">2023-02-22T13:52:09Z</dcterms:created>
  <dcterms:modified xsi:type="dcterms:W3CDTF">2025-06-02T17:48:21Z</dcterms:modified>
</cp:coreProperties>
</file>