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55" r:id="rId5"/>
    <p:sldId id="356" r:id="rId6"/>
    <p:sldId id="357" r:id="rId7"/>
    <p:sldId id="359" r:id="rId8"/>
    <p:sldId id="358" r:id="rId9"/>
    <p:sldId id="360" r:id="rId10"/>
    <p:sldId id="362" r:id="rId11"/>
    <p:sldId id="361" r:id="rId12"/>
    <p:sldId id="364" r:id="rId13"/>
    <p:sldId id="363" r:id="rId14"/>
    <p:sldId id="365" r:id="rId15"/>
    <p:sldId id="367" r:id="rId16"/>
    <p:sldId id="366" r:id="rId17"/>
    <p:sldId id="368" r:id="rId18"/>
    <p:sldId id="369" r:id="rId19"/>
    <p:sldId id="372" r:id="rId20"/>
    <p:sldId id="370" r:id="rId21"/>
    <p:sldId id="371" r:id="rId22"/>
    <p:sldId id="392" r:id="rId23"/>
    <p:sldId id="393" r:id="rId24"/>
    <p:sldId id="326" r:id="rId25"/>
    <p:sldId id="327" r:id="rId26"/>
    <p:sldId id="328" r:id="rId27"/>
    <p:sldId id="329" r:id="rId28"/>
    <p:sldId id="330" r:id="rId29"/>
    <p:sldId id="333" r:id="rId30"/>
    <p:sldId id="334" r:id="rId31"/>
    <p:sldId id="336" r:id="rId32"/>
    <p:sldId id="337" r:id="rId33"/>
    <p:sldId id="338" r:id="rId34"/>
    <p:sldId id="339" r:id="rId35"/>
    <p:sldId id="340" r:id="rId36"/>
    <p:sldId id="341" r:id="rId37"/>
    <p:sldId id="394" r:id="rId38"/>
    <p:sldId id="342" r:id="rId39"/>
    <p:sldId id="343" r:id="rId40"/>
    <p:sldId id="344" r:id="rId41"/>
    <p:sldId id="345" r:id="rId42"/>
    <p:sldId id="346" r:id="rId43"/>
    <p:sldId id="348" r:id="rId44"/>
    <p:sldId id="347" r:id="rId45"/>
    <p:sldId id="351" r:id="rId46"/>
    <p:sldId id="349" r:id="rId47"/>
    <p:sldId id="350" r:id="rId48"/>
    <p:sldId id="352" r:id="rId49"/>
    <p:sldId id="353" r:id="rId50"/>
    <p:sldId id="354" r:id="rId51"/>
    <p:sldId id="395" r:id="rId52"/>
    <p:sldId id="32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1CCAAD-F09E-4BF4-8756-791C7AE7A3FE}">
          <p14:sldIdLst>
            <p14:sldId id="256"/>
            <p14:sldId id="257"/>
          </p14:sldIdLst>
        </p14:section>
        <p14:section name="Intro" id="{38623E99-829D-4CE0-938F-8DBFD6C31C74}">
          <p14:sldIdLst>
            <p14:sldId id="258"/>
          </p14:sldIdLst>
        </p14:section>
        <p14:section name="General Testing Theory" id="{265C439E-3305-4F35-8DCC-A4D73B6C1592}">
          <p14:sldIdLst>
            <p14:sldId id="355"/>
            <p14:sldId id="356"/>
            <p14:sldId id="357"/>
          </p14:sldIdLst>
        </p14:section>
        <p14:section name="Testing Glossary" id="{D9582B46-2689-4884-B354-39017F81917B}">
          <p14:sldIdLst>
            <p14:sldId id="359"/>
            <p14:sldId id="358"/>
            <p14:sldId id="360"/>
            <p14:sldId id="362"/>
            <p14:sldId id="361"/>
            <p14:sldId id="364"/>
            <p14:sldId id="363"/>
            <p14:sldId id="365"/>
            <p14:sldId id="367"/>
            <p14:sldId id="366"/>
            <p14:sldId id="368"/>
            <p14:sldId id="369"/>
            <p14:sldId id="372"/>
            <p14:sldId id="370"/>
            <p14:sldId id="371"/>
          </p14:sldIdLst>
        </p14:section>
        <p14:section name="Intermission" id="{B4C3159B-9740-444C-8B70-23DD78DD0688}">
          <p14:sldIdLst>
            <p14:sldId id="392"/>
            <p14:sldId id="393"/>
          </p14:sldIdLst>
        </p14:section>
        <p14:section name="Web Platform Recap" id="{6CC28995-EC3E-49E4-B65A-42F8991BF5CC}">
          <p14:sldIdLst>
            <p14:sldId id="326"/>
          </p14:sldIdLst>
        </p14:section>
        <p14:section name="Jest Testing" id="{99E367C7-C4BD-4150-9D6C-1E9C74009479}">
          <p14:sldIdLst>
            <p14:sldId id="327"/>
            <p14:sldId id="328"/>
            <p14:sldId id="329"/>
            <p14:sldId id="330"/>
            <p14:sldId id="333"/>
            <p14:sldId id="334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Intermission" id="{CBEEDBED-C5F6-466D-A104-B1236F43B73A}">
          <p14:sldIdLst>
            <p14:sldId id="394"/>
          </p14:sldIdLst>
        </p14:section>
        <p14:section name="Karma / Jasmine Testing" id="{D27F822F-9789-4776-B77C-EEC3741980F4}">
          <p14:sldIdLst>
            <p14:sldId id="342"/>
            <p14:sldId id="343"/>
            <p14:sldId id="344"/>
            <p14:sldId id="345"/>
            <p14:sldId id="346"/>
            <p14:sldId id="348"/>
            <p14:sldId id="347"/>
            <p14:sldId id="351"/>
            <p14:sldId id="349"/>
            <p14:sldId id="350"/>
            <p14:sldId id="352"/>
            <p14:sldId id="353"/>
            <p14:sldId id="354"/>
          </p14:sldIdLst>
        </p14:section>
        <p14:section name="Intermission" id="{D6D2C36A-5BCB-425B-B2DD-BC1AE63F8B13}">
          <p14:sldIdLst>
            <p14:sldId id="395"/>
          </p14:sldIdLst>
        </p14:section>
        <p14:section name="Questions" id="{08F4FF8E-5BAE-495B-9266-6A8D73EA48A3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>
      <p:cViewPr varScale="1">
        <p:scale>
          <a:sx n="90" d="100"/>
          <a:sy n="90" d="100"/>
        </p:scale>
        <p:origin x="10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82D6-950A-4E86-ACAF-C850415CB45F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0298-E2EC-40D5-990D-D0E26E180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0298-E2EC-40D5-990D-D0E26E180A7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1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9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6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7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0/introdu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0/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0/introdu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0/introdu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docs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docs/templating" TargetMode="External"/><Relationship Id="rId2" Type="http://schemas.openxmlformats.org/officeDocument/2006/relationships/hyperlink" Target="http://aurelia.io/docs/fundamentals/components#creating-a-compon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urelia.io/docs/testing" TargetMode="External"/><Relationship Id="rId4" Type="http://schemas.openxmlformats.org/officeDocument/2006/relationships/hyperlink" Target="http://aurelia.io/docs/bindin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Coverage.html" TargetMode="External"/><Relationship Id="rId2" Type="http://schemas.openxmlformats.org/officeDocument/2006/relationships/hyperlink" Target="http://www.developertesting.com/archives/month200705/20070504-000425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/>
              <a:t>Franklin Templeton</a:t>
            </a:r>
            <a:br>
              <a:rPr lang="en-GB" dirty="0"/>
            </a:br>
            <a:r>
              <a:rPr lang="en-GB" dirty="0"/>
              <a:t>Web Platform Team</a:t>
            </a:r>
            <a:br>
              <a:rPr lang="en-GB" dirty="0"/>
            </a:br>
            <a:r>
              <a:rPr lang="en-GB" b="1" i="1" dirty="0"/>
              <a:t>Testing 101</a:t>
            </a:r>
            <a:br>
              <a:rPr lang="en-GB" dirty="0"/>
            </a:br>
            <a:r>
              <a:rPr lang="en-GB" dirty="0"/>
              <a:t>Information Sharing 18/01/2018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By </a:t>
            </a:r>
            <a:r>
              <a:rPr lang="en-GB" b="1" i="1" dirty="0"/>
              <a:t>Anthony M</a:t>
            </a:r>
            <a:r>
              <a:rPr lang="en-GB" b="1" i="1" baseline="30000" dirty="0"/>
              <a:t>c</a:t>
            </a:r>
            <a:r>
              <a:rPr lang="en-GB" b="1" i="1" dirty="0"/>
              <a:t>Kale</a:t>
            </a:r>
            <a:br>
              <a:rPr lang="en-GB" i="1" dirty="0"/>
            </a:br>
            <a:r>
              <a:rPr lang="en-GB" i="1" dirty="0"/>
              <a:t>Wizard without Portfolio</a:t>
            </a:r>
          </a:p>
        </p:txBody>
      </p:sp>
    </p:spTree>
    <p:extLst>
      <p:ext uri="{BB962C8B-B14F-4D97-AF65-F5344CB8AC3E}">
        <p14:creationId xmlns:p14="http://schemas.microsoft.com/office/powerpoint/2010/main" val="197784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Nothing set in stone aka Junit</a:t>
            </a:r>
          </a:p>
          <a:p>
            <a:pPr marL="0" indent="0">
              <a:buNone/>
            </a:pPr>
            <a:r>
              <a:rPr lang="en-GB" dirty="0"/>
              <a:t>you create your own testing 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Random Test Runner Library +</a:t>
            </a:r>
            <a:br>
              <a:rPr lang="en-GB" dirty="0"/>
            </a:br>
            <a:r>
              <a:rPr lang="en-GB" dirty="0"/>
              <a:t>Random Assertions Library +</a:t>
            </a:r>
          </a:p>
          <a:p>
            <a:pPr marL="0" indent="0">
              <a:buNone/>
            </a:pPr>
            <a:r>
              <a:rPr lang="en-GB" dirty="0"/>
              <a:t>Random Mocking/Spying/Stubbing Library +</a:t>
            </a:r>
          </a:p>
          <a:p>
            <a:pPr marL="0" indent="0">
              <a:buNone/>
            </a:pPr>
            <a:r>
              <a:rPr lang="en-GB" dirty="0"/>
              <a:t>Random Code Coverage Library</a:t>
            </a:r>
          </a:p>
        </p:txBody>
      </p:sp>
    </p:spTree>
    <p:extLst>
      <p:ext uri="{BB962C8B-B14F-4D97-AF65-F5344CB8AC3E}">
        <p14:creationId xmlns:p14="http://schemas.microsoft.com/office/powerpoint/2010/main" val="149193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Jest </a:t>
            </a:r>
          </a:p>
          <a:p>
            <a:pPr marL="0" indent="0">
              <a:buNone/>
            </a:pPr>
            <a:r>
              <a:rPr lang="en-GB" sz="2000" dirty="0"/>
              <a:t>* All below running in pure node</a:t>
            </a:r>
            <a:br>
              <a:rPr lang="en-GB" sz="2000" dirty="0"/>
            </a:br>
            <a:endParaRPr lang="en-GB" sz="2000" dirty="0"/>
          </a:p>
          <a:p>
            <a:r>
              <a:rPr lang="en-GB" dirty="0"/>
              <a:t>Test Runner = Jasmine</a:t>
            </a:r>
          </a:p>
          <a:p>
            <a:r>
              <a:rPr lang="en-GB" dirty="0"/>
              <a:t>Assertions = Jest inbuilt + Jasmine inbuilt</a:t>
            </a:r>
          </a:p>
          <a:p>
            <a:r>
              <a:rPr lang="en-GB" dirty="0"/>
              <a:t>Mocking/Spying/Stubbing = Jest inbuilt + Jasmine inbuilt + sinon.js</a:t>
            </a:r>
          </a:p>
          <a:p>
            <a:r>
              <a:rPr lang="en-GB" dirty="0"/>
              <a:t>Code Coverage = Jest Reporter + </a:t>
            </a:r>
            <a:r>
              <a:rPr lang="en-GB" dirty="0" err="1"/>
              <a:t>Instanbul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5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.</a:t>
            </a:r>
          </a:p>
        </p:txBody>
      </p:sp>
      <p:pic>
        <p:nvPicPr>
          <p:cNvPr id="1026" name="Picture 2" descr="dbb89fc1-1471-498b-b4c3-1b21023e0fd6@namprd05">
            <a:extLst>
              <a:ext uri="{FF2B5EF4-FFF2-40B4-BE49-F238E27FC236}">
                <a16:creationId xmlns:a16="http://schemas.microsoft.com/office/drawing/2014/main" id="{ACDA23C1-43EF-424C-8DBA-C69BE86D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7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7638"/>
            <a:ext cx="7560840" cy="567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1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Jest </a:t>
            </a:r>
          </a:p>
          <a:p>
            <a:pPr marL="0" indent="0">
              <a:buNone/>
            </a:pPr>
            <a:r>
              <a:rPr lang="en-GB" sz="2000" dirty="0"/>
              <a:t>* All below running in pure node</a:t>
            </a:r>
            <a:br>
              <a:rPr lang="en-GB" sz="2000" dirty="0"/>
            </a:br>
            <a:endParaRPr lang="en-GB" sz="2000" dirty="0"/>
          </a:p>
          <a:p>
            <a:r>
              <a:rPr lang="en-GB" dirty="0"/>
              <a:t>Great at pure node unit testing</a:t>
            </a:r>
          </a:p>
          <a:p>
            <a:r>
              <a:rPr lang="en-GB" dirty="0"/>
              <a:t>Bad at browser testing</a:t>
            </a:r>
            <a:br>
              <a:rPr lang="en-GB" dirty="0"/>
            </a:br>
            <a:r>
              <a:rPr lang="en-GB" sz="2000" dirty="0"/>
              <a:t>* uses poor man’s browser mock called </a:t>
            </a:r>
            <a:r>
              <a:rPr lang="en-GB" sz="2000" dirty="0" err="1"/>
              <a:t>jsdom</a:t>
            </a:r>
            <a:br>
              <a:rPr lang="en-GB" sz="2000" dirty="0"/>
            </a:br>
            <a:r>
              <a:rPr lang="en-GB" sz="2000" dirty="0"/>
              <a:t>can explain details separately for those interested</a:t>
            </a:r>
          </a:p>
          <a:p>
            <a:r>
              <a:rPr lang="en-GB" dirty="0"/>
              <a:t>Normally Fast*</a:t>
            </a:r>
            <a:br>
              <a:rPr lang="en-GB" dirty="0"/>
            </a:br>
            <a:r>
              <a:rPr lang="en-GB" sz="2000" dirty="0"/>
              <a:t>* normally unfortunately McAfee breaks babel cache forcing mass on-fly </a:t>
            </a:r>
            <a:r>
              <a:rPr lang="en-GB" sz="2000" dirty="0" err="1"/>
              <a:t>transpiling</a:t>
            </a:r>
            <a:r>
              <a:rPr lang="en-GB" sz="2000" dirty="0"/>
              <a:t> so actually super slow on corporate machines</a:t>
            </a:r>
          </a:p>
          <a:p>
            <a:r>
              <a:rPr lang="en-GB" dirty="0"/>
              <a:t>Fast-</a:t>
            </a:r>
            <a:r>
              <a:rPr lang="en-GB" i="1" dirty="0" err="1"/>
              <a:t>ish</a:t>
            </a:r>
            <a:r>
              <a:rPr lang="en-GB" dirty="0"/>
              <a:t> on CI though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36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Karma + Jasmine</a:t>
            </a:r>
          </a:p>
          <a:p>
            <a:pPr marL="0" indent="0">
              <a:buNone/>
            </a:pPr>
            <a:r>
              <a:rPr lang="en-GB" sz="2000" dirty="0"/>
              <a:t>* Karma running in pure node, creates web server, </a:t>
            </a:r>
            <a:br>
              <a:rPr lang="en-GB" sz="2000" dirty="0"/>
            </a:br>
            <a:r>
              <a:rPr lang="en-GB" sz="2000" dirty="0"/>
              <a:t>   and runs Jasmine in real browser</a:t>
            </a:r>
            <a:br>
              <a:rPr lang="en-GB" sz="2000" dirty="0"/>
            </a:br>
            <a:endParaRPr lang="en-GB" sz="2000" dirty="0"/>
          </a:p>
          <a:p>
            <a:r>
              <a:rPr lang="en-GB" dirty="0"/>
              <a:t>Web Server = Express + Chrome headless</a:t>
            </a:r>
            <a:br>
              <a:rPr lang="en-GB" dirty="0"/>
            </a:br>
            <a:r>
              <a:rPr lang="en-GB" sz="2200" i="1" dirty="0"/>
              <a:t>* or any other non-headless for debugging</a:t>
            </a:r>
          </a:p>
          <a:p>
            <a:r>
              <a:rPr lang="en-GB" dirty="0"/>
              <a:t>Test Runner = Jasmine</a:t>
            </a:r>
          </a:p>
          <a:p>
            <a:r>
              <a:rPr lang="en-GB" dirty="0"/>
              <a:t>Assertions = Jasmine inbuilt</a:t>
            </a:r>
          </a:p>
          <a:p>
            <a:r>
              <a:rPr lang="en-GB" dirty="0"/>
              <a:t>Mocking/Spying/Stubbing = Jasmine inbuilt + sinon.js</a:t>
            </a:r>
          </a:p>
          <a:p>
            <a:r>
              <a:rPr lang="en-GB" dirty="0"/>
              <a:t>Code Coverage = Karma Reporter + </a:t>
            </a:r>
            <a:r>
              <a:rPr lang="en-GB" dirty="0" err="1"/>
              <a:t>Instanbul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10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.</a:t>
            </a:r>
          </a:p>
        </p:txBody>
      </p:sp>
      <p:pic>
        <p:nvPicPr>
          <p:cNvPr id="2050" name="Picture 2" descr="5904bb60-f40c-4eac-af2a-7bd83d977160@namprd05">
            <a:extLst>
              <a:ext uri="{FF2B5EF4-FFF2-40B4-BE49-F238E27FC236}">
                <a16:creationId xmlns:a16="http://schemas.microsoft.com/office/drawing/2014/main" id="{75E69BC6-2586-4E23-B9A2-BE7CDFAB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0" y="1417638"/>
            <a:ext cx="7380312" cy="553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60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Karma + Jasmine </a:t>
            </a:r>
          </a:p>
          <a:p>
            <a:pPr marL="0" indent="0">
              <a:buNone/>
            </a:pPr>
            <a:r>
              <a:rPr lang="en-GB" sz="2000" dirty="0"/>
              <a:t>* Karma running in pure node, creates web server, </a:t>
            </a:r>
            <a:br>
              <a:rPr lang="en-GB" sz="2000" dirty="0"/>
            </a:br>
            <a:r>
              <a:rPr lang="en-GB" sz="2000" dirty="0"/>
              <a:t>   and runs Jasmine in real browser</a:t>
            </a:r>
            <a:br>
              <a:rPr lang="en-GB" sz="2000" dirty="0"/>
            </a:br>
            <a:endParaRPr lang="en-GB" sz="2000" dirty="0"/>
          </a:p>
          <a:p>
            <a:r>
              <a:rPr lang="en-GB" dirty="0"/>
              <a:t>Great at browser testing</a:t>
            </a:r>
            <a:br>
              <a:rPr lang="en-GB" dirty="0"/>
            </a:br>
            <a:r>
              <a:rPr lang="en-GB" sz="2300" i="1" dirty="0"/>
              <a:t>* can be used to catching browser bugs because it’s a real browser!</a:t>
            </a:r>
            <a:endParaRPr lang="en-GB" i="1" dirty="0"/>
          </a:p>
          <a:p>
            <a:r>
              <a:rPr lang="en-GB" dirty="0"/>
              <a:t>Great at basic component integration testing</a:t>
            </a:r>
          </a:p>
          <a:p>
            <a:r>
              <a:rPr lang="en-GB" dirty="0"/>
              <a:t>Typically Slow at Unit testing*</a:t>
            </a:r>
            <a:br>
              <a:rPr lang="en-GB" dirty="0"/>
            </a:br>
            <a:r>
              <a:rPr lang="en-GB" sz="2000" i="1" dirty="0"/>
              <a:t>* actually x100 faster than JEST due to McAfee breaking in fun and exciting ways</a:t>
            </a:r>
            <a:br>
              <a:rPr lang="en-GB" sz="2000" i="1" dirty="0"/>
            </a:br>
            <a:r>
              <a:rPr lang="en-GB" sz="2000" i="1" dirty="0"/>
              <a:t>we use a pre-compiled bundle rather than Babel on the fly </a:t>
            </a:r>
          </a:p>
          <a:p>
            <a:r>
              <a:rPr lang="en-GB" dirty="0"/>
              <a:t>Can’t run on </a:t>
            </a:r>
            <a:r>
              <a:rPr lang="en-GB" b="1" i="1" dirty="0"/>
              <a:t>our</a:t>
            </a:r>
            <a:r>
              <a:rPr lang="en-GB" dirty="0"/>
              <a:t> CI though </a:t>
            </a:r>
            <a:r>
              <a:rPr lang="en-GB" dirty="0">
                <a:sym typeface="Wingdings" panose="05000000000000000000" pitchFamily="2" charset="2"/>
              </a:rPr>
              <a:t> As no browsers installed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sz="2400" i="1" dirty="0">
                <a:sym typeface="Wingdings" panose="05000000000000000000" pitchFamily="2" charset="2"/>
              </a:rPr>
              <a:t>* pure node browsers like phantom.js do not like Aurelia</a:t>
            </a:r>
            <a:br>
              <a:rPr lang="en-GB" sz="2400" i="1" dirty="0">
                <a:sym typeface="Wingdings" panose="05000000000000000000" pitchFamily="2" charset="2"/>
              </a:rPr>
            </a:br>
            <a:r>
              <a:rPr lang="en-GB" sz="2400" i="1" dirty="0">
                <a:sym typeface="Wingdings" panose="05000000000000000000" pitchFamily="2" charset="2"/>
              </a:rPr>
              <a:t>* can discus offline why no browsers installed / aurelia vs phantom.js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5829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Common Jasmine Functions</a:t>
            </a:r>
          </a:p>
          <a:p>
            <a:r>
              <a:rPr lang="en-GB" b="1" dirty="0"/>
              <a:t>Assertion </a:t>
            </a:r>
            <a:r>
              <a:rPr lang="en-GB" dirty="0"/>
              <a:t>– single condition check</a:t>
            </a:r>
          </a:p>
          <a:p>
            <a:r>
              <a:rPr lang="en-GB" b="1" dirty="0"/>
              <a:t>Test</a:t>
            </a:r>
            <a:r>
              <a:rPr lang="en-GB" dirty="0"/>
              <a:t> – single function asserting one or more conditions</a:t>
            </a:r>
            <a:br>
              <a:rPr lang="en-GB" dirty="0"/>
            </a:br>
            <a:r>
              <a:rPr lang="en-GB" sz="2400" i="1" dirty="0"/>
              <a:t>* this can be a integration / unit or other type of test</a:t>
            </a:r>
          </a:p>
          <a:p>
            <a:r>
              <a:rPr lang="en-GB" b="1" dirty="0"/>
              <a:t>Test Suite </a:t>
            </a:r>
            <a:r>
              <a:rPr lang="en-GB" dirty="0"/>
              <a:t>–a group of related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86956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Common Jasmine Functions</a:t>
            </a:r>
          </a:p>
          <a:p>
            <a:r>
              <a:rPr lang="en-GB" b="1" dirty="0"/>
              <a:t>Assertion </a:t>
            </a:r>
            <a:r>
              <a:rPr lang="en-GB" dirty="0"/>
              <a:t>– expect</a:t>
            </a:r>
            <a:br>
              <a:rPr lang="en-GB" dirty="0"/>
            </a:br>
            <a:r>
              <a:rPr lang="en-GB" sz="2000" i="1" dirty="0"/>
              <a:t>expect(OUTPUT).ASSERTION_FUNCTION(EXPECTED_OUTPUT)</a:t>
            </a:r>
            <a:br>
              <a:rPr lang="en-GB" sz="2000" i="1" dirty="0"/>
            </a:br>
            <a:r>
              <a:rPr lang="en-GB" sz="2000" i="1" dirty="0"/>
              <a:t>examples :</a:t>
            </a:r>
          </a:p>
          <a:p>
            <a:endParaRPr lang="en-GB" sz="2000" i="1" dirty="0"/>
          </a:p>
          <a:p>
            <a:endParaRPr lang="en-GB" sz="2000" i="1" dirty="0"/>
          </a:p>
          <a:p>
            <a:endParaRPr lang="en-GB" sz="2000" i="1" dirty="0"/>
          </a:p>
          <a:p>
            <a:endParaRPr lang="en-GB" sz="2000" i="1" dirty="0"/>
          </a:p>
          <a:p>
            <a:endParaRPr lang="en-GB" sz="2000" i="1" dirty="0"/>
          </a:p>
          <a:p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>
                <a:hlinkClick r:id="rId2"/>
              </a:rPr>
              <a:t>https://jasmine.github.io/2.0/introduction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9E66EA-E6C7-41D9-98B7-1BC5BFC2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53C86B-2A4C-4A46-8C81-09018463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212976"/>
            <a:ext cx="7776864" cy="2369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expect(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toBe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expect(</a:t>
            </a:r>
            <a:r>
              <a:rPr lang="en-US" altLang="en-US" sz="1400" b="1" dirty="0">
                <a:solidFill>
                  <a:srgbClr val="859900"/>
                </a:solidFill>
                <a:latin typeface="Monaco"/>
              </a:rPr>
              <a:t>false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).</a:t>
            </a:r>
            <a:r>
              <a:rPr lang="en-US" altLang="en-US" sz="1400" dirty="0" err="1">
                <a:solidFill>
                  <a:srgbClr val="93A1A1"/>
                </a:solidFill>
                <a:latin typeface="Monaco"/>
              </a:rPr>
              <a:t>not.toBe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(</a:t>
            </a:r>
            <a:r>
              <a:rPr lang="en-US" altLang="en-US" sz="1400" b="1" dirty="0">
                <a:solidFill>
                  <a:srgbClr val="859900"/>
                </a:solidFill>
                <a:latin typeface="Monaco"/>
              </a:rPr>
              <a:t>true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);</a:t>
            </a:r>
            <a:r>
              <a:rPr lang="en-US" altLang="en-US" sz="1400" dirty="0"/>
              <a:t>  // SUGAR 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68BD2"/>
                </a:solidFill>
                <a:latin typeface="Monaco"/>
              </a:rPr>
              <a:t>var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 message </a:t>
            </a:r>
            <a:r>
              <a:rPr lang="en-US" altLang="en-US" sz="1400" b="1" dirty="0">
                <a:solidFill>
                  <a:srgbClr val="93A1A1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 </a:t>
            </a:r>
            <a:r>
              <a:rPr lang="en-US" altLang="en-US" sz="1400" dirty="0">
                <a:solidFill>
                  <a:srgbClr val="2AA198"/>
                </a:solidFill>
                <a:latin typeface="Monaco"/>
              </a:rPr>
              <a:t>"foo bar </a:t>
            </a:r>
            <a:r>
              <a:rPr lang="en-US" altLang="en-US" sz="1400" dirty="0" err="1">
                <a:solidFill>
                  <a:srgbClr val="2AA198"/>
                </a:solidFill>
                <a:latin typeface="Monaco"/>
              </a:rPr>
              <a:t>baz</a:t>
            </a:r>
            <a:r>
              <a:rPr lang="en-US" altLang="en-US" sz="1400" dirty="0">
                <a:solidFill>
                  <a:srgbClr val="2AA198"/>
                </a:solidFill>
                <a:latin typeface="Monaco"/>
              </a:rPr>
              <a:t>"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expect(message).</a:t>
            </a:r>
            <a:r>
              <a:rPr lang="en-US" altLang="en-US" sz="1400" dirty="0" err="1">
                <a:solidFill>
                  <a:srgbClr val="93A1A1"/>
                </a:solidFill>
                <a:latin typeface="Monaco"/>
              </a:rPr>
              <a:t>toMatch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(</a:t>
            </a:r>
            <a:r>
              <a:rPr lang="en-US" altLang="en-US" sz="1400" dirty="0">
                <a:solidFill>
                  <a:srgbClr val="E1403E"/>
                </a:solidFill>
                <a:latin typeface="Monaco"/>
              </a:rPr>
              <a:t>/bar/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expect(message).</a:t>
            </a:r>
            <a:r>
              <a:rPr lang="en-US" altLang="en-US" sz="1400" dirty="0" err="1">
                <a:solidFill>
                  <a:srgbClr val="93A1A1"/>
                </a:solidFill>
                <a:latin typeface="Monaco"/>
              </a:rPr>
              <a:t>toMatch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(</a:t>
            </a:r>
            <a:r>
              <a:rPr lang="en-US" altLang="en-US" sz="1400" dirty="0">
                <a:solidFill>
                  <a:srgbClr val="2AA198"/>
                </a:solidFill>
                <a:latin typeface="Monaco"/>
              </a:rPr>
              <a:t>"bar"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expect(message).</a:t>
            </a:r>
            <a:r>
              <a:rPr lang="en-US" altLang="en-US" sz="1400" dirty="0" err="1">
                <a:solidFill>
                  <a:srgbClr val="93A1A1"/>
                </a:solidFill>
                <a:latin typeface="Monaco"/>
              </a:rPr>
              <a:t>not.toMatch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(</a:t>
            </a:r>
            <a:r>
              <a:rPr lang="en-US" altLang="en-US" sz="1400" dirty="0">
                <a:solidFill>
                  <a:srgbClr val="E1403E"/>
                </a:solidFill>
                <a:latin typeface="Monaco"/>
              </a:rPr>
              <a:t>/quux/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);</a:t>
            </a:r>
            <a:r>
              <a:rPr lang="en-US" altLang="en-US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expect(foo).</a:t>
            </a:r>
            <a:r>
              <a:rPr lang="en-US" altLang="en-US" sz="1400" dirty="0" err="1">
                <a:solidFill>
                  <a:srgbClr val="93A1A1"/>
                </a:solidFill>
                <a:latin typeface="Monaco"/>
              </a:rPr>
              <a:t>toEqual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(</a:t>
            </a:r>
            <a:r>
              <a:rPr lang="en-US" altLang="en-US" sz="1400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expect(</a:t>
            </a:r>
            <a:r>
              <a:rPr lang="en-US" altLang="en-US" sz="1400" b="1" dirty="0">
                <a:solidFill>
                  <a:srgbClr val="859900"/>
                </a:solidFill>
                <a:latin typeface="Monaco"/>
              </a:rPr>
              <a:t>true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).</a:t>
            </a:r>
            <a:r>
              <a:rPr lang="en-US" altLang="en-US" sz="1400" dirty="0" err="1">
                <a:solidFill>
                  <a:srgbClr val="93A1A1"/>
                </a:solidFill>
                <a:latin typeface="Monaco"/>
              </a:rPr>
              <a:t>toEqual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(</a:t>
            </a:r>
            <a:r>
              <a:rPr lang="en-US" altLang="en-US" sz="1400" b="1" dirty="0">
                <a:solidFill>
                  <a:srgbClr val="859900"/>
                </a:solidFill>
                <a:latin typeface="Monaco"/>
              </a:rPr>
              <a:t>true</a:t>
            </a:r>
            <a:r>
              <a:rPr lang="en-US" altLang="en-US" sz="1400" dirty="0">
                <a:solidFill>
                  <a:srgbClr val="93A1A1"/>
                </a:solidFill>
                <a:latin typeface="Monaco"/>
              </a:rPr>
              <a:t>);</a:t>
            </a:r>
            <a:r>
              <a:rPr lang="en-US" altLang="en-US" sz="800" dirty="0"/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293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Common Jasmine Functions</a:t>
            </a:r>
          </a:p>
          <a:p>
            <a:r>
              <a:rPr lang="en-GB" b="1" dirty="0"/>
              <a:t>Test</a:t>
            </a:r>
            <a:r>
              <a:rPr lang="en-GB" dirty="0"/>
              <a:t> – it</a:t>
            </a:r>
            <a:br>
              <a:rPr lang="en-GB" dirty="0"/>
            </a:br>
            <a:r>
              <a:rPr lang="en-GB" sz="2400" i="1" dirty="0"/>
              <a:t>* sync / async (determined by presence of argument / polymorph function)</a:t>
            </a:r>
            <a:br>
              <a:rPr lang="en-GB" sz="2400" i="1" dirty="0"/>
            </a:br>
            <a:r>
              <a:rPr lang="en-GB" sz="2400" i="1" dirty="0"/>
              <a:t>Examples: </a:t>
            </a: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pPr marL="0" indent="0">
              <a:buNone/>
            </a:pPr>
            <a:endParaRPr lang="en-GB" sz="2400" i="1" dirty="0">
              <a:hlinkClick r:id="rId2"/>
            </a:endParaRPr>
          </a:p>
          <a:p>
            <a:pPr marL="0" indent="0">
              <a:buNone/>
            </a:pPr>
            <a:endParaRPr lang="en-GB" sz="2400" i="1" dirty="0">
              <a:hlinkClick r:id="rId2"/>
            </a:endParaRPr>
          </a:p>
          <a:p>
            <a:pPr marL="0" indent="0">
              <a:buNone/>
            </a:pPr>
            <a:endParaRPr lang="en-GB" sz="2400" i="1" dirty="0">
              <a:hlinkClick r:id="rId2"/>
            </a:endParaRPr>
          </a:p>
          <a:p>
            <a:pPr marL="0" indent="0">
              <a:buNone/>
            </a:pPr>
            <a:r>
              <a:rPr lang="en-GB" sz="2400" i="1" dirty="0">
                <a:hlinkClick r:id="rId2"/>
              </a:rPr>
              <a:t>https://jasmine.github.io/2.0/introduction</a:t>
            </a:r>
            <a:endParaRPr lang="en-GB" sz="2400" i="1" dirty="0"/>
          </a:p>
          <a:p>
            <a:endParaRPr lang="en-GB" dirty="0"/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279874-BDBE-40C6-A3C7-D2B97AF0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57252"/>
            <a:ext cx="5080173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it(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"should work for objects"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Monaco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Monaco"/>
              </a:rPr>
              <a:t>  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foo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{ 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, 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34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Monaco"/>
              </a:rPr>
              <a:t>  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bar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{ 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, 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34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 expect(foo).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toEqual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(bar);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});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Overview</a:t>
            </a:r>
          </a:p>
          <a:p>
            <a:pPr lvl="1"/>
            <a:r>
              <a:rPr lang="en-GB" dirty="0"/>
              <a:t>General Testing Theory</a:t>
            </a:r>
          </a:p>
          <a:p>
            <a:pPr lvl="1"/>
            <a:r>
              <a:rPr lang="en-GB" dirty="0"/>
              <a:t>Testing 101</a:t>
            </a:r>
          </a:p>
          <a:p>
            <a:r>
              <a:rPr lang="en-GB" dirty="0"/>
              <a:t>Web Platform Recap</a:t>
            </a:r>
          </a:p>
          <a:p>
            <a:r>
              <a:rPr lang="en-GB" dirty="0" err="1"/>
              <a:t>Redux</a:t>
            </a:r>
            <a:r>
              <a:rPr lang="en-GB" dirty="0"/>
              <a:t> “</a:t>
            </a:r>
            <a:r>
              <a:rPr lang="en-GB" b="1" dirty="0"/>
              <a:t>Jest</a:t>
            </a:r>
            <a:r>
              <a:rPr lang="en-GB" dirty="0"/>
              <a:t>” Testing</a:t>
            </a:r>
          </a:p>
          <a:p>
            <a:r>
              <a:rPr lang="en-GB" dirty="0"/>
              <a:t>Aurelia View Model “</a:t>
            </a:r>
            <a:r>
              <a:rPr lang="en-GB" b="1" dirty="0"/>
              <a:t>Karma</a:t>
            </a:r>
            <a:r>
              <a:rPr lang="en-GB" dirty="0"/>
              <a:t> / </a:t>
            </a:r>
            <a:r>
              <a:rPr lang="en-GB" b="1" dirty="0"/>
              <a:t>Jasmine</a:t>
            </a:r>
            <a:r>
              <a:rPr lang="en-GB" dirty="0"/>
              <a:t>” Testing</a:t>
            </a:r>
          </a:p>
          <a:p>
            <a:r>
              <a:rPr lang="en-GB" dirty="0"/>
              <a:t>Profit…</a:t>
            </a:r>
          </a:p>
        </p:txBody>
      </p:sp>
    </p:spTree>
    <p:extLst>
      <p:ext uri="{BB962C8B-B14F-4D97-AF65-F5344CB8AC3E}">
        <p14:creationId xmlns:p14="http://schemas.microsoft.com/office/powerpoint/2010/main" val="82276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Common Jasmine Functions</a:t>
            </a:r>
          </a:p>
          <a:p>
            <a:r>
              <a:rPr lang="en-GB" b="1" dirty="0"/>
              <a:t>Test</a:t>
            </a:r>
            <a:r>
              <a:rPr lang="en-GB" dirty="0"/>
              <a:t> – it</a:t>
            </a:r>
            <a:br>
              <a:rPr lang="en-GB" dirty="0"/>
            </a:br>
            <a:r>
              <a:rPr lang="en-GB" sz="2400" i="1" dirty="0"/>
              <a:t>* sync / async (determined by presence of argument / polymorph function)</a:t>
            </a:r>
            <a:br>
              <a:rPr lang="en-GB" sz="2400" i="1" dirty="0"/>
            </a:br>
            <a:r>
              <a:rPr lang="en-GB" sz="2400" i="1" dirty="0"/>
              <a:t>Examples: </a:t>
            </a: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endParaRPr lang="en-GB" sz="2400" i="1" dirty="0">
              <a:hlinkClick r:id="rId2"/>
            </a:endParaRPr>
          </a:p>
          <a:p>
            <a:pPr marL="0" indent="0">
              <a:buNone/>
            </a:pPr>
            <a:endParaRPr lang="en-GB" sz="2400" i="1" dirty="0">
              <a:hlinkClick r:id="rId2"/>
            </a:endParaRPr>
          </a:p>
          <a:p>
            <a:pPr marL="0" indent="0">
              <a:buNone/>
            </a:pPr>
            <a:endParaRPr lang="en-GB" sz="2400" i="1" dirty="0">
              <a:hlinkClick r:id="rId2"/>
            </a:endParaRPr>
          </a:p>
          <a:p>
            <a:pPr marL="0" indent="0">
              <a:buNone/>
            </a:pPr>
            <a:endParaRPr lang="en-GB" sz="2400" i="1" dirty="0">
              <a:hlinkClick r:id="rId2"/>
            </a:endParaRPr>
          </a:p>
          <a:p>
            <a:pPr marL="0" indent="0">
              <a:buNone/>
            </a:pPr>
            <a:r>
              <a:rPr lang="en-GB" sz="2400" i="1" dirty="0">
                <a:hlinkClick r:id="rId2"/>
              </a:rPr>
              <a:t>https://jasmine.github.io/2.0/introduction</a:t>
            </a:r>
            <a:endParaRPr lang="en-GB" sz="2400" i="1" dirty="0"/>
          </a:p>
          <a:p>
            <a:endParaRPr lang="en-GB" dirty="0"/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D32221-974A-4AA1-9817-2868B6CB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382541"/>
            <a:ext cx="8640961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it(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"should support async expectations"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Monaco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(done)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 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 expect(value).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toBeGreaterThan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  done(); // Could be in micro or macro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});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 err="1"/>
              <a:t>Javascript</a:t>
            </a:r>
            <a:r>
              <a:rPr lang="en-GB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Common Jasmine Functions</a:t>
            </a:r>
          </a:p>
          <a:p>
            <a:r>
              <a:rPr lang="en-GB" b="1" dirty="0"/>
              <a:t>Test Suite </a:t>
            </a:r>
            <a:r>
              <a:rPr lang="en-GB" dirty="0"/>
              <a:t>–a group of related Test</a:t>
            </a:r>
          </a:p>
          <a:p>
            <a:endParaRPr lang="en-GB" dirty="0"/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endParaRPr lang="en-GB" i="1" dirty="0">
              <a:hlinkClick r:id="rId2"/>
            </a:endParaRPr>
          </a:p>
          <a:p>
            <a:pPr marL="0" indent="0">
              <a:buNone/>
            </a:pPr>
            <a:r>
              <a:rPr lang="en-GB" i="1" dirty="0">
                <a:hlinkClick r:id="rId2"/>
              </a:rPr>
              <a:t>https://jasmine.github.io/2.0/introduction</a:t>
            </a:r>
            <a:endParaRPr lang="en-GB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571759-059A-4CB1-907B-81C885BA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17932"/>
              </p:ext>
            </p:extLst>
          </p:nvPr>
        </p:nvGraphicFramePr>
        <p:xfrm>
          <a:off x="899592" y="1988840"/>
          <a:ext cx="6552728" cy="4268073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3435652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29768" marR="29768" marT="14884" marB="1488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69544"/>
                  </a:ext>
                </a:extLst>
              </a:tr>
              <a:tr h="36072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describe(</a:t>
                      </a:r>
                      <a:r>
                        <a:rPr lang="en-GB" sz="1600" dirty="0">
                          <a:solidFill>
                            <a:srgbClr val="2AA198"/>
                          </a:solidFill>
                          <a:effectLst/>
                        </a:rPr>
                        <a:t>"The '</a:t>
                      </a:r>
                      <a:r>
                        <a:rPr lang="en-GB" sz="1600" dirty="0" err="1">
                          <a:solidFill>
                            <a:srgbClr val="2AA198"/>
                          </a:solidFill>
                          <a:effectLst/>
                        </a:rPr>
                        <a:t>toBe</a:t>
                      </a:r>
                      <a:r>
                        <a:rPr lang="en-GB" sz="1600" dirty="0">
                          <a:solidFill>
                            <a:srgbClr val="2AA198"/>
                          </a:solidFill>
                          <a:effectLst/>
                        </a:rPr>
                        <a:t>' matcher compares with ==="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, </a:t>
                      </a:r>
                      <a:r>
                        <a:rPr lang="en-GB" sz="1600" b="1" dirty="0">
                          <a:solidFill>
                            <a:srgbClr val="268BD2"/>
                          </a:solidFill>
                          <a:effectLst/>
                        </a:rPr>
                        <a:t>function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8BD2"/>
                          </a:solidFill>
                          <a:effectLst/>
                          <a:latin typeface="Monaco"/>
                        </a:rPr>
                        <a:t>    var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foo;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  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beforeEach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8BD2"/>
                          </a:solidFill>
                          <a:effectLst/>
                          <a:latin typeface="Monaco"/>
                        </a:rPr>
                        <a:t>function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       foo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A198"/>
                          </a:solidFill>
                          <a:effectLst/>
                          <a:latin typeface="Monaco"/>
                        </a:rPr>
                        <a:t>0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       foo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Arial" panose="020B0604020202020204" pitchFamily="34" charset="0"/>
                        </a:rPr>
                        <a:t>+=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A198"/>
                          </a:solidFill>
                          <a:effectLst/>
                          <a:latin typeface="Monaco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   });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  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afterEach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8BD2"/>
                          </a:solidFill>
                          <a:effectLst/>
                          <a:latin typeface="Monaco"/>
                        </a:rPr>
                        <a:t>function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       foo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A198"/>
                          </a:solidFill>
                          <a:effectLst/>
                          <a:latin typeface="Monaco"/>
                        </a:rPr>
                        <a:t>0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A1A1"/>
                          </a:solidFill>
                          <a:effectLst/>
                          <a:latin typeface="Monaco"/>
                        </a:rPr>
                        <a:t>    });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GB" sz="1600" dirty="0">
                        <a:solidFill>
                          <a:srgbClr val="93A1A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    it(</a:t>
                      </a:r>
                      <a:r>
                        <a:rPr lang="en-GB" sz="1600" dirty="0">
                          <a:solidFill>
                            <a:srgbClr val="2AA198"/>
                          </a:solidFill>
                          <a:effectLst/>
                        </a:rPr>
                        <a:t>"and has a positive case"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, </a:t>
                      </a:r>
                      <a:r>
                        <a:rPr lang="en-GB" sz="1600" b="1" dirty="0">
                          <a:solidFill>
                            <a:srgbClr val="268BD2"/>
                          </a:solidFill>
                          <a:effectLst/>
                        </a:rPr>
                        <a:t>function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() { </a:t>
                      </a:r>
                    </a:p>
                    <a:p>
                      <a:pPr fontAlgn="t"/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        expect(</a:t>
                      </a:r>
                      <a:r>
                        <a:rPr lang="en-GB" sz="1600" b="1" dirty="0">
                          <a:solidFill>
                            <a:srgbClr val="859900"/>
                          </a:solidFill>
                          <a:effectLst/>
                        </a:rPr>
                        <a:t>true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).</a:t>
                      </a:r>
                      <a:r>
                        <a:rPr lang="en-GB" sz="1600" dirty="0" err="1">
                          <a:solidFill>
                            <a:srgbClr val="93A1A1"/>
                          </a:solidFill>
                          <a:effectLst/>
                        </a:rPr>
                        <a:t>toBe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(</a:t>
                      </a:r>
                      <a:r>
                        <a:rPr lang="en-GB" sz="1600" b="1" dirty="0">
                          <a:solidFill>
                            <a:srgbClr val="859900"/>
                          </a:solidFill>
                          <a:effectLst/>
                        </a:rPr>
                        <a:t>true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); </a:t>
                      </a:r>
                    </a:p>
                    <a:p>
                      <a:pPr fontAlgn="t"/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    });</a:t>
                      </a:r>
                    </a:p>
                    <a:p>
                      <a:pPr fontAlgn="t"/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    it(</a:t>
                      </a:r>
                      <a:r>
                        <a:rPr lang="en-GB" sz="1600" dirty="0">
                          <a:solidFill>
                            <a:srgbClr val="2AA198"/>
                          </a:solidFill>
                          <a:effectLst/>
                        </a:rPr>
                        <a:t>"and can have a negative case"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, </a:t>
                      </a:r>
                      <a:r>
                        <a:rPr lang="en-GB" sz="1600" b="1" dirty="0">
                          <a:solidFill>
                            <a:srgbClr val="268BD2"/>
                          </a:solidFill>
                          <a:effectLst/>
                        </a:rPr>
                        <a:t>function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() { </a:t>
                      </a:r>
                    </a:p>
                    <a:p>
                      <a:pPr fontAlgn="t"/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        expect(</a:t>
                      </a:r>
                      <a:r>
                        <a:rPr lang="en-GB" sz="1600" b="1" dirty="0">
                          <a:solidFill>
                            <a:srgbClr val="859900"/>
                          </a:solidFill>
                          <a:effectLst/>
                        </a:rPr>
                        <a:t>false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).</a:t>
                      </a:r>
                      <a:r>
                        <a:rPr lang="en-GB" sz="1600" dirty="0" err="1">
                          <a:solidFill>
                            <a:srgbClr val="93A1A1"/>
                          </a:solidFill>
                          <a:effectLst/>
                        </a:rPr>
                        <a:t>not.toBe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(</a:t>
                      </a:r>
                      <a:r>
                        <a:rPr lang="en-GB" sz="1600" b="1" dirty="0">
                          <a:solidFill>
                            <a:srgbClr val="859900"/>
                          </a:solidFill>
                          <a:effectLst/>
                        </a:rPr>
                        <a:t>true</a:t>
                      </a:r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);</a:t>
                      </a:r>
                    </a:p>
                    <a:p>
                      <a:pPr fontAlgn="t"/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    }); </a:t>
                      </a:r>
                    </a:p>
                    <a:p>
                      <a:pPr fontAlgn="t"/>
                      <a:r>
                        <a:rPr lang="en-GB" sz="1600" dirty="0">
                          <a:solidFill>
                            <a:srgbClr val="93A1A1"/>
                          </a:solidFill>
                          <a:effectLst/>
                        </a:rPr>
                        <a:t>});</a:t>
                      </a:r>
                    </a:p>
                  </a:txBody>
                  <a:tcPr marL="77521" marR="46512" marT="43412" marB="49613">
                    <a:lnL w="9525" cap="flat" cmpd="sng" algn="ctr">
                      <a:solidFill>
                        <a:srgbClr val="E5E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313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1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33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GB" dirty="0"/>
              <a:t>Tea</a:t>
            </a:r>
          </a:p>
          <a:p>
            <a:pPr>
              <a:buFontTx/>
              <a:buChar char="-"/>
            </a:pPr>
            <a:r>
              <a:rPr lang="en-GB" dirty="0"/>
              <a:t>Cake</a:t>
            </a:r>
          </a:p>
          <a:p>
            <a:pPr>
              <a:buFontTx/>
              <a:buChar char="-"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Points:</a:t>
            </a:r>
          </a:p>
          <a:p>
            <a:pPr>
              <a:buFontTx/>
              <a:buChar char="-"/>
            </a:pPr>
            <a:r>
              <a:rPr lang="en-GB" dirty="0" err="1"/>
              <a:t>Javascript</a:t>
            </a:r>
            <a:r>
              <a:rPr lang="en-GB" dirty="0"/>
              <a:t> Testing has had a hard life</a:t>
            </a:r>
            <a:br>
              <a:rPr lang="en-GB" dirty="0"/>
            </a:br>
            <a:r>
              <a:rPr lang="en-GB" i="1" dirty="0"/>
              <a:t>* It’s a war zone, and changing all the time</a:t>
            </a:r>
          </a:p>
          <a:p>
            <a:pPr>
              <a:buFontTx/>
              <a:buChar char="-"/>
            </a:pPr>
            <a:r>
              <a:rPr lang="en-GB" dirty="0"/>
              <a:t>Jest is </a:t>
            </a:r>
            <a:r>
              <a:rPr lang="en-GB" i="1" dirty="0"/>
              <a:t>great*</a:t>
            </a:r>
            <a:r>
              <a:rPr lang="en-GB" dirty="0"/>
              <a:t> for unit testing</a:t>
            </a:r>
          </a:p>
          <a:p>
            <a:pPr>
              <a:buFontTx/>
              <a:buChar char="-"/>
            </a:pPr>
            <a:r>
              <a:rPr lang="en-GB" dirty="0"/>
              <a:t>Karma is </a:t>
            </a:r>
            <a:r>
              <a:rPr lang="en-GB" i="1" dirty="0"/>
              <a:t>great*</a:t>
            </a:r>
            <a:r>
              <a:rPr lang="en-GB" dirty="0"/>
              <a:t> for component testing</a:t>
            </a:r>
          </a:p>
          <a:p>
            <a:pPr marL="0" indent="0">
              <a:buNone/>
            </a:pPr>
            <a:r>
              <a:rPr lang="en-GB" sz="1500" i="1" dirty="0"/>
              <a:t>* Normally discounting environmental issues!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1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Testing Overview</a:t>
            </a:r>
          </a:p>
          <a:p>
            <a:pPr lvl="1"/>
            <a:r>
              <a:rPr lang="en-GB" strike="sngStrike" dirty="0"/>
              <a:t>General Testing Theory</a:t>
            </a:r>
          </a:p>
          <a:p>
            <a:pPr lvl="1"/>
            <a:r>
              <a:rPr lang="en-GB" strike="sngStrike" dirty="0"/>
              <a:t>Testing 101</a:t>
            </a:r>
          </a:p>
          <a:p>
            <a:r>
              <a:rPr lang="en-GB" dirty="0"/>
              <a:t>Web Platform Recap</a:t>
            </a:r>
          </a:p>
          <a:p>
            <a:r>
              <a:rPr lang="en-GB" dirty="0" err="1"/>
              <a:t>Redux</a:t>
            </a:r>
            <a:r>
              <a:rPr lang="en-GB" dirty="0"/>
              <a:t> “</a:t>
            </a:r>
            <a:r>
              <a:rPr lang="en-GB" b="1" dirty="0"/>
              <a:t>Jest</a:t>
            </a:r>
            <a:r>
              <a:rPr lang="en-GB" dirty="0"/>
              <a:t>” Testing</a:t>
            </a:r>
          </a:p>
          <a:p>
            <a:r>
              <a:rPr lang="en-GB" dirty="0"/>
              <a:t>Aurelia View Model “</a:t>
            </a:r>
            <a:r>
              <a:rPr lang="en-GB" b="1" dirty="0"/>
              <a:t>Karma</a:t>
            </a:r>
            <a:r>
              <a:rPr lang="en-GB" dirty="0"/>
              <a:t> / </a:t>
            </a:r>
            <a:r>
              <a:rPr lang="en-GB" b="1" dirty="0"/>
              <a:t>Jasmine</a:t>
            </a:r>
            <a:r>
              <a:rPr lang="en-GB" dirty="0"/>
              <a:t>” Testing</a:t>
            </a:r>
          </a:p>
          <a:p>
            <a:r>
              <a:rPr lang="en-GB" dirty="0"/>
              <a:t>Profit…</a:t>
            </a:r>
          </a:p>
        </p:txBody>
      </p:sp>
    </p:spTree>
    <p:extLst>
      <p:ext uri="{BB962C8B-B14F-4D97-AF65-F5344CB8AC3E}">
        <p14:creationId xmlns:p14="http://schemas.microsoft.com/office/powerpoint/2010/main" val="217465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Web Platform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Our web platform app, are a series of self bootstrapping Web Components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They are built using :</a:t>
            </a:r>
            <a:br>
              <a:rPr lang="en-GB" dirty="0"/>
            </a:br>
            <a:r>
              <a:rPr lang="en-GB" dirty="0"/>
              <a:t>- The frontend of the </a:t>
            </a:r>
            <a:r>
              <a:rPr lang="en-GB" b="1" i="1" dirty="0"/>
              <a:t>Aurelia</a:t>
            </a:r>
            <a:r>
              <a:rPr lang="en-GB" dirty="0"/>
              <a:t> Framework</a:t>
            </a:r>
            <a:br>
              <a:rPr lang="en-GB" dirty="0"/>
            </a:br>
            <a:r>
              <a:rPr lang="en-GB" dirty="0"/>
              <a:t>- The Global Data State framework </a:t>
            </a:r>
            <a:r>
              <a:rPr lang="en-GB" b="1" i="1" dirty="0" err="1"/>
              <a:t>Redux</a:t>
            </a:r>
            <a:br>
              <a:rPr lang="en-GB" dirty="0"/>
            </a:br>
            <a:r>
              <a:rPr lang="en-GB" dirty="0"/>
              <a:t>- Following a M - MV – V Pattern</a:t>
            </a:r>
            <a:br>
              <a:rPr lang="en-GB" dirty="0"/>
            </a:br>
            <a:r>
              <a:rPr lang="en-GB" dirty="0"/>
              <a:t>(Model -&gt; View Model -&gt; View)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1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26817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3) Web Platform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b="1" i="1" dirty="0"/>
              <a:t>Aurelia</a:t>
            </a:r>
            <a:r>
              <a:rPr lang="en-GB" dirty="0"/>
              <a:t> Framework (</a:t>
            </a:r>
            <a:r>
              <a:rPr lang="en-GB" b="1" i="1" dirty="0"/>
              <a:t>View</a:t>
            </a:r>
            <a:r>
              <a:rPr lang="en-GB" dirty="0"/>
              <a:t> and </a:t>
            </a:r>
            <a:r>
              <a:rPr lang="en-GB" b="1" i="1" dirty="0"/>
              <a:t>View Model</a:t>
            </a:r>
            <a:r>
              <a:rPr lang="en-GB" dirty="0"/>
              <a:t>)</a:t>
            </a:r>
          </a:p>
          <a:p>
            <a:pPr marL="514350" indent="-514350">
              <a:buAutoNum type="arabicParenR"/>
            </a:pPr>
            <a:r>
              <a:rPr lang="en-GB" b="1" i="1" dirty="0" err="1"/>
              <a:t>Redux</a:t>
            </a:r>
            <a:r>
              <a:rPr lang="en-GB" b="1" i="1" dirty="0"/>
              <a:t> </a:t>
            </a:r>
            <a:r>
              <a:rPr lang="en-GB" dirty="0"/>
              <a:t>Framework (</a:t>
            </a:r>
            <a:r>
              <a:rPr lang="en-GB" b="1" i="1" dirty="0"/>
              <a:t>Model</a:t>
            </a:r>
            <a:r>
              <a:rPr lang="en-GB" dirty="0"/>
              <a:t>)</a:t>
            </a:r>
          </a:p>
          <a:p>
            <a:pPr marL="514350" indent="-514350">
              <a:buAutoNum type="arabicParenR"/>
            </a:pPr>
            <a:r>
              <a:rPr lang="en-GB" b="1" i="1" dirty="0"/>
              <a:t>Model</a:t>
            </a:r>
            <a:r>
              <a:rPr lang="en-GB" dirty="0"/>
              <a:t> – </a:t>
            </a:r>
            <a:r>
              <a:rPr lang="en-GB" b="1" i="1" dirty="0"/>
              <a:t>View Model</a:t>
            </a:r>
            <a:r>
              <a:rPr lang="en-GB" dirty="0"/>
              <a:t> – </a:t>
            </a:r>
            <a:r>
              <a:rPr lang="en-GB" b="1" i="1" dirty="0"/>
              <a:t>View </a:t>
            </a:r>
            <a:r>
              <a:rPr lang="en-GB" dirty="0"/>
              <a:t>Pattern</a:t>
            </a:r>
            <a:br>
              <a:rPr lang="en-GB" b="1" i="1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Redux</a:t>
            </a:r>
            <a:r>
              <a:rPr lang="en-GB" dirty="0"/>
              <a:t> </a:t>
            </a:r>
            <a:r>
              <a:rPr lang="en-GB" b="1" i="1" dirty="0"/>
              <a:t>Model</a:t>
            </a:r>
            <a:r>
              <a:rPr lang="en-GB" dirty="0"/>
              <a:t> -&gt; 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Aureila</a:t>
            </a:r>
            <a:r>
              <a:rPr lang="en-GB" dirty="0"/>
              <a:t> </a:t>
            </a:r>
            <a:r>
              <a:rPr lang="en-GB" b="1" i="1" dirty="0"/>
              <a:t>View Model</a:t>
            </a:r>
            <a:r>
              <a:rPr lang="en-GB" dirty="0"/>
              <a:t> -&gt; </a:t>
            </a:r>
            <a:br>
              <a:rPr lang="en-GB" dirty="0"/>
            </a:br>
            <a:r>
              <a:rPr lang="en-GB" dirty="0"/>
              <a:t>	Aurelia </a:t>
            </a:r>
            <a:r>
              <a:rPr lang="en-GB" b="1" i="1" dirty="0"/>
              <a:t>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212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3) “Jest” Testing : </a:t>
            </a:r>
            <a:r>
              <a:rPr lang="en-GB" dirty="0" err="1"/>
              <a:t>Redux</a:t>
            </a:r>
            <a:r>
              <a:rPr lang="en-GB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i="1" dirty="0" err="1"/>
              <a:t>Redux</a:t>
            </a:r>
            <a:r>
              <a:rPr lang="en-GB" b="1" i="1" dirty="0"/>
              <a:t> </a:t>
            </a:r>
            <a:r>
              <a:rPr lang="en-GB" dirty="0"/>
              <a:t>Framework (</a:t>
            </a:r>
            <a:r>
              <a:rPr lang="en-GB" b="1" i="1" dirty="0"/>
              <a:t>Model Code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err="1"/>
              <a:t>Redux</a:t>
            </a:r>
            <a:r>
              <a:rPr lang="en-GB" dirty="0"/>
              <a:t> is a framework for storing global state in our Web-Platform app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It contains all the rest calls, configurations, and parsed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It is made up of </a:t>
            </a:r>
            <a:r>
              <a:rPr lang="en-GB" b="1" i="1" dirty="0"/>
              <a:t>Actions</a:t>
            </a:r>
            <a:r>
              <a:rPr lang="en-GB" dirty="0"/>
              <a:t>, </a:t>
            </a:r>
            <a:r>
              <a:rPr lang="en-GB" b="1" i="1" dirty="0"/>
              <a:t>States</a:t>
            </a:r>
            <a:r>
              <a:rPr lang="en-GB" dirty="0"/>
              <a:t>, </a:t>
            </a:r>
            <a:r>
              <a:rPr lang="en-GB" b="1" i="1" dirty="0"/>
              <a:t>Stores</a:t>
            </a:r>
            <a:r>
              <a:rPr lang="en-GB" dirty="0"/>
              <a:t>, and </a:t>
            </a:r>
            <a:r>
              <a:rPr lang="en-GB" b="1" i="1" dirty="0"/>
              <a:t>Reducers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https://redux.js.org/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70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3) “Jest” Testing : </a:t>
            </a:r>
            <a:r>
              <a:rPr lang="en-GB" dirty="0" err="1"/>
              <a:t>Redux</a:t>
            </a:r>
            <a:r>
              <a:rPr lang="en-GB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i="1" dirty="0"/>
              <a:t>State </a:t>
            </a:r>
          </a:p>
          <a:p>
            <a:pPr marL="400050" lvl="1" indent="0">
              <a:buNone/>
            </a:pPr>
            <a:r>
              <a:rPr lang="en-GB" dirty="0"/>
              <a:t>Dumb object full of serialisable data</a:t>
            </a:r>
            <a:br>
              <a:rPr lang="en-GB" dirty="0"/>
            </a:br>
            <a:r>
              <a:rPr lang="en-GB" dirty="0"/>
              <a:t>(e.g. no Maps or Functions, just JSON-</a:t>
            </a:r>
            <a:r>
              <a:rPr lang="en-GB" dirty="0" err="1"/>
              <a:t>ible</a:t>
            </a:r>
            <a:r>
              <a:rPr lang="en-GB" dirty="0"/>
              <a:t> data)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Store </a:t>
            </a:r>
          </a:p>
          <a:p>
            <a:pPr marL="400050" lvl="1" indent="0">
              <a:buNone/>
            </a:pPr>
            <a:r>
              <a:rPr lang="en-GB" dirty="0"/>
              <a:t>Current </a:t>
            </a:r>
            <a:r>
              <a:rPr lang="en-GB" b="1" i="1" dirty="0"/>
              <a:t>State</a:t>
            </a:r>
            <a:r>
              <a:rPr lang="en-GB" dirty="0"/>
              <a:t>, wrapped around a Event Dispatcher which has </a:t>
            </a:r>
            <a:r>
              <a:rPr lang="en-GB" b="1" i="1" dirty="0"/>
              <a:t>Actions</a:t>
            </a:r>
            <a:r>
              <a:rPr lang="en-GB" dirty="0"/>
              <a:t> added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Action </a:t>
            </a:r>
          </a:p>
          <a:p>
            <a:pPr marL="400050" lvl="1" indent="0">
              <a:buNone/>
            </a:pPr>
            <a:r>
              <a:rPr lang="en-GB" dirty="0"/>
              <a:t>Event to be fired on a </a:t>
            </a:r>
            <a:r>
              <a:rPr lang="en-GB" b="1" i="1" dirty="0"/>
              <a:t>Store</a:t>
            </a:r>
            <a:r>
              <a:rPr lang="en-GB" dirty="0"/>
              <a:t>, contains TYPE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Reducer</a:t>
            </a:r>
          </a:p>
          <a:p>
            <a:pPr marL="400050" lvl="1" indent="0">
              <a:buNone/>
            </a:pPr>
            <a:r>
              <a:rPr lang="en-GB" dirty="0"/>
              <a:t>Event handler set in </a:t>
            </a:r>
            <a:r>
              <a:rPr lang="en-GB" b="1" i="1" dirty="0"/>
              <a:t>Store</a:t>
            </a:r>
            <a:r>
              <a:rPr lang="en-GB" dirty="0"/>
              <a:t>, which responds to specific </a:t>
            </a:r>
            <a:r>
              <a:rPr lang="en-GB" b="1" i="1" dirty="0"/>
              <a:t>Action</a:t>
            </a:r>
            <a:r>
              <a:rPr lang="en-GB" i="1" dirty="0"/>
              <a:t> </a:t>
            </a:r>
            <a:r>
              <a:rPr lang="en-GB" dirty="0"/>
              <a:t>TYPEs, and immutably edits the current </a:t>
            </a:r>
            <a:r>
              <a:rPr lang="en-GB" b="1" i="1" dirty="0"/>
              <a:t>State</a:t>
            </a:r>
            <a:r>
              <a:rPr lang="en-GB" i="1" dirty="0"/>
              <a:t> </a:t>
            </a:r>
            <a:r>
              <a:rPr lang="en-GB" dirty="0"/>
              <a:t>and returns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98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3) “Jest” Testing : Example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/>
              <a:t>	</a:t>
            </a:r>
            <a:r>
              <a:rPr lang="en-GB" sz="1600" dirty="0"/>
              <a:t>components/products/overview/</a:t>
            </a:r>
            <a:r>
              <a:rPr lang="en-GB" sz="1600" dirty="0" err="1"/>
              <a:t>ft</a:t>
            </a:r>
            <a:r>
              <a:rPr lang="en-GB" sz="1600" dirty="0"/>
              <a:t>-fund-ratings/</a:t>
            </a:r>
            <a:r>
              <a:rPr lang="en-GB" sz="1600" dirty="0" err="1"/>
              <a:t>gw-etf</a:t>
            </a:r>
            <a:r>
              <a:rPr lang="en-GB" sz="1600" dirty="0"/>
              <a:t>/lib/</a:t>
            </a:r>
            <a:r>
              <a:rPr lang="en-GB" sz="1600" dirty="0" err="1"/>
              <a:t>gw</a:t>
            </a:r>
            <a:r>
              <a:rPr lang="en-GB" sz="1600" dirty="0"/>
              <a:t>/fund-ratings.reducer.js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23093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0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3) “Jest” Testing : Example JEST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/>
              <a:t>	</a:t>
            </a:r>
            <a:r>
              <a:rPr lang="en-GB" sz="1600" dirty="0"/>
              <a:t>components/products/overview/</a:t>
            </a:r>
            <a:r>
              <a:rPr lang="en-GB" sz="1600" dirty="0" err="1"/>
              <a:t>ft</a:t>
            </a:r>
            <a:r>
              <a:rPr lang="en-GB" sz="1600" dirty="0"/>
              <a:t>-fund-ratings/</a:t>
            </a:r>
            <a:r>
              <a:rPr lang="en-GB" sz="1600" dirty="0" err="1"/>
              <a:t>gw-etf</a:t>
            </a:r>
            <a:r>
              <a:rPr lang="en-GB" sz="1600" dirty="0"/>
              <a:t>/lib/</a:t>
            </a:r>
            <a:r>
              <a:rPr lang="en-GB" sz="1600" dirty="0" err="1"/>
              <a:t>gw</a:t>
            </a:r>
            <a:r>
              <a:rPr lang="en-GB" sz="1600" dirty="0"/>
              <a:t>/fund-ratings.spec.js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1202"/>
            <a:ext cx="5876379" cy="587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1) Testing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 test code… ? Testing …</a:t>
            </a:r>
          </a:p>
          <a:p>
            <a:pPr>
              <a:buFontTx/>
              <a:buChar char="-"/>
            </a:pPr>
            <a:r>
              <a:rPr lang="en-GB" dirty="0"/>
              <a:t>… helps flesh out requirements</a:t>
            </a:r>
            <a:br>
              <a:rPr lang="en-GB" dirty="0"/>
            </a:br>
            <a:r>
              <a:rPr lang="en-GB" sz="2000" i="1" dirty="0"/>
              <a:t>(especially edge cases)</a:t>
            </a:r>
          </a:p>
          <a:p>
            <a:pPr>
              <a:buFontTx/>
              <a:buChar char="-"/>
            </a:pPr>
            <a:r>
              <a:rPr lang="en-GB" dirty="0"/>
              <a:t>… helps ensure code works as expected</a:t>
            </a:r>
          </a:p>
          <a:p>
            <a:pPr>
              <a:buFontTx/>
              <a:buChar char="-"/>
            </a:pPr>
            <a:r>
              <a:rPr lang="en-GB" dirty="0"/>
              <a:t>… helps ensure regression hasn’t happened</a:t>
            </a:r>
          </a:p>
          <a:p>
            <a:pPr>
              <a:buFontTx/>
              <a:buChar char="-"/>
            </a:pPr>
            <a:r>
              <a:rPr lang="en-GB" dirty="0"/>
              <a:t>… prevents regression in the future</a:t>
            </a:r>
          </a:p>
          <a:p>
            <a:pPr>
              <a:buFontTx/>
              <a:buChar char="-"/>
            </a:pPr>
            <a:r>
              <a:rPr lang="en-GB" dirty="0"/>
              <a:t>… helps aid future understanding</a:t>
            </a:r>
            <a:br>
              <a:rPr lang="en-GB" dirty="0"/>
            </a:br>
            <a:r>
              <a:rPr lang="en-GB" sz="2000" i="1" dirty="0"/>
              <a:t>(e.g. provides example usage code)</a:t>
            </a:r>
          </a:p>
        </p:txBody>
      </p:sp>
    </p:spTree>
    <p:extLst>
      <p:ext uri="{BB962C8B-B14F-4D97-AF65-F5344CB8AC3E}">
        <p14:creationId xmlns:p14="http://schemas.microsoft.com/office/powerpoint/2010/main" val="2288341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3) “Jest” Testing : Example JEST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/>
              <a:t>	</a:t>
            </a:r>
            <a:r>
              <a:rPr lang="en-GB" sz="1600" dirty="0"/>
              <a:t>components/products/overview/</a:t>
            </a:r>
            <a:r>
              <a:rPr lang="en-GB" sz="1600" dirty="0" err="1"/>
              <a:t>ft</a:t>
            </a:r>
            <a:r>
              <a:rPr lang="en-GB" sz="1600" dirty="0"/>
              <a:t>-fund-ratings/</a:t>
            </a:r>
            <a:r>
              <a:rPr lang="en-GB" sz="1600" dirty="0" err="1"/>
              <a:t>gw-etf</a:t>
            </a:r>
            <a:r>
              <a:rPr lang="en-GB" sz="1600" dirty="0"/>
              <a:t>/lib/</a:t>
            </a:r>
            <a:r>
              <a:rPr lang="en-GB" sz="1600" dirty="0" err="1"/>
              <a:t>gw</a:t>
            </a:r>
            <a:r>
              <a:rPr lang="en-GB" sz="1600" dirty="0"/>
              <a:t>/fund-ratings.spec.js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56443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11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3) “Jest” Testing : Example JEST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i="1" dirty="0"/>
              <a:t>Sanity Tests</a:t>
            </a:r>
          </a:p>
          <a:p>
            <a:pPr marL="400050" lvl="1" indent="0">
              <a:buNone/>
            </a:pPr>
            <a:r>
              <a:rPr lang="en-GB" dirty="0"/>
              <a:t>Simple tests, tests the obvious and simple error cases</a:t>
            </a:r>
          </a:p>
          <a:p>
            <a:pPr marL="0" indent="0">
              <a:buNone/>
            </a:pPr>
            <a:r>
              <a:rPr lang="en-GB" b="1" i="1" dirty="0"/>
              <a:t>Snapshot Tests</a:t>
            </a:r>
          </a:p>
          <a:p>
            <a:pPr marL="400050" lvl="1" indent="0">
              <a:buNone/>
            </a:pPr>
            <a:r>
              <a:rPr lang="en-GB" dirty="0"/>
              <a:t>Simple black box input / output tests, similar to an integration test, comes out the box with jest</a:t>
            </a:r>
          </a:p>
          <a:p>
            <a:pPr marL="0" indent="0">
              <a:buNone/>
            </a:pPr>
            <a:r>
              <a:rPr lang="en-GB" b="1" i="1" dirty="0"/>
              <a:t>Unit Tests </a:t>
            </a:r>
          </a:p>
          <a:p>
            <a:pPr marL="400050" lvl="1" indent="0">
              <a:buNone/>
            </a:pPr>
            <a:r>
              <a:rPr lang="en-GB" dirty="0"/>
              <a:t>Directed simple input / output test, should be no more than 4-5 assertions, and input should be highly tailored</a:t>
            </a:r>
          </a:p>
        </p:txBody>
      </p:sp>
    </p:spTree>
    <p:extLst>
      <p:ext uri="{BB962C8B-B14F-4D97-AF65-F5344CB8AC3E}">
        <p14:creationId xmlns:p14="http://schemas.microsoft.com/office/powerpoint/2010/main" val="3718772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3) “Jest” Testing : </a:t>
            </a:r>
            <a:r>
              <a:rPr lang="en-GB" b="1" i="1" dirty="0"/>
              <a:t>Sanity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/>
              <a:t>tests the obvious or simple error cases</a:t>
            </a:r>
            <a:br>
              <a:rPr lang="en-GB" dirty="0"/>
            </a:br>
            <a:r>
              <a:rPr lang="en-GB" dirty="0"/>
              <a:t>- 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Simple / Small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Quick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Only prevents simple errors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5657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980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3) “Jest” Testing : </a:t>
            </a:r>
            <a:r>
              <a:rPr lang="en-GB" b="1" i="1" dirty="0"/>
              <a:t>Snapshot Tests</a:t>
            </a:r>
            <a:br>
              <a:rPr lang="en-GB" b="1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/>
              <a:t>tests the full input / output of a function</a:t>
            </a:r>
            <a:br>
              <a:rPr lang="en-GB" dirty="0"/>
            </a:br>
            <a:r>
              <a:rPr lang="en-GB" dirty="0"/>
              <a:t>- 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Simple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Quick to Create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Easy to maintain</a:t>
            </a:r>
          </a:p>
          <a:p>
            <a:pPr marL="857250" lvl="1" indent="-457200">
              <a:buFontTx/>
              <a:buChar char="-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Blackbox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/ Monolithic, doesn’t say much</a:t>
            </a:r>
          </a:p>
          <a:p>
            <a:pPr marL="857250" lvl="1" indent="-457200">
              <a:buFontTx/>
              <a:buChar char="-"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7" y="3616132"/>
            <a:ext cx="8841999" cy="305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471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3) “Jest” Testing : </a:t>
            </a:r>
            <a:r>
              <a:rPr lang="en-GB" b="1" i="1" dirty="0"/>
              <a:t>Unit Tests </a:t>
            </a:r>
            <a:br>
              <a:rPr lang="en-GB" b="1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/>
              <a:t>tests the full input / output of a function</a:t>
            </a:r>
            <a:br>
              <a:rPr lang="en-GB" dirty="0"/>
            </a:br>
            <a:r>
              <a:rPr lang="en-GB" dirty="0"/>
              <a:t>- 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Tests Fine Detail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Tests Edge Cases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Directs Bug Fixing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Quick to run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Slow to write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Hard to maintain</a:t>
            </a:r>
          </a:p>
          <a:p>
            <a:pPr marL="857250" lvl="1" indent="-457200">
              <a:buFontTx/>
              <a:buChar char="-"/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marL="857250" lvl="1" indent="-457200">
              <a:buFontTx/>
              <a:buChar char="-"/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0290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541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3) “Jest” Testing : </a:t>
            </a:r>
            <a:r>
              <a:rPr lang="en-GB" b="1" i="1" dirty="0"/>
              <a:t>How to run</a:t>
            </a:r>
            <a:br>
              <a:rPr lang="en-GB" b="1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sz="2000" b="1" dirty="0"/>
              <a:t>Just runs JEST tests</a:t>
            </a:r>
          </a:p>
          <a:p>
            <a:pPr marL="400050" lvl="1" indent="0">
              <a:buNone/>
            </a:pPr>
            <a:r>
              <a:rPr lang="en-GB" sz="2000" b="1" dirty="0"/>
              <a:t>au test --</a:t>
            </a:r>
            <a:r>
              <a:rPr lang="en-GB" sz="2000" b="1" dirty="0" err="1"/>
              <a:t>bl</a:t>
            </a:r>
            <a:br>
              <a:rPr lang="en-GB" sz="2000" b="1" dirty="0"/>
            </a:br>
            <a:r>
              <a:rPr lang="en-GB" sz="2000" b="1" dirty="0"/>
              <a:t>au test --</a:t>
            </a:r>
            <a:r>
              <a:rPr lang="en-GB" sz="2000" b="1" dirty="0" err="1"/>
              <a:t>bl</a:t>
            </a:r>
            <a:r>
              <a:rPr lang="en-GB" sz="2000" b="1" dirty="0"/>
              <a:t> --focused-test </a:t>
            </a:r>
            <a:r>
              <a:rPr lang="en-GB" sz="2000" b="1" i="1" dirty="0"/>
              <a:t>&lt;class&gt;</a:t>
            </a:r>
            <a:r>
              <a:rPr lang="en-GB" sz="2000" b="1" dirty="0"/>
              <a:t> </a:t>
            </a:r>
            <a:endParaRPr lang="en-GB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857250" lvl="1" indent="-457200">
              <a:buFontTx/>
              <a:buChar char="-"/>
            </a:pPr>
            <a:endParaRPr lang="en-GB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060"/>
            <a:ext cx="8212137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396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3) “Jest” Testing : </a:t>
            </a:r>
            <a:r>
              <a:rPr lang="en-GB" b="1" i="1" dirty="0"/>
              <a:t>Worked Example</a:t>
            </a:r>
            <a:br>
              <a:rPr lang="en-GB" b="1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sz="2000" dirty="0"/>
              <a:t>GW-Maintenance\frontend-projects\web-platform\</a:t>
            </a:r>
            <a:r>
              <a:rPr lang="en-GB" sz="2000" dirty="0" err="1"/>
              <a:t>src</a:t>
            </a:r>
            <a:r>
              <a:rPr lang="en-GB" sz="2000" dirty="0"/>
              <a:t>\components\products\overview\</a:t>
            </a:r>
            <a:r>
              <a:rPr lang="en-GB" sz="2000" dirty="0" err="1"/>
              <a:t>ft</a:t>
            </a:r>
            <a:r>
              <a:rPr lang="en-GB" sz="2000" dirty="0"/>
              <a:t>-fund-ratings\</a:t>
            </a:r>
            <a:r>
              <a:rPr lang="en-GB" sz="2000" dirty="0" err="1"/>
              <a:t>gw-etf</a:t>
            </a:r>
            <a:r>
              <a:rPr lang="en-GB" sz="2000" dirty="0"/>
              <a:t>\lib\</a:t>
            </a:r>
            <a:r>
              <a:rPr lang="en-GB" sz="2000" dirty="0" err="1"/>
              <a:t>gw</a:t>
            </a:r>
            <a:r>
              <a:rPr lang="en-GB" sz="2000" dirty="0"/>
              <a:t>\fund-ratings.spec.js</a:t>
            </a:r>
            <a:endParaRPr lang="en-GB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69940"/>
            <a:ext cx="8098928" cy="457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9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GB" dirty="0"/>
              <a:t>Tea</a:t>
            </a:r>
          </a:p>
          <a:p>
            <a:pPr>
              <a:buFontTx/>
              <a:buChar char="-"/>
            </a:pPr>
            <a:r>
              <a:rPr lang="en-GB" dirty="0"/>
              <a:t>Cake</a:t>
            </a:r>
          </a:p>
          <a:p>
            <a:pPr>
              <a:buFontTx/>
              <a:buChar char="-"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Points:</a:t>
            </a:r>
          </a:p>
          <a:p>
            <a:pPr>
              <a:buFontTx/>
              <a:buChar char="-"/>
            </a:pPr>
            <a:r>
              <a:rPr lang="en-GB" dirty="0"/>
              <a:t>Jest is </a:t>
            </a:r>
            <a:r>
              <a:rPr lang="en-GB" i="1" dirty="0"/>
              <a:t>great*</a:t>
            </a:r>
            <a:r>
              <a:rPr lang="en-GB" dirty="0"/>
              <a:t> for unit testing</a:t>
            </a:r>
            <a:br>
              <a:rPr lang="en-GB" dirty="0"/>
            </a:br>
            <a:r>
              <a:rPr lang="en-GB" sz="1900" i="1" dirty="0"/>
              <a:t>* Normally, discounting environmental issues!</a:t>
            </a:r>
            <a:endParaRPr lang="en-GB" sz="1900" dirty="0"/>
          </a:p>
          <a:p>
            <a:pPr>
              <a:buFontTx/>
              <a:buChar char="-"/>
            </a:pPr>
            <a:r>
              <a:rPr lang="en-GB" dirty="0"/>
              <a:t>Jest snapshots are super quick</a:t>
            </a:r>
            <a:br>
              <a:rPr lang="en-GB" dirty="0"/>
            </a:br>
            <a:r>
              <a:rPr lang="en-GB" sz="1900" i="1" dirty="0"/>
              <a:t>* when not abused or randomly updated on fail</a:t>
            </a:r>
          </a:p>
          <a:p>
            <a:pPr>
              <a:buFontTx/>
              <a:buChar char="-"/>
            </a:pPr>
            <a:r>
              <a:rPr lang="en-GB" dirty="0"/>
              <a:t>Jest unit tests are super powerful</a:t>
            </a:r>
            <a:br>
              <a:rPr lang="en-GB" dirty="0"/>
            </a:br>
            <a:r>
              <a:rPr lang="en-GB" sz="2000" i="1" dirty="0"/>
              <a:t>* when not disabled!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1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4) Web Platform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b="1" i="1" dirty="0"/>
              <a:t>Aurelia</a:t>
            </a:r>
            <a:r>
              <a:rPr lang="en-GB" dirty="0"/>
              <a:t> Framework (</a:t>
            </a:r>
            <a:r>
              <a:rPr lang="en-GB" b="1" i="1" dirty="0"/>
              <a:t>View</a:t>
            </a:r>
            <a:r>
              <a:rPr lang="en-GB" dirty="0"/>
              <a:t> and </a:t>
            </a:r>
            <a:r>
              <a:rPr lang="en-GB" b="1" i="1" dirty="0"/>
              <a:t>View Model</a:t>
            </a:r>
            <a:r>
              <a:rPr lang="en-GB" dirty="0"/>
              <a:t>)</a:t>
            </a:r>
          </a:p>
          <a:p>
            <a:pPr marL="514350" indent="-514350">
              <a:buAutoNum type="arabicParenR"/>
            </a:pPr>
            <a:r>
              <a:rPr lang="en-GB" b="1" i="1" strike="sngStrike" dirty="0" err="1"/>
              <a:t>Redux</a:t>
            </a:r>
            <a:r>
              <a:rPr lang="en-GB" b="1" i="1" strike="sngStrike" dirty="0"/>
              <a:t> </a:t>
            </a:r>
            <a:r>
              <a:rPr lang="en-GB" strike="sngStrike" dirty="0"/>
              <a:t>Framework (</a:t>
            </a:r>
            <a:r>
              <a:rPr lang="en-GB" b="1" i="1" strike="sngStrike" dirty="0"/>
              <a:t>Model</a:t>
            </a:r>
            <a:r>
              <a:rPr lang="en-GB" strike="sngStrike" dirty="0"/>
              <a:t>)</a:t>
            </a:r>
          </a:p>
          <a:p>
            <a:pPr marL="514350" indent="-514350">
              <a:buAutoNum type="arabicParenR"/>
            </a:pPr>
            <a:r>
              <a:rPr lang="en-GB" b="1" i="1" dirty="0"/>
              <a:t>Model</a:t>
            </a:r>
            <a:r>
              <a:rPr lang="en-GB" dirty="0"/>
              <a:t> – </a:t>
            </a:r>
            <a:r>
              <a:rPr lang="en-GB" b="1" i="1" dirty="0"/>
              <a:t>View Model</a:t>
            </a:r>
            <a:r>
              <a:rPr lang="en-GB" dirty="0"/>
              <a:t> – </a:t>
            </a:r>
            <a:r>
              <a:rPr lang="en-GB" b="1" i="1" dirty="0"/>
              <a:t>View </a:t>
            </a:r>
            <a:r>
              <a:rPr lang="en-GB" dirty="0"/>
              <a:t>Pattern</a:t>
            </a:r>
            <a:br>
              <a:rPr lang="en-GB" b="1" i="1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strike="sngStrike" dirty="0" err="1"/>
              <a:t>Redux</a:t>
            </a:r>
            <a:r>
              <a:rPr lang="en-GB" strike="sngStrike" dirty="0"/>
              <a:t> </a:t>
            </a:r>
            <a:r>
              <a:rPr lang="en-GB" b="1" i="1" strike="sngStrike" dirty="0"/>
              <a:t>Model</a:t>
            </a:r>
            <a:r>
              <a:rPr lang="en-GB" strike="sngStrike" dirty="0"/>
              <a:t> -&gt; 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Aureila</a:t>
            </a:r>
            <a:r>
              <a:rPr lang="en-GB" dirty="0"/>
              <a:t> </a:t>
            </a:r>
            <a:r>
              <a:rPr lang="en-GB" b="1" i="1" dirty="0"/>
              <a:t>View Model</a:t>
            </a:r>
            <a:r>
              <a:rPr lang="en-GB" dirty="0"/>
              <a:t> -&gt; </a:t>
            </a:r>
            <a:br>
              <a:rPr lang="en-GB" dirty="0"/>
            </a:br>
            <a:r>
              <a:rPr lang="en-GB" dirty="0"/>
              <a:t>	Aurelia </a:t>
            </a:r>
            <a:r>
              <a:rPr lang="en-GB" b="1" i="1" dirty="0"/>
              <a:t>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49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Aurelia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1" dirty="0"/>
              <a:t>Aurelia</a:t>
            </a:r>
            <a:r>
              <a:rPr lang="en-GB" dirty="0"/>
              <a:t> Framework is a modern web framework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Successor to Angular 1 </a:t>
            </a:r>
            <a:br>
              <a:rPr lang="en-GB" dirty="0"/>
            </a:br>
            <a:r>
              <a:rPr lang="en-GB" dirty="0"/>
              <a:t>   </a:t>
            </a:r>
            <a:r>
              <a:rPr lang="en-GB" i="1" dirty="0"/>
              <a:t>(after Angular 2 jumped the shark)</a:t>
            </a:r>
          </a:p>
          <a:p>
            <a:pPr>
              <a:buFontTx/>
              <a:buChar char="-"/>
            </a:pPr>
            <a:r>
              <a:rPr lang="en-GB" dirty="0"/>
              <a:t>Simple to use</a:t>
            </a:r>
          </a:p>
          <a:p>
            <a:pPr>
              <a:buFontTx/>
              <a:buChar char="-"/>
            </a:pPr>
            <a:r>
              <a:rPr lang="en-GB" dirty="0"/>
              <a:t>Modular</a:t>
            </a:r>
          </a:p>
          <a:p>
            <a:pPr>
              <a:buFontTx/>
              <a:buChar char="-"/>
            </a:pPr>
            <a:r>
              <a:rPr lang="en-GB" dirty="0"/>
              <a:t>Supports Web Components</a:t>
            </a:r>
          </a:p>
          <a:p>
            <a:pPr marL="0" indent="0">
              <a:buNone/>
            </a:pPr>
            <a:br>
              <a:rPr lang="en-GB" dirty="0">
                <a:hlinkClick r:id="rId2"/>
              </a:rPr>
            </a:br>
            <a:r>
              <a:rPr lang="en-GB" sz="1700" dirty="0">
                <a:hlinkClick r:id="rId2"/>
              </a:rPr>
              <a:t>https://www.webcomponents.org/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3"/>
              </a:rPr>
              <a:t>http://aurelia.io/docs/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28906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1) General Testing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Test General Use cases</a:t>
            </a:r>
          </a:p>
          <a:p>
            <a:pPr>
              <a:buFontTx/>
              <a:buChar char="-"/>
            </a:pPr>
            <a:r>
              <a:rPr lang="en-GB" dirty="0"/>
              <a:t>Test Edge Cases</a:t>
            </a:r>
          </a:p>
          <a:p>
            <a:pPr>
              <a:buFontTx/>
              <a:buChar char="-"/>
            </a:pPr>
            <a:r>
              <a:rPr lang="en-GB" dirty="0"/>
              <a:t>Test the Complexity</a:t>
            </a:r>
            <a:br>
              <a:rPr lang="en-GB" dirty="0"/>
            </a:br>
            <a:r>
              <a:rPr lang="en-GB" sz="1800" dirty="0"/>
              <a:t>(</a:t>
            </a:r>
            <a:r>
              <a:rPr lang="en-GB" sz="1800" i="1" dirty="0"/>
              <a:t>if</a:t>
            </a:r>
            <a:r>
              <a:rPr lang="en-GB" sz="1800" dirty="0"/>
              <a:t> statements, for loops </a:t>
            </a:r>
            <a:r>
              <a:rPr lang="en-GB" sz="1800" dirty="0" err="1"/>
              <a:t>etc</a:t>
            </a:r>
            <a:r>
              <a:rPr lang="en-GB" sz="1800" dirty="0"/>
              <a:t> “-/+ 1” errors are easily created yet easily testable)</a:t>
            </a:r>
          </a:p>
          <a:p>
            <a:pPr>
              <a:buFontTx/>
              <a:buChar char="-"/>
            </a:pPr>
            <a:r>
              <a:rPr lang="en-GB" dirty="0"/>
              <a:t>Delete unreliable tests </a:t>
            </a:r>
            <a:br>
              <a:rPr lang="en-GB" dirty="0"/>
            </a:br>
            <a:r>
              <a:rPr lang="en-GB" sz="1800" dirty="0"/>
              <a:t>(often tests can develop race time conditions, delete and rewrite these tests)</a:t>
            </a:r>
          </a:p>
          <a:p>
            <a:pPr>
              <a:buFontTx/>
              <a:buChar char="-"/>
            </a:pPr>
            <a:r>
              <a:rPr lang="en-GB" dirty="0"/>
              <a:t>Monitor / Review Code Coverage</a:t>
            </a:r>
          </a:p>
          <a:p>
            <a:pPr>
              <a:buFontTx/>
              <a:buChar char="-"/>
            </a:pPr>
            <a:r>
              <a:rPr lang="en-GB" dirty="0"/>
              <a:t>Let Code Coverage direct testing</a:t>
            </a:r>
          </a:p>
        </p:txBody>
      </p:sp>
    </p:spTree>
    <p:extLst>
      <p:ext uri="{BB962C8B-B14F-4D97-AF65-F5344CB8AC3E}">
        <p14:creationId xmlns:p14="http://schemas.microsoft.com/office/powerpoint/2010/main" val="2191269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Aurelia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We’re using </a:t>
            </a:r>
            <a:r>
              <a:rPr lang="en-GB" b="1" i="1" dirty="0"/>
              <a:t>Aurelia</a:t>
            </a:r>
            <a:r>
              <a:rPr lang="en-GB" dirty="0"/>
              <a:t> Components, composed of: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</a:t>
            </a:r>
            <a:r>
              <a:rPr lang="en-GB" b="1" i="1" dirty="0"/>
              <a:t>View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dirty="0" err="1"/>
              <a:t>Templated</a:t>
            </a:r>
            <a:r>
              <a:rPr lang="en-GB" dirty="0"/>
              <a:t> HTML)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i="1" dirty="0"/>
              <a:t>View Model </a:t>
            </a:r>
            <a:r>
              <a:rPr lang="en-GB" dirty="0"/>
              <a:t>(</a:t>
            </a:r>
            <a:r>
              <a:rPr lang="en-GB" b="1" i="1" dirty="0"/>
              <a:t>ES6</a:t>
            </a:r>
            <a:r>
              <a:rPr lang="en-GB" dirty="0"/>
              <a:t> View Model Class)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strike="sngStrike" dirty="0"/>
              <a:t>Value Converters</a:t>
            </a:r>
            <a:r>
              <a:rPr lang="en-GB" dirty="0"/>
              <a:t> </a:t>
            </a:r>
            <a:r>
              <a:rPr lang="en-GB" i="1" dirty="0"/>
              <a:t>We sparingly use these</a:t>
            </a:r>
            <a:br>
              <a:rPr lang="en-GB" dirty="0"/>
            </a:br>
            <a:r>
              <a:rPr lang="en-GB" dirty="0"/>
              <a:t>- Testing</a:t>
            </a:r>
          </a:p>
          <a:p>
            <a:pPr marL="0" indent="0">
              <a:buNone/>
            </a:pPr>
            <a:br>
              <a:rPr lang="en-GB" sz="1700" dirty="0"/>
            </a:br>
            <a:r>
              <a:rPr lang="en-GB" sz="1700" dirty="0">
                <a:hlinkClick r:id="rId2"/>
              </a:rPr>
              <a:t>http://aurelia.io/docs/fundamentals/components#creating-a-component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3"/>
              </a:rPr>
              <a:t>http://aurelia.io/docs/templating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4"/>
              </a:rPr>
              <a:t>http://aurelia.io/docs/binding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5"/>
              </a:rPr>
              <a:t>http://aurelia.io/docs/testing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257648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Aurelia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sz="1600" dirty="0"/>
            </a:br>
            <a:r>
              <a:rPr lang="en-GB" sz="1600" dirty="0"/>
              <a:t>xxx</a:t>
            </a:r>
          </a:p>
          <a:p>
            <a:pPr marL="0" indent="0">
              <a:buNone/>
            </a:pPr>
            <a:r>
              <a:rPr lang="en-GB" sz="1600" dirty="0" err="1"/>
              <a:t>view-source:xxx</a:t>
            </a:r>
            <a:endParaRPr lang="en-GB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7" y="1422103"/>
            <a:ext cx="7139533" cy="157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7" y="2996952"/>
            <a:ext cx="7139533" cy="164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83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Aurelia View Model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sz="1600" dirty="0"/>
            </a:br>
            <a:r>
              <a:rPr lang="en-GB" sz="1600" dirty="0"/>
              <a:t>xxx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91078"/>
            <a:ext cx="6192688" cy="32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47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Aurelia View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sz="1600" dirty="0"/>
            </a:br>
            <a:endParaRPr lang="en-GB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2" y="1700808"/>
            <a:ext cx="7573963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990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Aurelia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GW-Maintenance\frontend-projects\web-platform\</a:t>
            </a:r>
            <a:r>
              <a:rPr lang="en-GB" sz="1600" dirty="0" err="1"/>
              <a:t>src</a:t>
            </a:r>
            <a:r>
              <a:rPr lang="en-GB" sz="1600" dirty="0"/>
              <a:t>\components\products\overview\</a:t>
            </a:r>
            <a:r>
              <a:rPr lang="en-GB" sz="1600" dirty="0" err="1"/>
              <a:t>ft</a:t>
            </a:r>
            <a:r>
              <a:rPr lang="en-GB" sz="1600" dirty="0"/>
              <a:t>-fund-information\</a:t>
            </a:r>
            <a:r>
              <a:rPr lang="en-GB" sz="1600" dirty="0" err="1"/>
              <a:t>etf</a:t>
            </a:r>
            <a:r>
              <a:rPr lang="en-GB" sz="1600" dirty="0"/>
              <a:t>\ft-fund-information.spec.js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04815"/>
            <a:ext cx="6086127" cy="509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849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Aurelia Test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1" dirty="0"/>
              <a:t>Sanity Tests</a:t>
            </a:r>
          </a:p>
          <a:p>
            <a:pPr marL="400050" lvl="1" indent="0">
              <a:buNone/>
            </a:pPr>
            <a:r>
              <a:rPr lang="en-GB" dirty="0"/>
              <a:t>Simple obvious tests (majority of our UI tests unfortunately)</a:t>
            </a:r>
          </a:p>
          <a:p>
            <a:pPr marL="0" indent="0">
              <a:buNone/>
            </a:pPr>
            <a:r>
              <a:rPr lang="en-GB" b="1" i="1" dirty="0"/>
              <a:t>Unit Tests (Dom Assertion)</a:t>
            </a:r>
          </a:p>
          <a:p>
            <a:pPr marL="400050" lvl="1" indent="0">
              <a:buNone/>
            </a:pPr>
            <a:r>
              <a:rPr lang="en-GB" dirty="0"/>
              <a:t>Simple black box input / output tests, does input render correct HTML</a:t>
            </a:r>
          </a:p>
          <a:p>
            <a:pPr marL="0" indent="0">
              <a:buNone/>
            </a:pPr>
            <a:r>
              <a:rPr lang="en-GB" b="1" i="1" dirty="0"/>
              <a:t>Unit Tests (Dom manipulation)</a:t>
            </a:r>
          </a:p>
          <a:p>
            <a:pPr marL="400050" lvl="1" indent="0">
              <a:buNone/>
            </a:pPr>
            <a:r>
              <a:rPr lang="en-GB" dirty="0"/>
              <a:t>Directed simple UI interaction test, should be few actions, no more than 4-5 assertions, and input should be highly tailored</a:t>
            </a:r>
          </a:p>
        </p:txBody>
      </p:sp>
    </p:spTree>
    <p:extLst>
      <p:ext uri="{BB962C8B-B14F-4D97-AF65-F5344CB8AC3E}">
        <p14:creationId xmlns:p14="http://schemas.microsoft.com/office/powerpoint/2010/main" val="4193736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Aurelia Sanity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/>
              <a:t>- 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Simple / Small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Quick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Only prevents simple errors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46196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918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Unit Test (Dom Assertion)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/>
              <a:t>- 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Tests Fine Detail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Tests Edge Cases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Directs Bug Fixing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Slow to write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Hard to maintain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HTML / UI Tests are Brittle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97152"/>
            <a:ext cx="4190919" cy="181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941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Unit Test (Dom Manipulation)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8683"/>
            <a:ext cx="4248472" cy="3810557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GB" dirty="0"/>
              <a:t>- 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Tests Fine Detail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Tests Edge Cases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Directs Bug Fixing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Slow to write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Hard to maintain</a:t>
            </a: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UI Interaction code </a:t>
            </a:r>
            <a:br>
              <a:rPr lang="en-GB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often Complex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marL="857250" lvl="1" indent="-457200">
              <a:buFontTx/>
              <a:buChar char="-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UI Interaction </a:t>
            </a:r>
            <a:br>
              <a:rPr lang="en-GB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Tests are very Brittle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00808"/>
            <a:ext cx="50673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736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b="1" i="1" dirty="0"/>
              <a:t>How to run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sz="2000" b="1" dirty="0"/>
              <a:t>Just runs JEST tests</a:t>
            </a:r>
          </a:p>
          <a:p>
            <a:pPr marL="400050" lvl="1" indent="0">
              <a:buNone/>
            </a:pPr>
            <a:r>
              <a:rPr lang="en-GB" sz="2000" b="1" dirty="0"/>
              <a:t>au test --</a:t>
            </a:r>
            <a:r>
              <a:rPr lang="en-GB" sz="2000" b="1" dirty="0" err="1"/>
              <a:t>ui</a:t>
            </a:r>
            <a:r>
              <a:rPr lang="en-GB" sz="2000" b="1" dirty="0"/>
              <a:t>                                                                          (optional --watch)</a:t>
            </a:r>
            <a:br>
              <a:rPr lang="en-GB" sz="2000" b="1" dirty="0"/>
            </a:br>
            <a:r>
              <a:rPr lang="en-GB" sz="2000" b="1" dirty="0"/>
              <a:t>au test --</a:t>
            </a:r>
            <a:r>
              <a:rPr lang="en-GB" sz="2000" b="1" dirty="0" err="1"/>
              <a:t>ui</a:t>
            </a:r>
            <a:r>
              <a:rPr lang="en-GB" sz="2000" b="1" dirty="0"/>
              <a:t> --focused-test </a:t>
            </a:r>
            <a:r>
              <a:rPr lang="en-GB" sz="2000" b="1" i="1" dirty="0"/>
              <a:t>&lt;class&gt;</a:t>
            </a:r>
            <a:r>
              <a:rPr lang="en-GB" sz="2000" b="1" dirty="0"/>
              <a:t> </a:t>
            </a:r>
            <a:endParaRPr lang="en-GB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857250" lvl="1" indent="-457200">
              <a:buFontTx/>
              <a:buChar char="-"/>
            </a:pPr>
            <a:endParaRPr lang="en-GB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060"/>
            <a:ext cx="8212137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75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1) General Testing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i="1" dirty="0"/>
              <a:t>Unit</a:t>
            </a:r>
            <a:r>
              <a:rPr lang="en-GB" dirty="0"/>
              <a:t> Tests are better than </a:t>
            </a:r>
            <a:r>
              <a:rPr lang="en-GB" i="1" dirty="0" err="1"/>
              <a:t>Blackbox</a:t>
            </a:r>
            <a:r>
              <a:rPr lang="en-GB" i="1" dirty="0"/>
              <a:t>* </a:t>
            </a:r>
            <a:r>
              <a:rPr lang="en-GB" dirty="0"/>
              <a:t>Tests</a:t>
            </a:r>
          </a:p>
          <a:p>
            <a:pPr>
              <a:buFontTx/>
              <a:buChar char="-"/>
            </a:pPr>
            <a:r>
              <a:rPr lang="en-GB" i="1" dirty="0" err="1"/>
              <a:t>Blackbox</a:t>
            </a:r>
            <a:r>
              <a:rPr lang="en-GB" i="1" dirty="0"/>
              <a:t>* </a:t>
            </a:r>
            <a:r>
              <a:rPr lang="en-GB" dirty="0"/>
              <a:t>Tests are better than </a:t>
            </a:r>
            <a:r>
              <a:rPr lang="en-GB" i="1" dirty="0"/>
              <a:t>Sanity</a:t>
            </a:r>
            <a:r>
              <a:rPr lang="en-GB" dirty="0"/>
              <a:t> Tests</a:t>
            </a:r>
          </a:p>
          <a:p>
            <a:pPr>
              <a:buFontTx/>
              <a:buChar char="-"/>
            </a:pPr>
            <a:r>
              <a:rPr lang="en-GB" i="1" dirty="0"/>
              <a:t>Sanity</a:t>
            </a:r>
            <a:r>
              <a:rPr lang="en-GB" dirty="0"/>
              <a:t> Tests are better than no tests at all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Blackbox</a:t>
            </a:r>
            <a:r>
              <a:rPr lang="en-GB" i="1" dirty="0"/>
              <a:t>* also has named similar variants Snapshot / Smoke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4) “Karma / Jasmine” Testing: </a:t>
            </a:r>
            <a:br>
              <a:rPr lang="en-GB" dirty="0"/>
            </a:br>
            <a:r>
              <a:rPr lang="en-GB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sz="2000" dirty="0"/>
              <a:t>C:\development\GW-Maintenance\frontend-projects\web-platform\src\components\products\ppss\ft-ppss\ft-ppss.spec.js</a:t>
            </a:r>
            <a:endParaRPr lang="en-GB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344816" cy="470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378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630" cy="506916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GB" dirty="0"/>
              <a:t>Tea</a:t>
            </a:r>
          </a:p>
          <a:p>
            <a:pPr>
              <a:buFontTx/>
              <a:buChar char="-"/>
            </a:pPr>
            <a:r>
              <a:rPr lang="en-GB" dirty="0"/>
              <a:t>Cake</a:t>
            </a:r>
          </a:p>
          <a:p>
            <a:pPr>
              <a:buFontTx/>
              <a:buChar char="-"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Points:</a:t>
            </a:r>
          </a:p>
          <a:p>
            <a:pPr>
              <a:buFontTx/>
              <a:buChar char="-"/>
            </a:pPr>
            <a:r>
              <a:rPr lang="en-GB" dirty="0"/>
              <a:t>Karma is </a:t>
            </a:r>
            <a:r>
              <a:rPr lang="en-GB" i="1" dirty="0"/>
              <a:t>great*</a:t>
            </a:r>
            <a:r>
              <a:rPr lang="en-GB" dirty="0"/>
              <a:t> for browser testing</a:t>
            </a:r>
            <a:br>
              <a:rPr lang="en-GB" dirty="0"/>
            </a:br>
            <a:r>
              <a:rPr lang="en-GB" sz="1900" i="1" dirty="0"/>
              <a:t>* Normally, discounting CI issues!</a:t>
            </a:r>
            <a:endParaRPr lang="en-GB" sz="1900" dirty="0"/>
          </a:p>
          <a:p>
            <a:pPr>
              <a:buFontTx/>
              <a:buChar char="-"/>
            </a:pPr>
            <a:r>
              <a:rPr lang="en-GB" dirty="0"/>
              <a:t>Karma / Jasmine can more than current</a:t>
            </a:r>
            <a:br>
              <a:rPr lang="en-GB" dirty="0"/>
            </a:br>
            <a:r>
              <a:rPr lang="en-GB" sz="1900" i="1" dirty="0"/>
              <a:t>* browser bug testing / simple integration testing</a:t>
            </a:r>
          </a:p>
          <a:p>
            <a:pPr>
              <a:buFontTx/>
              <a:buChar char="-"/>
            </a:pPr>
            <a:r>
              <a:rPr lang="en-GB" dirty="0"/>
              <a:t>Don’t use for complex Integration / Behavioural Testing</a:t>
            </a:r>
            <a:br>
              <a:rPr lang="en-GB" dirty="0"/>
            </a:br>
            <a:r>
              <a:rPr lang="en-GB" sz="2000" i="1" dirty="0"/>
              <a:t>* Cucumber / Selenium, see protractor tests, no covering in this 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80791-C360-486A-86B0-3C14F7A7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364B0F5-BFFB-4635-A2CE-B2B164B0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71B228-F560-4750-9D4E-1AEFEB63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A6007-C8B1-4318-B5BE-4C004664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AD19F-0410-4639-AEF8-8BE4FE8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32A117-D6A2-46A4-873D-503EACB7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1FC9E9-C789-4BB6-B270-C01A7A9D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04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6)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I’ve been Anthony M</a:t>
            </a:r>
            <a:r>
              <a:rPr lang="en-GB" baseline="30000" dirty="0"/>
              <a:t>c</a:t>
            </a:r>
            <a:r>
              <a:rPr lang="en-GB" dirty="0"/>
              <a:t>Kale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“Wizard without Portfolio”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Fixer-Upper of </a:t>
            </a:r>
            <a:r>
              <a:rPr lang="en-GB" b="1" i="1" dirty="0"/>
              <a:t>Broken</a:t>
            </a:r>
            <a:r>
              <a:rPr lang="en-GB" dirty="0"/>
              <a:t> things, and </a:t>
            </a:r>
            <a:r>
              <a:rPr lang="en-GB" b="1" i="1" dirty="0"/>
              <a:t>creator</a:t>
            </a:r>
            <a:r>
              <a:rPr lang="en-GB" dirty="0"/>
              <a:t> of time-constrained workable </a:t>
            </a:r>
            <a:r>
              <a:rPr lang="en-GB" b="1" i="1" dirty="0"/>
              <a:t>Fudges</a:t>
            </a:r>
            <a:r>
              <a:rPr lang="en-GB" dirty="0"/>
              <a:t> for 15 years.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Email :</a:t>
            </a:r>
            <a:br>
              <a:rPr lang="en-GB" dirty="0"/>
            </a:br>
            <a:r>
              <a:rPr lang="en-GB" dirty="0">
                <a:hlinkClick r:id="rId2"/>
              </a:rPr>
              <a:t>anthony@zapper.hodgers.com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482" name="Picture 2" descr="C:\Users\amckale\Desktop\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56" y="15567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2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1) General Testing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800" dirty="0">
                <a:hlinkClick r:id="rId2"/>
              </a:rPr>
              <a:t>http://www.developertesting.com/archives/month200705/20070504-000425.html</a:t>
            </a:r>
            <a:endParaRPr lang="en-GB" sz="1800" dirty="0"/>
          </a:p>
          <a:p>
            <a:pPr>
              <a:buFontTx/>
              <a:buChar char="-"/>
            </a:pPr>
            <a:r>
              <a:rPr lang="en-GB" sz="1800" dirty="0">
                <a:hlinkClick r:id="rId3"/>
              </a:rPr>
              <a:t>https://martinfowler.com/bliki/TestCoverage.html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7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Assertion </a:t>
            </a:r>
            <a:r>
              <a:rPr lang="en-GB" dirty="0"/>
              <a:t>– single condition check</a:t>
            </a:r>
          </a:p>
          <a:p>
            <a:r>
              <a:rPr lang="en-GB" b="1" dirty="0"/>
              <a:t>Test</a:t>
            </a:r>
            <a:r>
              <a:rPr lang="en-GB" dirty="0"/>
              <a:t> – single function asserting one or more conditions</a:t>
            </a:r>
            <a:br>
              <a:rPr lang="en-GB" dirty="0"/>
            </a:br>
            <a:r>
              <a:rPr lang="en-GB" sz="2400" i="1" dirty="0"/>
              <a:t>* this can be a integration / unit or other type of test</a:t>
            </a:r>
          </a:p>
          <a:p>
            <a:r>
              <a:rPr lang="en-GB" b="1" dirty="0"/>
              <a:t>Test Suite </a:t>
            </a:r>
            <a:r>
              <a:rPr lang="en-GB" dirty="0"/>
              <a:t>–a group of related Test</a:t>
            </a:r>
          </a:p>
          <a:p>
            <a:r>
              <a:rPr lang="en-GB" b="1" dirty="0"/>
              <a:t>Test Runner</a:t>
            </a:r>
            <a:r>
              <a:rPr lang="en-GB" dirty="0"/>
              <a:t> – a program that runs a Test Suite</a:t>
            </a:r>
          </a:p>
          <a:p>
            <a:r>
              <a:rPr lang="en-GB" b="1" dirty="0"/>
              <a:t>Jasmine</a:t>
            </a:r>
            <a:r>
              <a:rPr lang="en-GB" dirty="0"/>
              <a:t> – name of a popular </a:t>
            </a:r>
            <a:r>
              <a:rPr lang="en-GB" dirty="0" err="1"/>
              <a:t>Javascript</a:t>
            </a:r>
            <a:r>
              <a:rPr lang="en-GB" dirty="0"/>
              <a:t> Test Runner</a:t>
            </a:r>
          </a:p>
        </p:txBody>
      </p:sp>
    </p:spTree>
    <p:extLst>
      <p:ext uri="{BB962C8B-B14F-4D97-AF65-F5344CB8AC3E}">
        <p14:creationId xmlns:p14="http://schemas.microsoft.com/office/powerpoint/2010/main" val="397142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/>
              <a:t>Basic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Mock</a:t>
            </a:r>
            <a:r>
              <a:rPr lang="en-GB" dirty="0"/>
              <a:t> – object/class pretending to be a working class, will often return canned (or </a:t>
            </a:r>
            <a:r>
              <a:rPr lang="en-GB" b="1" dirty="0"/>
              <a:t>stubbed</a:t>
            </a:r>
            <a:r>
              <a:rPr lang="en-GB" dirty="0"/>
              <a:t>) data</a:t>
            </a:r>
            <a:br>
              <a:rPr lang="en-GB" dirty="0"/>
            </a:br>
            <a:r>
              <a:rPr lang="en-GB" i="1" dirty="0"/>
              <a:t>* aka a Time object to allow test to be any time</a:t>
            </a:r>
          </a:p>
          <a:p>
            <a:endParaRPr lang="en-GB" i="1" dirty="0"/>
          </a:p>
          <a:p>
            <a:r>
              <a:rPr lang="en-GB" b="1" dirty="0"/>
              <a:t>Stub</a:t>
            </a:r>
            <a:r>
              <a:rPr lang="en-GB" dirty="0"/>
              <a:t> – dumb object pretending to be real data/class/object</a:t>
            </a:r>
          </a:p>
          <a:p>
            <a:endParaRPr lang="en-GB" dirty="0"/>
          </a:p>
          <a:p>
            <a:r>
              <a:rPr lang="en-GB" b="1" dirty="0"/>
              <a:t>Fixture</a:t>
            </a:r>
            <a:r>
              <a:rPr lang="en-GB" dirty="0"/>
              <a:t> – pre-canned data pretending to be real data, aka http response / </a:t>
            </a:r>
            <a:r>
              <a:rPr lang="en-GB" dirty="0" err="1"/>
              <a:t>io</a:t>
            </a:r>
            <a:r>
              <a:rPr lang="en-GB" dirty="0"/>
              <a:t> response</a:t>
            </a:r>
            <a:br>
              <a:rPr lang="en-GB" dirty="0"/>
            </a:br>
            <a:r>
              <a:rPr lang="en-GB" i="1" dirty="0"/>
              <a:t>* typically stored in separate file</a:t>
            </a:r>
          </a:p>
          <a:p>
            <a:endParaRPr lang="en-GB" i="1" dirty="0"/>
          </a:p>
          <a:p>
            <a:r>
              <a:rPr lang="en-GB" b="1" dirty="0"/>
              <a:t>Spy / Proxy </a:t>
            </a:r>
            <a:r>
              <a:rPr lang="en-GB" dirty="0"/>
              <a:t>– </a:t>
            </a:r>
            <a:r>
              <a:rPr lang="en-GB" i="1" dirty="0"/>
              <a:t>magic</a:t>
            </a:r>
            <a:r>
              <a:rPr lang="en-GB" dirty="0"/>
              <a:t> setter / getter wrapping object/class to return analytics on function calls / usage</a:t>
            </a:r>
          </a:p>
          <a:p>
            <a:endParaRPr lang="en-GB" dirty="0"/>
          </a:p>
          <a:p>
            <a:r>
              <a:rPr lang="en-GB" b="1" dirty="0"/>
              <a:t>Sinion.js </a:t>
            </a:r>
            <a:r>
              <a:rPr lang="en-GB" dirty="0"/>
              <a:t>– name of a popular mocking/spying library</a:t>
            </a:r>
          </a:p>
        </p:txBody>
      </p:sp>
    </p:spTree>
    <p:extLst>
      <p:ext uri="{BB962C8B-B14F-4D97-AF65-F5344CB8AC3E}">
        <p14:creationId xmlns:p14="http://schemas.microsoft.com/office/powerpoint/2010/main" val="104005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AB7-F298-4277-BB38-E507BA1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Testing 101</a:t>
            </a:r>
            <a:br>
              <a:rPr lang="en-GB" dirty="0"/>
            </a:br>
            <a:r>
              <a:rPr lang="en-GB" dirty="0"/>
              <a:t>Basic 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05B-04FA-4CCF-BA05-A5F85C7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Code Coverage</a:t>
            </a:r>
            <a:r>
              <a:rPr lang="en-GB" dirty="0"/>
              <a:t> – Percentage of code ran in tests</a:t>
            </a:r>
            <a:endParaRPr lang="en-GB" i="1" dirty="0"/>
          </a:p>
          <a:p>
            <a:r>
              <a:rPr lang="en-GB" b="1" dirty="0"/>
              <a:t>Instrumentation </a:t>
            </a:r>
            <a:r>
              <a:rPr lang="en-GB" dirty="0"/>
              <a:t>– Process of wrapping each line of code with </a:t>
            </a:r>
            <a:r>
              <a:rPr lang="en-GB" b="1" dirty="0"/>
              <a:t>analytics</a:t>
            </a:r>
            <a:r>
              <a:rPr lang="en-GB" dirty="0"/>
              <a:t> to calculate </a:t>
            </a:r>
            <a:r>
              <a:rPr lang="en-GB" b="1" dirty="0"/>
              <a:t>code coverage</a:t>
            </a:r>
          </a:p>
          <a:p>
            <a:r>
              <a:rPr lang="en-GB" b="1" dirty="0" err="1"/>
              <a:t>Instanbul</a:t>
            </a:r>
            <a:r>
              <a:rPr lang="en-GB" b="1" dirty="0"/>
              <a:t> </a:t>
            </a:r>
            <a:r>
              <a:rPr lang="en-GB" dirty="0"/>
              <a:t>– name of the most popular </a:t>
            </a:r>
            <a:r>
              <a:rPr lang="en-GB" dirty="0" err="1"/>
              <a:t>javascript</a:t>
            </a:r>
            <a:r>
              <a:rPr lang="en-GB" dirty="0"/>
              <a:t> code </a:t>
            </a:r>
            <a:r>
              <a:rPr lang="en-GB" b="1" dirty="0" err="1"/>
              <a:t>instrumenter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69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1269</Words>
  <Application>Microsoft Office PowerPoint</Application>
  <PresentationFormat>On-screen Show (4:3)</PresentationFormat>
  <Paragraphs>344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Monaco</vt:lpstr>
      <vt:lpstr>Wingdings</vt:lpstr>
      <vt:lpstr>Office Theme</vt:lpstr>
      <vt:lpstr>Franklin Templeton Web Platform Team Testing 101 Information Sharing 18/01/2018</vt:lpstr>
      <vt:lpstr>Overview</vt:lpstr>
      <vt:lpstr>1) Testing Overview</vt:lpstr>
      <vt:lpstr>1) General Testing Theory</vt:lpstr>
      <vt:lpstr>1) General Testing Theory</vt:lpstr>
      <vt:lpstr>1) General Testing Theory</vt:lpstr>
      <vt:lpstr>1) Testing 101 Basic Terms</vt:lpstr>
      <vt:lpstr>1) Testing 101 Basic Constructs</vt:lpstr>
      <vt:lpstr>1) Testing 101 Basic Code Coverage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1) Testing 101 Javascript Testing</vt:lpstr>
      <vt:lpstr>Intermission</vt:lpstr>
      <vt:lpstr>Overview</vt:lpstr>
      <vt:lpstr>2) Web Platform Recap</vt:lpstr>
      <vt:lpstr>3) Web Platform Recap</vt:lpstr>
      <vt:lpstr>3) “Jest” Testing : Redux Recap</vt:lpstr>
      <vt:lpstr>3) “Jest” Testing : Redux Recap</vt:lpstr>
      <vt:lpstr>3) “Jest” Testing : Example Reducer</vt:lpstr>
      <vt:lpstr>3) “Jest” Testing : Example JEST Test</vt:lpstr>
      <vt:lpstr>3) “Jest” Testing : Example JEST Test</vt:lpstr>
      <vt:lpstr>3) “Jest” Testing : Example JEST Test</vt:lpstr>
      <vt:lpstr>3) “Jest” Testing : Sanity Tests</vt:lpstr>
      <vt:lpstr>3) “Jest” Testing : Snapshot Tests </vt:lpstr>
      <vt:lpstr>3) “Jest” Testing : Unit Tests  </vt:lpstr>
      <vt:lpstr>3) “Jest” Testing : How to run </vt:lpstr>
      <vt:lpstr>3) “Jest” Testing : Worked Example </vt:lpstr>
      <vt:lpstr>Intermission</vt:lpstr>
      <vt:lpstr>4) Web Platform Recap</vt:lpstr>
      <vt:lpstr>4) “Karma / Jasmine” Testing: Aurelia Recap</vt:lpstr>
      <vt:lpstr>4) “Karma / Jasmine” Testing: Aurelia Recap</vt:lpstr>
      <vt:lpstr>4) “Karma / Jasmine” Testing:  Aurelia Example</vt:lpstr>
      <vt:lpstr>4) “Karma / Jasmine” Testing:  Aurelia View Model Example</vt:lpstr>
      <vt:lpstr>4) “Karma / Jasmine” Testing:  Aurelia View Example</vt:lpstr>
      <vt:lpstr>4) “Karma / Jasmine” Testing:  Aurelia Test Example</vt:lpstr>
      <vt:lpstr>4) “Karma / Jasmine” Testing:  Aurelia Test Types</vt:lpstr>
      <vt:lpstr>4) “Karma / Jasmine” Testing:  Aurelia Sanity Testing</vt:lpstr>
      <vt:lpstr>4) “Karma / Jasmine” Testing:  Unit Test (Dom Assertion)</vt:lpstr>
      <vt:lpstr>4) “Karma / Jasmine” Testing:  Unit Test (Dom Manipulation)</vt:lpstr>
      <vt:lpstr>4) “Karma / Jasmine” Testing:  How to run</vt:lpstr>
      <vt:lpstr>4) “Karma / Jasmine” Testing:  Worked example</vt:lpstr>
      <vt:lpstr>Intermission</vt:lpstr>
      <vt:lpstr>6) Questions ?</vt:lpstr>
    </vt:vector>
  </TitlesOfParts>
  <Company>Franklin Templeton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Franklin Templeton Web Platform Team  Information Sharing 21/12/2017</dc:title>
  <dc:creator>McKale, Anthony</dc:creator>
  <cp:lastModifiedBy>McKale, Anthony</cp:lastModifiedBy>
  <cp:revision>65</cp:revision>
  <cp:lastPrinted>2017-12-21T11:57:22Z</cp:lastPrinted>
  <dcterms:created xsi:type="dcterms:W3CDTF">2017-12-21T09:32:10Z</dcterms:created>
  <dcterms:modified xsi:type="dcterms:W3CDTF">2018-10-26T09:24:07Z</dcterms:modified>
</cp:coreProperties>
</file>