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50"/>
  </p:notesMasterIdLst>
  <p:sldIdLst>
    <p:sldId id="298" r:id="rId5"/>
    <p:sldId id="418" r:id="rId6"/>
    <p:sldId id="419" r:id="rId7"/>
    <p:sldId id="454" r:id="rId8"/>
    <p:sldId id="474" r:id="rId9"/>
    <p:sldId id="475" r:id="rId10"/>
    <p:sldId id="476" r:id="rId11"/>
    <p:sldId id="477" r:id="rId12"/>
    <p:sldId id="478" r:id="rId13"/>
    <p:sldId id="479" r:id="rId14"/>
    <p:sldId id="455" r:id="rId15"/>
    <p:sldId id="483" r:id="rId16"/>
    <p:sldId id="484" r:id="rId17"/>
    <p:sldId id="485" r:id="rId18"/>
    <p:sldId id="494" r:id="rId19"/>
    <p:sldId id="486" r:id="rId20"/>
    <p:sldId id="492" r:id="rId21"/>
    <p:sldId id="487" r:id="rId22"/>
    <p:sldId id="493" r:id="rId23"/>
    <p:sldId id="488" r:id="rId24"/>
    <p:sldId id="491" r:id="rId25"/>
    <p:sldId id="512" r:id="rId26"/>
    <p:sldId id="498" r:id="rId27"/>
    <p:sldId id="481" r:id="rId28"/>
    <p:sldId id="495" r:id="rId29"/>
    <p:sldId id="499" r:id="rId30"/>
    <p:sldId id="500" r:id="rId31"/>
    <p:sldId id="497" r:id="rId32"/>
    <p:sldId id="511" r:id="rId33"/>
    <p:sldId id="420" r:id="rId34"/>
    <p:sldId id="501" r:id="rId35"/>
    <p:sldId id="482" r:id="rId36"/>
    <p:sldId id="502" r:id="rId37"/>
    <p:sldId id="503" r:id="rId38"/>
    <p:sldId id="480" r:id="rId39"/>
    <p:sldId id="504" r:id="rId40"/>
    <p:sldId id="506" r:id="rId41"/>
    <p:sldId id="489" r:id="rId42"/>
    <p:sldId id="508" r:id="rId43"/>
    <p:sldId id="509" r:id="rId44"/>
    <p:sldId id="510" r:id="rId45"/>
    <p:sldId id="490" r:id="rId46"/>
    <p:sldId id="457" r:id="rId47"/>
    <p:sldId id="326" r:id="rId48"/>
    <p:sldId id="30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35890E-F173-48DB-ACDB-46696130D385}">
          <p14:sldIdLst>
            <p14:sldId id="298"/>
            <p14:sldId id="418"/>
          </p14:sldIdLst>
        </p14:section>
        <p14:section name="Types of Bugs" id="{9F79B70B-E0ED-4ADE-8CB5-16953D1C6F81}">
          <p14:sldIdLst>
            <p14:sldId id="419"/>
            <p14:sldId id="454"/>
            <p14:sldId id="474"/>
            <p14:sldId id="475"/>
            <p14:sldId id="476"/>
            <p14:sldId id="477"/>
            <p14:sldId id="478"/>
            <p14:sldId id="479"/>
            <p14:sldId id="455"/>
          </p14:sldIdLst>
        </p14:section>
        <p14:section name="When Bugs Occur" id="{73E7E786-5E4B-4909-9E45-9160AB8635F0}">
          <p14:sldIdLst>
            <p14:sldId id="483"/>
            <p14:sldId id="484"/>
            <p14:sldId id="485"/>
            <p14:sldId id="494"/>
            <p14:sldId id="486"/>
            <p14:sldId id="492"/>
            <p14:sldId id="487"/>
            <p14:sldId id="493"/>
            <p14:sldId id="488"/>
            <p14:sldId id="491"/>
            <p14:sldId id="512"/>
          </p14:sldIdLst>
        </p14:section>
        <p14:section name="Bug Physiology" id="{E225A2DB-C974-450F-9DF4-65AE54871BD6}">
          <p14:sldIdLst>
            <p14:sldId id="498"/>
            <p14:sldId id="481"/>
            <p14:sldId id="495"/>
            <p14:sldId id="499"/>
            <p14:sldId id="500"/>
          </p14:sldIdLst>
        </p14:section>
        <p14:section name="How to Fix Bugs" id="{EF5E3A22-B592-4A06-AA34-FBB1579531F8}">
          <p14:sldIdLst>
            <p14:sldId id="497"/>
            <p14:sldId id="511"/>
            <p14:sldId id="420"/>
            <p14:sldId id="501"/>
            <p14:sldId id="482"/>
            <p14:sldId id="502"/>
          </p14:sldIdLst>
        </p14:section>
        <p14:section name="How to Fix Bugs Stages" id="{56CCE6D1-EE92-4CAF-A1AD-565365239661}">
          <p14:sldIdLst>
            <p14:sldId id="503"/>
            <p14:sldId id="480"/>
            <p14:sldId id="504"/>
            <p14:sldId id="506"/>
            <p14:sldId id="489"/>
            <p14:sldId id="508"/>
            <p14:sldId id="509"/>
            <p14:sldId id="510"/>
            <p14:sldId id="490"/>
            <p14:sldId id="457"/>
          </p14:sldIdLst>
        </p14:section>
        <p14:section name="Questions" id="{9419E5F3-F784-4CEE-BF3A-D300FC2D9D32}">
          <p14:sldIdLst>
            <p14:sldId id="326"/>
            <p14:sldId id="301"/>
          </p14:sldIdLst>
        </p14:section>
      </p14:sectionLst>
    </p:ext>
    <p:ext uri="{EFAFB233-063F-42B5-8137-9DF3F51BA10A}">
      <p15:sldGuideLst xmlns:p15="http://schemas.microsoft.com/office/powerpoint/2012/main" xmlns="">
        <p15:guide id="1" orient="horz" pos="3906" userDrawn="1">
          <p15:clr>
            <a:srgbClr val="A4A3A4"/>
          </p15:clr>
        </p15:guide>
        <p15:guide id="2" pos="3674" userDrawn="1">
          <p15:clr>
            <a:srgbClr val="A4A3A4"/>
          </p15:clr>
        </p15:guide>
        <p15:guide id="3" pos="226" userDrawn="1">
          <p15:clr>
            <a:srgbClr val="A4A3A4"/>
          </p15:clr>
        </p15:guide>
        <p15:guide id="4" orient="horz" pos="2024" userDrawn="1">
          <p15:clr>
            <a:srgbClr val="A4A3A4"/>
          </p15:clr>
        </p15:guide>
        <p15:guide id="5" pos="43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73C5F"/>
    <a:srgbClr val="D6C5E2"/>
    <a:srgbClr val="5A287D"/>
    <a:srgbClr val="42145F"/>
    <a:srgbClr val="A58CC3"/>
    <a:srgbClr val="E6A000"/>
    <a:srgbClr val="82B400"/>
    <a:srgbClr val="D75F19"/>
    <a:srgbClr val="4532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1359" autoAdjust="0"/>
    <p:restoredTop sz="94651" autoAdjust="0"/>
  </p:normalViewPr>
  <p:slideViewPr>
    <p:cSldViewPr snapToGrid="0" snapToObjects="1">
      <p:cViewPr varScale="1">
        <p:scale>
          <a:sx n="117" d="100"/>
          <a:sy n="117" d="100"/>
        </p:scale>
        <p:origin x="-1464" y="-102"/>
      </p:cViewPr>
      <p:guideLst>
        <p:guide orient="horz" pos="3906"/>
        <p:guide orient="horz" pos="2024"/>
        <p:guide pos="3674"/>
        <p:guide pos="226"/>
        <p:guide pos="430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8" d="100"/>
          <a:sy n="88" d="100"/>
        </p:scale>
        <p:origin x="-381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EED35-AC03-40F5-B280-73BC3423B57B}" type="datetimeFigureOut">
              <a:rPr lang="en-GB" smtClean="0"/>
              <a:t>05/06/2020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B3847-D3D3-4991-88FB-7068D2BFE1CF}" type="slidenum">
              <a:rPr lang="en-GB" smtClean="0"/>
              <a:t>‹#›</a:t>
            </a:fld>
            <a:endParaRPr lang="en-GB"/>
          </a:p>
        </p:txBody>
      </p:sp>
    </p:spTree>
    <p:extLst>
      <p:ext uri="{BB962C8B-B14F-4D97-AF65-F5344CB8AC3E}">
        <p14:creationId xmlns:p14="http://schemas.microsoft.com/office/powerpoint/2010/main" val="29378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B4B3847-D3D3-4991-88FB-7068D2BFE1CF}" type="slidenum">
              <a:rPr lang="en-GB" smtClean="0"/>
              <a:t>1</a:t>
            </a:fld>
            <a:endParaRPr lang="en-GB"/>
          </a:p>
        </p:txBody>
      </p:sp>
    </p:spTree>
    <p:extLst>
      <p:ext uri="{BB962C8B-B14F-4D97-AF65-F5344CB8AC3E}">
        <p14:creationId xmlns:p14="http://schemas.microsoft.com/office/powerpoint/2010/main" val="214707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B9A78-71B9-4A5D-B696-8AC8C130DEB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017BDA7D-652E-4023-B626-508ACD35793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76C18881-DC08-4723-876B-2C8FEC75A98E}"/>
              </a:ext>
            </a:extLst>
          </p:cNvPr>
          <p:cNvSpPr>
            <a:spLocks noGrp="1"/>
          </p:cNvSpPr>
          <p:nvPr>
            <p:ph type="dt" sz="half" idx="10"/>
          </p:nvPr>
        </p:nvSpPr>
        <p:spPr/>
        <p:txBody>
          <a:bodyPr/>
          <a:lstStyle/>
          <a:p>
            <a:fld id="{AFAF0A7F-2CF2-074E-A38D-5B351353F492}" type="datetimeFigureOut">
              <a:rPr lang="en-US" smtClean="0"/>
              <a:t>6/5/2020</a:t>
            </a:fld>
            <a:endParaRPr lang="en-US"/>
          </a:p>
        </p:txBody>
      </p:sp>
      <p:sp>
        <p:nvSpPr>
          <p:cNvPr id="5" name="Footer Placeholder 4">
            <a:extLst>
              <a:ext uri="{FF2B5EF4-FFF2-40B4-BE49-F238E27FC236}">
                <a16:creationId xmlns:a16="http://schemas.microsoft.com/office/drawing/2014/main" xmlns="" id="{BE7F5B96-5B19-4E3C-8271-14DE2B02B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92A314-8D37-4CB3-A774-E9B06422BBCA}"/>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8507162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149D7C-F626-4443-BA21-F64B5D53AC7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B781C092-90FD-49D2-A1E3-31962D092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5A6E5A4C-21F3-42D0-B89C-4F4EF10D0527}"/>
              </a:ext>
            </a:extLst>
          </p:cNvPr>
          <p:cNvSpPr>
            <a:spLocks noGrp="1"/>
          </p:cNvSpPr>
          <p:nvPr>
            <p:ph type="dt" sz="half" idx="10"/>
          </p:nvPr>
        </p:nvSpPr>
        <p:spPr/>
        <p:txBody>
          <a:bodyPr/>
          <a:lstStyle/>
          <a:p>
            <a:fld id="{AFAF0A7F-2CF2-074E-A38D-5B351353F492}" type="datetimeFigureOut">
              <a:rPr lang="en-US" smtClean="0"/>
              <a:t>6/5/2020</a:t>
            </a:fld>
            <a:endParaRPr lang="en-US"/>
          </a:p>
        </p:txBody>
      </p:sp>
      <p:sp>
        <p:nvSpPr>
          <p:cNvPr id="5" name="Footer Placeholder 4">
            <a:extLst>
              <a:ext uri="{FF2B5EF4-FFF2-40B4-BE49-F238E27FC236}">
                <a16:creationId xmlns:a16="http://schemas.microsoft.com/office/drawing/2014/main" xmlns="" id="{FBB926A6-9C2E-48C1-A9A8-B2BD2CB97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10A3B04-50FB-4DC4-A0C6-3E49A82293A3}"/>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77225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064848A-3218-426B-9CB8-58FA2F5D074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E6E468C2-37BE-4624-BB38-B173802EEF3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BD78BCA-92B1-4306-826D-71188A187312}"/>
              </a:ext>
            </a:extLst>
          </p:cNvPr>
          <p:cNvSpPr>
            <a:spLocks noGrp="1"/>
          </p:cNvSpPr>
          <p:nvPr>
            <p:ph type="dt" sz="half" idx="10"/>
          </p:nvPr>
        </p:nvSpPr>
        <p:spPr/>
        <p:txBody>
          <a:bodyPr/>
          <a:lstStyle/>
          <a:p>
            <a:fld id="{AFAF0A7F-2CF2-074E-A38D-5B351353F492}" type="datetimeFigureOut">
              <a:rPr lang="en-US" smtClean="0"/>
              <a:t>6/5/2020</a:t>
            </a:fld>
            <a:endParaRPr lang="en-US"/>
          </a:p>
        </p:txBody>
      </p:sp>
      <p:sp>
        <p:nvSpPr>
          <p:cNvPr id="5" name="Footer Placeholder 4">
            <a:extLst>
              <a:ext uri="{FF2B5EF4-FFF2-40B4-BE49-F238E27FC236}">
                <a16:creationId xmlns:a16="http://schemas.microsoft.com/office/drawing/2014/main" xmlns="" id="{22DE5ED2-2E44-4443-909A-B649F031C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ECAFB4D-A598-420D-8107-5322C6169CFC}"/>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77733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96362-9594-4641-985E-9DE1E1325B1A}"/>
              </a:ext>
            </a:extLst>
          </p:cNvPr>
          <p:cNvSpPr>
            <a:spLocks noGrp="1"/>
          </p:cNvSpPr>
          <p:nvPr>
            <p:ph type="title" hasCustomPrompt="1"/>
          </p:nvPr>
        </p:nvSpPr>
        <p:spPr>
          <a:xfrm>
            <a:off x="196389" y="136524"/>
            <a:ext cx="7886700" cy="1325563"/>
          </a:xfrm>
        </p:spPr>
        <p:txBody>
          <a:bodyPr>
            <a:normAutofit/>
          </a:bodyPr>
          <a:lstStyle>
            <a:lvl1pPr>
              <a:defRPr sz="3200"/>
            </a:lvl1pPr>
          </a:lstStyle>
          <a:p>
            <a:r>
              <a:rPr lang="en-US" dirty="0"/>
              <a:t>Heading</a:t>
            </a:r>
            <a:endParaRPr lang="en-GB" dirty="0"/>
          </a:p>
        </p:txBody>
      </p:sp>
      <p:sp>
        <p:nvSpPr>
          <p:cNvPr id="3" name="Content Placeholder 2">
            <a:extLst>
              <a:ext uri="{FF2B5EF4-FFF2-40B4-BE49-F238E27FC236}">
                <a16:creationId xmlns:a16="http://schemas.microsoft.com/office/drawing/2014/main" xmlns="" id="{B294F98C-E8A6-476D-86BF-0B8E4F9F409E}"/>
              </a:ext>
            </a:extLst>
          </p:cNvPr>
          <p:cNvSpPr>
            <a:spLocks noGrp="1"/>
          </p:cNvSpPr>
          <p:nvPr>
            <p:ph idx="1"/>
          </p:nvPr>
        </p:nvSpPr>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xmlns="" id="{F13BDF25-6AEB-4FAE-9653-BFC3F360ABE2}"/>
              </a:ext>
            </a:extLst>
          </p:cNvPr>
          <p:cNvSpPr>
            <a:spLocks noGrp="1"/>
          </p:cNvSpPr>
          <p:nvPr>
            <p:ph type="dt" sz="half" idx="10"/>
          </p:nvPr>
        </p:nvSpPr>
        <p:spPr/>
        <p:txBody>
          <a:bodyPr/>
          <a:lstStyle/>
          <a:p>
            <a:fld id="{AFAF0A7F-2CF2-074E-A38D-5B351353F492}" type="datetimeFigureOut">
              <a:rPr lang="en-US" smtClean="0"/>
              <a:t>6/5/2020</a:t>
            </a:fld>
            <a:endParaRPr lang="en-US"/>
          </a:p>
        </p:txBody>
      </p:sp>
      <p:sp>
        <p:nvSpPr>
          <p:cNvPr id="5" name="Footer Placeholder 4">
            <a:extLst>
              <a:ext uri="{FF2B5EF4-FFF2-40B4-BE49-F238E27FC236}">
                <a16:creationId xmlns:a16="http://schemas.microsoft.com/office/drawing/2014/main" xmlns="" id="{F29E14C4-56BD-4E56-9312-6A52B7241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928FDF2-ECAC-4D57-A041-61B4A3531C32}"/>
              </a:ext>
            </a:extLst>
          </p:cNvPr>
          <p:cNvSpPr>
            <a:spLocks noGrp="1"/>
          </p:cNvSpPr>
          <p:nvPr>
            <p:ph type="sldNum" sz="quarter" idx="12"/>
          </p:nvPr>
        </p:nvSpPr>
        <p:spPr/>
        <p:txBody>
          <a:bodyPr/>
          <a:lstStyle/>
          <a:p>
            <a:fld id="{63E01DB9-4BD9-4C43-A10E-8D4F70EA4320}" type="slidenum">
              <a:rPr lang="en-US" smtClean="0"/>
              <a:t>‹#›</a:t>
            </a:fld>
            <a:endParaRPr lang="en-US"/>
          </a:p>
        </p:txBody>
      </p:sp>
      <p:pic>
        <p:nvPicPr>
          <p:cNvPr id="7" name="Picture 6">
            <a:extLst>
              <a:ext uri="{FF2B5EF4-FFF2-40B4-BE49-F238E27FC236}">
                <a16:creationId xmlns:a16="http://schemas.microsoft.com/office/drawing/2014/main" xmlns="" id="{7E328A75-C6D1-4C64-9B97-DFD32DD6903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61222" y="197758"/>
            <a:ext cx="1136757" cy="1318985"/>
          </a:xfrm>
          <a:prstGeom prst="rect">
            <a:avLst/>
          </a:prstGeom>
        </p:spPr>
      </p:pic>
      <p:sp>
        <p:nvSpPr>
          <p:cNvPr id="8" name="Rectangle 7">
            <a:extLst>
              <a:ext uri="{FF2B5EF4-FFF2-40B4-BE49-F238E27FC236}">
                <a16:creationId xmlns:a16="http://schemas.microsoft.com/office/drawing/2014/main" xmlns="" id="{D8DE5F4C-C553-41AA-BA53-4FE50B94A76F}"/>
              </a:ext>
            </a:extLst>
          </p:cNvPr>
          <p:cNvSpPr/>
          <p:nvPr userDrawn="1"/>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a:t>
            </a:r>
            <a:r>
              <a:rPr lang="en-US" sz="900" dirty="0" smtClean="0">
                <a:solidFill>
                  <a:srgbClr val="45325D"/>
                </a:solidFill>
                <a:latin typeface="RN House Sans Light" panose="020B0404020203020204" pitchFamily="34" charset="77"/>
              </a:rPr>
              <a:t>Public</a:t>
            </a:r>
            <a:endParaRPr lang="en-US" sz="900" dirty="0">
              <a:solidFill>
                <a:srgbClr val="45325D"/>
              </a:solidFill>
              <a:latin typeface="RN House Sans Light" panose="020B0404020203020204" pitchFamily="34" charset="77"/>
            </a:endParaRPr>
          </a:p>
        </p:txBody>
      </p:sp>
    </p:spTree>
    <p:extLst>
      <p:ext uri="{BB962C8B-B14F-4D97-AF65-F5344CB8AC3E}">
        <p14:creationId xmlns:p14="http://schemas.microsoft.com/office/powerpoint/2010/main" val="20847585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A2730-A9FC-43EC-A01F-1A0BDD8DCB2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B1F437B8-C66B-44C0-8765-508E6792D43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085DE6-12D8-4DE4-92F3-6D82B16DE3F2}"/>
              </a:ext>
            </a:extLst>
          </p:cNvPr>
          <p:cNvSpPr>
            <a:spLocks noGrp="1"/>
          </p:cNvSpPr>
          <p:nvPr>
            <p:ph type="dt" sz="half" idx="10"/>
          </p:nvPr>
        </p:nvSpPr>
        <p:spPr/>
        <p:txBody>
          <a:bodyPr/>
          <a:lstStyle/>
          <a:p>
            <a:fld id="{AFAF0A7F-2CF2-074E-A38D-5B351353F492}" type="datetimeFigureOut">
              <a:rPr lang="en-US" smtClean="0"/>
              <a:t>6/5/2020</a:t>
            </a:fld>
            <a:endParaRPr lang="en-US"/>
          </a:p>
        </p:txBody>
      </p:sp>
      <p:sp>
        <p:nvSpPr>
          <p:cNvPr id="5" name="Footer Placeholder 4">
            <a:extLst>
              <a:ext uri="{FF2B5EF4-FFF2-40B4-BE49-F238E27FC236}">
                <a16:creationId xmlns:a16="http://schemas.microsoft.com/office/drawing/2014/main" xmlns="" id="{8213356C-C117-407E-94DD-C9340A4B5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C98D4F2-AEDA-47D3-95B1-DB5B67711C94}"/>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97871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F4D81-D47B-4CFE-979F-15B0AA9D4D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6F6005D-8407-48FB-9069-5EA9CA102AD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167D748C-2BD5-4533-A9FB-4EBB504327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A707A6DD-137F-4A3C-A7CD-FB07955C09F5}"/>
              </a:ext>
            </a:extLst>
          </p:cNvPr>
          <p:cNvSpPr>
            <a:spLocks noGrp="1"/>
          </p:cNvSpPr>
          <p:nvPr>
            <p:ph type="dt" sz="half" idx="10"/>
          </p:nvPr>
        </p:nvSpPr>
        <p:spPr/>
        <p:txBody>
          <a:bodyPr/>
          <a:lstStyle/>
          <a:p>
            <a:fld id="{AFAF0A7F-2CF2-074E-A38D-5B351353F492}" type="datetimeFigureOut">
              <a:rPr lang="en-US" smtClean="0"/>
              <a:t>6/5/2020</a:t>
            </a:fld>
            <a:endParaRPr lang="en-US"/>
          </a:p>
        </p:txBody>
      </p:sp>
      <p:sp>
        <p:nvSpPr>
          <p:cNvPr id="6" name="Footer Placeholder 5">
            <a:extLst>
              <a:ext uri="{FF2B5EF4-FFF2-40B4-BE49-F238E27FC236}">
                <a16:creationId xmlns:a16="http://schemas.microsoft.com/office/drawing/2014/main" xmlns="" id="{91ACF802-7490-4F3C-9C33-A27B0904D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46BCD44-A16D-4797-98F2-018C762B306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18168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33E52-71A7-419C-BC0C-23DFCDA4E32F}"/>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61783E9-A7A3-4347-9E48-31C3FBA8EA6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088EB34-6495-4E3B-B868-5EF39BF7479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749CDBC9-180C-4F28-8415-73CE8BB167A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291E763-5477-4AFA-9BC9-579B1E5BDF6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92C913BE-259E-4D45-84F3-54C928CCF2B5}"/>
              </a:ext>
            </a:extLst>
          </p:cNvPr>
          <p:cNvSpPr>
            <a:spLocks noGrp="1"/>
          </p:cNvSpPr>
          <p:nvPr>
            <p:ph type="dt" sz="half" idx="10"/>
          </p:nvPr>
        </p:nvSpPr>
        <p:spPr/>
        <p:txBody>
          <a:bodyPr/>
          <a:lstStyle/>
          <a:p>
            <a:fld id="{AFAF0A7F-2CF2-074E-A38D-5B351353F492}" type="datetimeFigureOut">
              <a:rPr lang="en-US" smtClean="0"/>
              <a:t>6/5/2020</a:t>
            </a:fld>
            <a:endParaRPr lang="en-US"/>
          </a:p>
        </p:txBody>
      </p:sp>
      <p:sp>
        <p:nvSpPr>
          <p:cNvPr id="8" name="Footer Placeholder 7">
            <a:extLst>
              <a:ext uri="{FF2B5EF4-FFF2-40B4-BE49-F238E27FC236}">
                <a16:creationId xmlns:a16="http://schemas.microsoft.com/office/drawing/2014/main" xmlns="" id="{63AE874C-1DDE-42CE-9E72-FC062A6759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E536D70-E48E-4899-B863-7A1B45F6443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409013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0F5169-A914-457D-8764-BEB0B6596F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A3D29D95-1A30-4B9E-8BA5-C905DA45F32F}"/>
              </a:ext>
            </a:extLst>
          </p:cNvPr>
          <p:cNvSpPr>
            <a:spLocks noGrp="1"/>
          </p:cNvSpPr>
          <p:nvPr>
            <p:ph type="dt" sz="half" idx="10"/>
          </p:nvPr>
        </p:nvSpPr>
        <p:spPr/>
        <p:txBody>
          <a:bodyPr/>
          <a:lstStyle/>
          <a:p>
            <a:fld id="{AFAF0A7F-2CF2-074E-A38D-5B351353F492}" type="datetimeFigureOut">
              <a:rPr lang="en-US" smtClean="0"/>
              <a:t>6/5/2020</a:t>
            </a:fld>
            <a:endParaRPr lang="en-US"/>
          </a:p>
        </p:txBody>
      </p:sp>
      <p:sp>
        <p:nvSpPr>
          <p:cNvPr id="4" name="Footer Placeholder 3">
            <a:extLst>
              <a:ext uri="{FF2B5EF4-FFF2-40B4-BE49-F238E27FC236}">
                <a16:creationId xmlns:a16="http://schemas.microsoft.com/office/drawing/2014/main" xmlns="" id="{ADCD7CB7-360C-449C-9D64-681880239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68B80F5-0EA9-46A0-98BD-F5776D645DCF}"/>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76688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9BF870F-B528-41B9-B4F2-D41AE9554B7B}"/>
              </a:ext>
            </a:extLst>
          </p:cNvPr>
          <p:cNvSpPr>
            <a:spLocks noGrp="1"/>
          </p:cNvSpPr>
          <p:nvPr>
            <p:ph type="dt" sz="half" idx="10"/>
          </p:nvPr>
        </p:nvSpPr>
        <p:spPr/>
        <p:txBody>
          <a:bodyPr/>
          <a:lstStyle/>
          <a:p>
            <a:fld id="{AFAF0A7F-2CF2-074E-A38D-5B351353F492}" type="datetimeFigureOut">
              <a:rPr lang="en-US" smtClean="0"/>
              <a:t>6/5/2020</a:t>
            </a:fld>
            <a:endParaRPr lang="en-US"/>
          </a:p>
        </p:txBody>
      </p:sp>
      <p:sp>
        <p:nvSpPr>
          <p:cNvPr id="3" name="Footer Placeholder 2">
            <a:extLst>
              <a:ext uri="{FF2B5EF4-FFF2-40B4-BE49-F238E27FC236}">
                <a16:creationId xmlns:a16="http://schemas.microsoft.com/office/drawing/2014/main" xmlns="" id="{2D9F374A-E9C1-40C0-B3EA-66F798CE30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37D1B05-DA0B-4B9B-94BE-69BB62732EE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63040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300846-6A87-4D68-A4C0-CD5D3946D78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58C5B3B0-A1B1-4D58-B3F8-87744C6EEDA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ABCD049F-211F-4F0C-BBCB-F72673A003E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39CC8CE0-7D56-41E9-AE62-9C400A5EE13C}"/>
              </a:ext>
            </a:extLst>
          </p:cNvPr>
          <p:cNvSpPr>
            <a:spLocks noGrp="1"/>
          </p:cNvSpPr>
          <p:nvPr>
            <p:ph type="dt" sz="half" idx="10"/>
          </p:nvPr>
        </p:nvSpPr>
        <p:spPr/>
        <p:txBody>
          <a:bodyPr/>
          <a:lstStyle/>
          <a:p>
            <a:fld id="{AFAF0A7F-2CF2-074E-A38D-5B351353F492}" type="datetimeFigureOut">
              <a:rPr lang="en-US" smtClean="0"/>
              <a:t>6/5/2020</a:t>
            </a:fld>
            <a:endParaRPr lang="en-US"/>
          </a:p>
        </p:txBody>
      </p:sp>
      <p:sp>
        <p:nvSpPr>
          <p:cNvPr id="6" name="Footer Placeholder 5">
            <a:extLst>
              <a:ext uri="{FF2B5EF4-FFF2-40B4-BE49-F238E27FC236}">
                <a16:creationId xmlns:a16="http://schemas.microsoft.com/office/drawing/2014/main" xmlns="" id="{DE5BE058-FB3A-4365-B39C-B3805C73E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9059AB7-45B7-4927-99A2-34E2DA2AA67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79006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A24E3-BF81-4B3B-913F-E2F6578915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2ED520F7-B874-408B-BB26-167EFE3E23B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xmlns="" id="{EABEEDBE-4197-4952-BBE2-F751DA02532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23AB03CF-EF81-457E-ADFB-A122E0A7231E}"/>
              </a:ext>
            </a:extLst>
          </p:cNvPr>
          <p:cNvSpPr>
            <a:spLocks noGrp="1"/>
          </p:cNvSpPr>
          <p:nvPr>
            <p:ph type="dt" sz="half" idx="10"/>
          </p:nvPr>
        </p:nvSpPr>
        <p:spPr/>
        <p:txBody>
          <a:bodyPr/>
          <a:lstStyle/>
          <a:p>
            <a:fld id="{AFAF0A7F-2CF2-074E-A38D-5B351353F492}" type="datetimeFigureOut">
              <a:rPr lang="en-US" smtClean="0"/>
              <a:t>6/5/2020</a:t>
            </a:fld>
            <a:endParaRPr lang="en-US"/>
          </a:p>
        </p:txBody>
      </p:sp>
      <p:sp>
        <p:nvSpPr>
          <p:cNvPr id="6" name="Footer Placeholder 5">
            <a:extLst>
              <a:ext uri="{FF2B5EF4-FFF2-40B4-BE49-F238E27FC236}">
                <a16:creationId xmlns:a16="http://schemas.microsoft.com/office/drawing/2014/main" xmlns="" id="{DC7C2CE9-6326-4888-B5F2-1411C5AA0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303BF1F-12A6-44C1-86C6-7F6E902A4B29}"/>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02425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3C97A35-A87F-47D8-A358-9D3F6853F2E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9B31058-617D-4DD0-8009-C465D8BE252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5F489392-67A8-4A15-81BF-8FDBD04DAC1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FAF0A7F-2CF2-074E-A38D-5B351353F492}" type="datetimeFigureOut">
              <a:rPr lang="en-US" smtClean="0"/>
              <a:t>6/5/2020</a:t>
            </a:fld>
            <a:endParaRPr lang="en-US"/>
          </a:p>
        </p:txBody>
      </p:sp>
      <p:sp>
        <p:nvSpPr>
          <p:cNvPr id="5" name="Footer Placeholder 4">
            <a:extLst>
              <a:ext uri="{FF2B5EF4-FFF2-40B4-BE49-F238E27FC236}">
                <a16:creationId xmlns:a16="http://schemas.microsoft.com/office/drawing/2014/main" xmlns="" id="{1F8F2A13-FB9B-4ABB-8F1D-42BBE79D3A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B39E47B-ED85-4486-B5A4-183DF2BF3F1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E01DB9-4BD9-4C43-A10E-8D4F70EA4320}" type="slidenum">
              <a:rPr lang="en-US" smtClean="0"/>
              <a:t>‹#›</a:t>
            </a:fld>
            <a:endParaRPr lang="en-US"/>
          </a:p>
        </p:txBody>
      </p:sp>
    </p:spTree>
    <p:extLst>
      <p:ext uri="{BB962C8B-B14F-4D97-AF65-F5344CB8AC3E}">
        <p14:creationId xmlns:p14="http://schemas.microsoft.com/office/powerpoint/2010/main" val="16498529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onfluence.dts.fm.rbsgrp.net/display/DESDATA/Outages+Log" TargetMode="External"/><Relationship Id="rId2" Type="http://schemas.openxmlformats.org/officeDocument/2006/relationships/hyperlink" Target="https://confluence.dts.fm.rbsgrp.net/pages/viewpage.action?pageId=476848373"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sites.google.com/site/yacoset/Home/how-to-fix-bugs-step-by-step"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sites.google.com/site/yacoset/Home/how-to-fix-bugs-step-by-step"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mailto:anthony@zapper.hodgers.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6A8E8AC5-1034-46F2-A2BB-7FAB49B4354B}"/>
              </a:ext>
            </a:extLst>
          </p:cNvPr>
          <p:cNvPicPr>
            <a:picLocks noChangeAspect="1"/>
          </p:cNvPicPr>
          <p:nvPr/>
        </p:nvPicPr>
        <p:blipFill rotWithShape="1">
          <a:blip r:embed="rId3"/>
          <a:srcRect t="50185"/>
          <a:stretch/>
        </p:blipFill>
        <p:spPr>
          <a:xfrm>
            <a:off x="5486400" y="3322041"/>
            <a:ext cx="3667126" cy="3535960"/>
          </a:xfrm>
          <a:prstGeom prst="rect">
            <a:avLst/>
          </a:prstGeom>
        </p:spPr>
      </p:pic>
      <p:grpSp>
        <p:nvGrpSpPr>
          <p:cNvPr id="2" name="Group 4">
            <a:extLst>
              <a:ext uri="{FF2B5EF4-FFF2-40B4-BE49-F238E27FC236}">
                <a16:creationId xmlns:a16="http://schemas.microsoft.com/office/drawing/2014/main" xmlns="" id="{8DC3C2AE-7101-4146-9D26-0DB07BE70244}"/>
              </a:ext>
            </a:extLst>
          </p:cNvPr>
          <p:cNvGrpSpPr>
            <a:grpSpLocks noChangeAspect="1"/>
          </p:cNvGrpSpPr>
          <p:nvPr/>
        </p:nvGrpSpPr>
        <p:grpSpPr bwMode="auto">
          <a:xfrm>
            <a:off x="5486400" y="0"/>
            <a:ext cx="3667125" cy="3425825"/>
            <a:chOff x="3456" y="0"/>
            <a:chExt cx="2310" cy="2158"/>
          </a:xfrm>
        </p:grpSpPr>
        <p:sp>
          <p:nvSpPr>
            <p:cNvPr id="3" name="AutoShape 3">
              <a:extLst>
                <a:ext uri="{FF2B5EF4-FFF2-40B4-BE49-F238E27FC236}">
                  <a16:creationId xmlns:a16="http://schemas.microsoft.com/office/drawing/2014/main" xmlns="" id="{EA9D01DC-1352-48E3-A254-547C1C107E47}"/>
                </a:ext>
              </a:extLst>
            </p:cNvPr>
            <p:cNvSpPr>
              <a:spLocks noChangeAspect="1" noChangeArrowheads="1" noTextEdit="1"/>
            </p:cNvSpPr>
            <p:nvPr/>
          </p:nvSpPr>
          <p:spPr bwMode="auto">
            <a:xfrm>
              <a:off x="3456" y="0"/>
              <a:ext cx="2304" cy="21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Freeform 6">
              <a:extLst>
                <a:ext uri="{FF2B5EF4-FFF2-40B4-BE49-F238E27FC236}">
                  <a16:creationId xmlns:a16="http://schemas.microsoft.com/office/drawing/2014/main" xmlns="" id="{512327FE-A3F1-4F7A-B489-5DA43FD86661}"/>
                </a:ext>
              </a:extLst>
            </p:cNvPr>
            <p:cNvSpPr>
              <a:spLocks/>
            </p:cNvSpPr>
            <p:nvPr/>
          </p:nvSpPr>
          <p:spPr bwMode="auto">
            <a:xfrm>
              <a:off x="3456" y="0"/>
              <a:ext cx="1155" cy="1080"/>
            </a:xfrm>
            <a:custGeom>
              <a:avLst/>
              <a:gdLst>
                <a:gd name="T0" fmla="*/ 0 w 1919"/>
                <a:gd name="T1" fmla="*/ 1799 h 1799"/>
                <a:gd name="T2" fmla="*/ 0 w 1919"/>
                <a:gd name="T3" fmla="*/ 1799 h 1799"/>
                <a:gd name="T4" fmla="*/ 1919 w 1919"/>
                <a:gd name="T5" fmla="*/ 1799 h 1799"/>
                <a:gd name="T6" fmla="*/ 1919 w 1919"/>
                <a:gd name="T7" fmla="*/ 0 h 1799"/>
                <a:gd name="T8" fmla="*/ 0 w 1919"/>
                <a:gd name="T9" fmla="*/ 0 h 1799"/>
                <a:gd name="T10" fmla="*/ 0 w 1919"/>
                <a:gd name="T11" fmla="*/ 1799 h 1799"/>
              </a:gdLst>
              <a:ahLst/>
              <a:cxnLst>
                <a:cxn ang="0">
                  <a:pos x="T0" y="T1"/>
                </a:cxn>
                <a:cxn ang="0">
                  <a:pos x="T2" y="T3"/>
                </a:cxn>
                <a:cxn ang="0">
                  <a:pos x="T4" y="T5"/>
                </a:cxn>
                <a:cxn ang="0">
                  <a:pos x="T6" y="T7"/>
                </a:cxn>
                <a:cxn ang="0">
                  <a:pos x="T8" y="T9"/>
                </a:cxn>
                <a:cxn ang="0">
                  <a:pos x="T10" y="T11"/>
                </a:cxn>
              </a:cxnLst>
              <a:rect l="0" t="0" r="r" b="b"/>
              <a:pathLst>
                <a:path w="1919" h="1799">
                  <a:moveTo>
                    <a:pt x="0" y="1799"/>
                  </a:moveTo>
                  <a:lnTo>
                    <a:pt x="0" y="1799"/>
                  </a:lnTo>
                  <a:lnTo>
                    <a:pt x="1919" y="1799"/>
                  </a:lnTo>
                  <a:lnTo>
                    <a:pt x="1919" y="0"/>
                  </a:lnTo>
                  <a:lnTo>
                    <a:pt x="0" y="0"/>
                  </a:lnTo>
                  <a:lnTo>
                    <a:pt x="0" y="1799"/>
                  </a:lnTo>
                  <a:close/>
                </a:path>
              </a:pathLst>
            </a:custGeom>
            <a:solidFill>
              <a:srgbClr val="D92C6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7">
              <a:extLst>
                <a:ext uri="{FF2B5EF4-FFF2-40B4-BE49-F238E27FC236}">
                  <a16:creationId xmlns:a16="http://schemas.microsoft.com/office/drawing/2014/main" xmlns="" id="{E828F105-3226-4581-B78A-34C3D06A3CD9}"/>
                </a:ext>
              </a:extLst>
            </p:cNvPr>
            <p:cNvSpPr>
              <a:spLocks/>
            </p:cNvSpPr>
            <p:nvPr/>
          </p:nvSpPr>
          <p:spPr bwMode="auto">
            <a:xfrm>
              <a:off x="4611" y="1073"/>
              <a:ext cx="1155" cy="1085"/>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60449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8">
              <a:extLst>
                <a:ext uri="{FF2B5EF4-FFF2-40B4-BE49-F238E27FC236}">
                  <a16:creationId xmlns:a16="http://schemas.microsoft.com/office/drawing/2014/main" xmlns="" id="{2487CF7C-72F6-4CD9-8A04-B4A06F15C875}"/>
                </a:ext>
              </a:extLst>
            </p:cNvPr>
            <p:cNvSpPr>
              <a:spLocks/>
            </p:cNvSpPr>
            <p:nvPr/>
          </p:nvSpPr>
          <p:spPr bwMode="auto">
            <a:xfrm>
              <a:off x="3456" y="1073"/>
              <a:ext cx="1155" cy="1085"/>
            </a:xfrm>
            <a:custGeom>
              <a:avLst/>
              <a:gdLst>
                <a:gd name="T0" fmla="*/ 0 w 1919"/>
                <a:gd name="T1" fmla="*/ 1800 h 1800"/>
                <a:gd name="T2" fmla="*/ 0 w 1919"/>
                <a:gd name="T3" fmla="*/ 1800 h 1800"/>
                <a:gd name="T4" fmla="*/ 1919 w 1919"/>
                <a:gd name="T5" fmla="*/ 1800 h 1800"/>
                <a:gd name="T6" fmla="*/ 1919 w 1919"/>
                <a:gd name="T7" fmla="*/ 0 h 1800"/>
                <a:gd name="T8" fmla="*/ 0 w 1919"/>
                <a:gd name="T9" fmla="*/ 0 h 1800"/>
                <a:gd name="T10" fmla="*/ 0 w 1919"/>
                <a:gd name="T11" fmla="*/ 1800 h 1800"/>
              </a:gdLst>
              <a:ahLst/>
              <a:cxnLst>
                <a:cxn ang="0">
                  <a:pos x="T0" y="T1"/>
                </a:cxn>
                <a:cxn ang="0">
                  <a:pos x="T2" y="T3"/>
                </a:cxn>
                <a:cxn ang="0">
                  <a:pos x="T4" y="T5"/>
                </a:cxn>
                <a:cxn ang="0">
                  <a:pos x="T6" y="T7"/>
                </a:cxn>
                <a:cxn ang="0">
                  <a:pos x="T8" y="T9"/>
                </a:cxn>
                <a:cxn ang="0">
                  <a:pos x="T10" y="T11"/>
                </a:cxn>
              </a:cxnLst>
              <a:rect l="0" t="0" r="r" b="b"/>
              <a:pathLst>
                <a:path w="1919" h="1800">
                  <a:moveTo>
                    <a:pt x="0" y="1800"/>
                  </a:moveTo>
                  <a:lnTo>
                    <a:pt x="0" y="1800"/>
                  </a:lnTo>
                  <a:lnTo>
                    <a:pt x="1919" y="1800"/>
                  </a:lnTo>
                  <a:lnTo>
                    <a:pt x="1919" y="0"/>
                  </a:lnTo>
                  <a:lnTo>
                    <a:pt x="0" y="0"/>
                  </a:lnTo>
                  <a:lnTo>
                    <a:pt x="0" y="1800"/>
                  </a:lnTo>
                  <a:close/>
                </a:path>
              </a:pathLst>
            </a:custGeom>
            <a:solidFill>
              <a:srgbClr val="BEA8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 name="TextBox 9">
            <a:extLst>
              <a:ext uri="{FF2B5EF4-FFF2-40B4-BE49-F238E27FC236}">
                <a16:creationId xmlns:a16="http://schemas.microsoft.com/office/drawing/2014/main" xmlns="" id="{199BBC5C-0CA4-A946-A4F9-577A8B588A44}"/>
              </a:ext>
            </a:extLst>
          </p:cNvPr>
          <p:cNvSpPr txBox="1"/>
          <p:nvPr/>
        </p:nvSpPr>
        <p:spPr>
          <a:xfrm>
            <a:off x="206140" y="870565"/>
            <a:ext cx="5214946" cy="3354765"/>
          </a:xfrm>
          <a:prstGeom prst="rect">
            <a:avLst/>
          </a:prstGeom>
          <a:noFill/>
        </p:spPr>
        <p:txBody>
          <a:bodyPr wrap="square" rtlCol="0">
            <a:spAutoFit/>
          </a:bodyPr>
          <a:lstStyle/>
          <a:p>
            <a:r>
              <a:rPr lang="en-GB" sz="5000" dirty="0" smtClean="0">
                <a:solidFill>
                  <a:srgbClr val="44195E"/>
                </a:solidFill>
                <a:latin typeface="RN House Sans Light" panose="020B0404020203020204" pitchFamily="34" charset="77"/>
              </a:rPr>
              <a:t>Friday Training Hour</a:t>
            </a:r>
          </a:p>
          <a:p>
            <a:r>
              <a:rPr lang="en-GB" sz="2800" dirty="0" smtClean="0">
                <a:solidFill>
                  <a:srgbClr val="44195E"/>
                </a:solidFill>
                <a:latin typeface="RN House Sans Light" panose="020B0404020203020204" pitchFamily="34" charset="77"/>
              </a:rPr>
              <a:t>Friday </a:t>
            </a:r>
            <a:r>
              <a:rPr lang="en-GB" sz="2800" dirty="0">
                <a:solidFill>
                  <a:srgbClr val="44195E"/>
                </a:solidFill>
                <a:latin typeface="RN House Sans Light" panose="020B0404020203020204" pitchFamily="34" charset="77"/>
              </a:rPr>
              <a:t>Training Hour: </a:t>
            </a:r>
            <a:endParaRPr lang="en-GB" sz="2800" dirty="0" smtClean="0">
              <a:solidFill>
                <a:srgbClr val="44195E"/>
              </a:solidFill>
              <a:latin typeface="RN House Sans Light" panose="020B0404020203020204" pitchFamily="34" charset="77"/>
            </a:endParaRPr>
          </a:p>
          <a:p>
            <a:r>
              <a:rPr lang="en-GB" sz="2800" dirty="0" smtClean="0">
                <a:solidFill>
                  <a:srgbClr val="44195E"/>
                </a:solidFill>
                <a:latin typeface="RN House Sans Light" panose="020B0404020203020204" pitchFamily="34" charset="77"/>
              </a:rPr>
              <a:t>Bug Hunting</a:t>
            </a:r>
          </a:p>
          <a:p>
            <a:endParaRPr lang="en-GB" sz="2800" dirty="0">
              <a:solidFill>
                <a:srgbClr val="44195E"/>
              </a:solidFill>
              <a:latin typeface="RN House Sans Light" panose="020B0404020203020204" pitchFamily="34" charset="77"/>
            </a:endParaRPr>
          </a:p>
          <a:p>
            <a:r>
              <a:rPr lang="en-GB" sz="2800" dirty="0" smtClean="0">
                <a:solidFill>
                  <a:srgbClr val="44195E"/>
                </a:solidFill>
                <a:latin typeface="RN House Sans Light" panose="020B0404020203020204" pitchFamily="34" charset="77"/>
              </a:rPr>
              <a:t>“How </a:t>
            </a:r>
            <a:r>
              <a:rPr lang="en-GB" sz="2800" dirty="0">
                <a:solidFill>
                  <a:srgbClr val="44195E"/>
                </a:solidFill>
                <a:latin typeface="RN House Sans Light" panose="020B0404020203020204" pitchFamily="34" charset="77"/>
              </a:rPr>
              <a:t>to investigate bugs</a:t>
            </a:r>
            <a:r>
              <a:rPr lang="en-GB" sz="2800" dirty="0" smtClean="0">
                <a:solidFill>
                  <a:srgbClr val="44195E"/>
                </a:solidFill>
                <a:latin typeface="RN House Sans Light" panose="020B0404020203020204" pitchFamily="34" charset="77"/>
              </a:rPr>
              <a:t>”</a:t>
            </a:r>
            <a:endParaRPr lang="en-GB" sz="2800" i="1" dirty="0">
              <a:solidFill>
                <a:srgbClr val="5A287D"/>
              </a:solidFill>
              <a:latin typeface="RN House Sans Light" panose="020B0404020203020204" pitchFamily="34" charset="77"/>
            </a:endParaRPr>
          </a:p>
        </p:txBody>
      </p:sp>
      <p:sp>
        <p:nvSpPr>
          <p:cNvPr id="11" name="TextBox 10">
            <a:extLst>
              <a:ext uri="{FF2B5EF4-FFF2-40B4-BE49-F238E27FC236}">
                <a16:creationId xmlns:a16="http://schemas.microsoft.com/office/drawing/2014/main" xmlns="" id="{A1FBEC54-B724-A643-BD15-7E520E8BF92C}"/>
              </a:ext>
            </a:extLst>
          </p:cNvPr>
          <p:cNvSpPr txBox="1"/>
          <p:nvPr/>
        </p:nvSpPr>
        <p:spPr>
          <a:xfrm>
            <a:off x="227870" y="4545013"/>
            <a:ext cx="4134842" cy="923330"/>
          </a:xfrm>
          <a:prstGeom prst="rect">
            <a:avLst/>
          </a:prstGeom>
          <a:noFill/>
        </p:spPr>
        <p:txBody>
          <a:bodyPr wrap="square" rtlCol="0">
            <a:spAutoFit/>
          </a:bodyPr>
          <a:lstStyle/>
          <a:p>
            <a:r>
              <a:rPr lang="en-GB" dirty="0" smtClean="0">
                <a:solidFill>
                  <a:srgbClr val="5A287D"/>
                </a:solidFill>
                <a:latin typeface="RN House Sans Light" panose="020B0404020203020204" pitchFamily="34" charset="77"/>
              </a:rPr>
              <a:t>Anthony McKale</a:t>
            </a:r>
          </a:p>
          <a:p>
            <a:r>
              <a:rPr lang="en-GB" dirty="0" smtClean="0">
                <a:solidFill>
                  <a:srgbClr val="5A287D"/>
                </a:solidFill>
                <a:latin typeface="RN House Sans Light" panose="020B0404020203020204" pitchFamily="34" charset="77"/>
              </a:rPr>
              <a:t>AI CoE Principal Software Engineer</a:t>
            </a:r>
            <a:r>
              <a:rPr lang="en-GB" dirty="0">
                <a:solidFill>
                  <a:srgbClr val="5A287D"/>
                </a:solidFill>
                <a:latin typeface="RN House Sans Light" panose="020B0404020203020204" pitchFamily="34" charset="77"/>
              </a:rPr>
              <a:t/>
            </a:r>
            <a:br>
              <a:rPr lang="en-GB" dirty="0">
                <a:solidFill>
                  <a:srgbClr val="5A287D"/>
                </a:solidFill>
                <a:latin typeface="RN House Sans Light" panose="020B0404020203020204" pitchFamily="34" charset="77"/>
              </a:rPr>
            </a:br>
            <a:r>
              <a:rPr lang="en-GB" dirty="0" smtClean="0">
                <a:solidFill>
                  <a:srgbClr val="5A287D"/>
                </a:solidFill>
                <a:latin typeface="RN House Sans Light" panose="020B0404020203020204" pitchFamily="34" charset="77"/>
              </a:rPr>
              <a:t>05</a:t>
            </a:r>
            <a:r>
              <a:rPr lang="en-GB" dirty="0" smtClean="0">
                <a:solidFill>
                  <a:srgbClr val="5A287D"/>
                </a:solidFill>
                <a:latin typeface="RN House Sans Light" panose="020B0404020203020204" pitchFamily="34" charset="77"/>
              </a:rPr>
              <a:t>/06/2020</a:t>
            </a:r>
            <a:endParaRPr lang="en-GB" dirty="0">
              <a:solidFill>
                <a:srgbClr val="5A287D"/>
              </a:solidFill>
              <a:latin typeface="RN House Sans Light" panose="020B0404020203020204" pitchFamily="34" charset="77"/>
            </a:endParaRPr>
          </a:p>
        </p:txBody>
      </p:sp>
    </p:spTree>
    <p:extLst>
      <p:ext uri="{BB962C8B-B14F-4D97-AF65-F5344CB8AC3E}">
        <p14:creationId xmlns:p14="http://schemas.microsoft.com/office/powerpoint/2010/main" val="623170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Types of </a:t>
            </a:r>
            <a:r>
              <a:rPr lang="en-GB" dirty="0" smtClean="0"/>
              <a:t>Bug: </a:t>
            </a:r>
            <a:r>
              <a:rPr lang="en-GB" dirty="0" smtClean="0"/>
              <a:t>Overview</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Bugs are hard</a:t>
            </a:r>
          </a:p>
          <a:p>
            <a:endParaRPr lang="en-GB" dirty="0"/>
          </a:p>
          <a:p>
            <a:pPr marL="342900" indent="-342900">
              <a:buFontTx/>
              <a:buChar char="-"/>
            </a:pPr>
            <a:r>
              <a:rPr lang="en-GB" dirty="0" smtClean="0"/>
              <a:t>identify bug behaviour to discover type of bug</a:t>
            </a:r>
          </a:p>
          <a:p>
            <a:pPr marL="342900" indent="-342900">
              <a:buFontTx/>
              <a:buChar char="-"/>
            </a:pPr>
            <a:endParaRPr lang="en-GB" dirty="0" smtClean="0"/>
          </a:p>
          <a:p>
            <a:pPr marL="342900" indent="-342900">
              <a:buFontTx/>
              <a:buChar char="-"/>
            </a:pPr>
            <a:r>
              <a:rPr lang="en-GB" dirty="0" smtClean="0"/>
              <a:t>Type of bug will determine root cause</a:t>
            </a:r>
          </a:p>
          <a:p>
            <a:pPr marL="342900" indent="-342900">
              <a:buFontTx/>
              <a:buChar char="-"/>
            </a:pPr>
            <a:endParaRPr lang="en-GB" dirty="0" smtClean="0"/>
          </a:p>
          <a:p>
            <a:pPr marL="342900" indent="-342900">
              <a:buFontTx/>
              <a:buChar char="-"/>
            </a:pPr>
            <a:r>
              <a:rPr lang="en-GB" dirty="0" smtClean="0"/>
              <a:t>Type of bug will fix for bug</a:t>
            </a:r>
          </a:p>
          <a:p>
            <a:pPr marL="342900" indent="-342900">
              <a:buFontTx/>
              <a:buChar char="-"/>
            </a:pPr>
            <a:endParaRPr lang="en-GB" dirty="0" smtClean="0"/>
          </a:p>
          <a:p>
            <a:pPr marL="342900" indent="-342900">
              <a:buFontTx/>
              <a:buChar char="-"/>
            </a:pPr>
            <a:r>
              <a:rPr lang="en-GB" dirty="0" smtClean="0"/>
              <a:t>Type of bug will aid retrospective to prevent future types of that bug</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291813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Questions ?</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 </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641433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When Bugs Occur</a:t>
            </a:r>
            <a:br>
              <a:rPr lang="en-GB" dirty="0" smtClean="0"/>
            </a:b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These are the common times bugs occur</a:t>
            </a:r>
          </a:p>
          <a:p>
            <a:endParaRPr lang="en-GB" dirty="0" smtClean="0"/>
          </a:p>
          <a:p>
            <a:pPr marL="342900" indent="-342900">
              <a:buFontTx/>
              <a:buChar char="-"/>
            </a:pPr>
            <a:r>
              <a:rPr lang="en-GB" dirty="0" smtClean="0"/>
              <a:t>During Local Development</a:t>
            </a:r>
            <a:br>
              <a:rPr lang="en-GB" dirty="0" smtClean="0"/>
            </a:br>
            <a:r>
              <a:rPr lang="en-GB" dirty="0" smtClean="0"/>
              <a:t>&gt; Local Runtime</a:t>
            </a:r>
            <a:br>
              <a:rPr lang="en-GB" dirty="0" smtClean="0"/>
            </a:br>
            <a:endParaRPr lang="en-GB" dirty="0" smtClean="0"/>
          </a:p>
          <a:p>
            <a:pPr marL="342900" indent="-342900">
              <a:buFontTx/>
              <a:buChar char="-"/>
            </a:pPr>
            <a:r>
              <a:rPr lang="en-GB" dirty="0"/>
              <a:t>Non-Prod Environments </a:t>
            </a:r>
            <a:r>
              <a:rPr lang="en-GB" dirty="0" smtClean="0"/>
              <a:t/>
            </a:r>
            <a:br>
              <a:rPr lang="en-GB" dirty="0" smtClean="0"/>
            </a:br>
            <a:r>
              <a:rPr lang="en-GB" dirty="0" smtClean="0"/>
              <a:t>during </a:t>
            </a:r>
            <a:r>
              <a:rPr lang="en-GB" dirty="0" smtClean="0"/>
              <a:t>DEV/QA Integration</a:t>
            </a:r>
            <a:br>
              <a:rPr lang="en-GB" dirty="0" smtClean="0"/>
            </a:br>
            <a:r>
              <a:rPr lang="en-GB" dirty="0" smtClean="0"/>
              <a:t>&gt; After </a:t>
            </a:r>
            <a:r>
              <a:rPr lang="en-GB" dirty="0" smtClean="0"/>
              <a:t>Continuous Integration on Dev </a:t>
            </a:r>
            <a:r>
              <a:rPr lang="en-GB" dirty="0" smtClean="0"/>
              <a:t>Box</a:t>
            </a:r>
            <a:br>
              <a:rPr lang="en-GB" dirty="0" smtClean="0"/>
            </a:br>
            <a:r>
              <a:rPr lang="en-GB" dirty="0" smtClean="0"/>
              <a:t>&gt; After </a:t>
            </a:r>
            <a:r>
              <a:rPr lang="en-GB" dirty="0" smtClean="0"/>
              <a:t>QA Release on Test </a:t>
            </a:r>
            <a:r>
              <a:rPr lang="en-GB" dirty="0" smtClean="0"/>
              <a:t>Box</a:t>
            </a:r>
            <a:br>
              <a:rPr lang="en-GB" dirty="0" smtClean="0"/>
            </a:br>
            <a:endParaRPr lang="en-GB" dirty="0" smtClean="0"/>
          </a:p>
          <a:p>
            <a:pPr marL="342900" indent="-342900">
              <a:buFontTx/>
              <a:buChar char="-"/>
            </a:pPr>
            <a:r>
              <a:rPr lang="en-GB" dirty="0" smtClean="0"/>
              <a:t>After Prod Release on Prod </a:t>
            </a:r>
            <a:r>
              <a:rPr lang="en-GB" dirty="0" smtClean="0"/>
              <a:t>Box</a:t>
            </a:r>
          </a:p>
          <a:p>
            <a:endParaRPr lang="en-GB" dirty="0" smtClean="0"/>
          </a:p>
          <a:p>
            <a:r>
              <a:rPr lang="en-GB" dirty="0" smtClean="0"/>
              <a:t>Also unexpectedly</a:t>
            </a:r>
            <a:endParaRPr lang="en-GB" dirty="0" smtClean="0"/>
          </a:p>
          <a:p>
            <a:pPr marL="342900" indent="-342900">
              <a:buFontTx/>
              <a:buChar char="-"/>
            </a:pPr>
            <a:r>
              <a:rPr lang="en-GB" dirty="0" smtClean="0"/>
              <a:t>Long after Prod Release on Prod </a:t>
            </a:r>
            <a:r>
              <a:rPr lang="en-GB" dirty="0" smtClean="0"/>
              <a:t>Box</a:t>
            </a:r>
            <a:br>
              <a:rPr lang="en-GB" dirty="0" smtClean="0"/>
            </a:br>
            <a:endParaRPr lang="en-GB" dirty="0" smtClean="0"/>
          </a:p>
          <a:p>
            <a:pPr marL="342900" indent="-342900">
              <a:buFontTx/>
              <a:buChar char="-"/>
            </a:pPr>
            <a:r>
              <a:rPr lang="en-GB" dirty="0" smtClean="0"/>
              <a:t>After 3</a:t>
            </a:r>
            <a:r>
              <a:rPr lang="en-GB" baseline="30000" dirty="0" smtClean="0"/>
              <a:t>rd</a:t>
            </a:r>
            <a:r>
              <a:rPr lang="en-GB" dirty="0" smtClean="0"/>
              <a:t> Party Change on Prod Box</a:t>
            </a:r>
          </a:p>
          <a:p>
            <a:pPr marL="342900" indent="-342900">
              <a:buFontTx/>
              <a:buChar char="-"/>
            </a:pPr>
            <a:endParaRPr lang="en-GB" dirty="0" smtClean="0"/>
          </a:p>
          <a:p>
            <a:pPr marL="342900" indent="-342900">
              <a:buFontTx/>
              <a:buChar char="-"/>
            </a:pPr>
            <a:endParaRPr lang="en-GB" dirty="0"/>
          </a:p>
        </p:txBody>
      </p:sp>
    </p:spTree>
    <p:extLst>
      <p:ext uri="{BB962C8B-B14F-4D97-AF65-F5344CB8AC3E}">
        <p14:creationId xmlns:p14="http://schemas.microsoft.com/office/powerpoint/2010/main" val="1011909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When Bugs Occur: </a:t>
            </a:r>
            <a:r>
              <a:rPr lang="en-GB" dirty="0"/>
              <a:t>During Local Development</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dirty="0" smtClean="0"/>
              <a:t>Local Runtime errors are:</a:t>
            </a:r>
          </a:p>
          <a:p>
            <a:pPr marL="342900" indent="-342900">
              <a:buFontTx/>
              <a:buChar char="-"/>
            </a:pPr>
            <a:r>
              <a:rPr lang="en-GB" dirty="0" smtClean="0"/>
              <a:t>Common in local</a:t>
            </a:r>
          </a:p>
          <a:p>
            <a:pPr marL="342900" indent="-342900">
              <a:buFontTx/>
              <a:buChar char="-"/>
            </a:pPr>
            <a:r>
              <a:rPr lang="en-GB" dirty="0" smtClean="0"/>
              <a:t>Rare in dev/test/prod</a:t>
            </a:r>
          </a:p>
          <a:p>
            <a:pPr marL="342900" indent="-342900">
              <a:buFontTx/>
              <a:buChar char="-"/>
            </a:pPr>
            <a:r>
              <a:rPr lang="en-GB" dirty="0" smtClean="0"/>
              <a:t>Normally due to inconsistent environments or developer error</a:t>
            </a:r>
          </a:p>
          <a:p>
            <a:pPr marL="342900" indent="-342900">
              <a:buFontTx/>
              <a:buChar char="-"/>
            </a:pPr>
            <a:endParaRPr lang="en-GB" dirty="0"/>
          </a:p>
        </p:txBody>
      </p:sp>
    </p:spTree>
    <p:extLst>
      <p:ext uri="{BB962C8B-B14F-4D97-AF65-F5344CB8AC3E}">
        <p14:creationId xmlns:p14="http://schemas.microsoft.com/office/powerpoint/2010/main" val="3558281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When Bugs Occur: Non-Prod </a:t>
            </a:r>
            <a:r>
              <a:rPr lang="en-GB" dirty="0" smtClean="0"/>
              <a:t>Environments</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dirty="0" smtClean="0"/>
              <a:t>Normal Errors in Non-Prod are a </a:t>
            </a:r>
            <a:r>
              <a:rPr lang="en-GB" b="1" i="1" dirty="0" smtClean="0"/>
              <a:t>normal</a:t>
            </a:r>
            <a:r>
              <a:rPr lang="en-GB" dirty="0" smtClean="0"/>
              <a:t> and </a:t>
            </a:r>
            <a:r>
              <a:rPr lang="en-GB" b="1" i="1" dirty="0" smtClean="0"/>
              <a:t>common</a:t>
            </a:r>
            <a:r>
              <a:rPr lang="en-GB" dirty="0" smtClean="0"/>
              <a:t> thing</a:t>
            </a:r>
          </a:p>
          <a:p>
            <a:endParaRPr lang="en-GB" dirty="0" smtClean="0"/>
          </a:p>
          <a:p>
            <a:pPr marL="342900" indent="-342900">
              <a:buFontTx/>
              <a:buChar char="-"/>
            </a:pPr>
            <a:r>
              <a:rPr lang="en-GB" dirty="0" smtClean="0"/>
              <a:t>Common in dev</a:t>
            </a:r>
          </a:p>
          <a:p>
            <a:pPr marL="342900" indent="-342900">
              <a:buFontTx/>
              <a:buChar char="-"/>
            </a:pPr>
            <a:r>
              <a:rPr lang="en-GB" dirty="0" smtClean="0"/>
              <a:t>Rare in test</a:t>
            </a:r>
          </a:p>
          <a:p>
            <a:pPr marL="342900" indent="-342900">
              <a:buFontTx/>
              <a:buChar char="-"/>
            </a:pPr>
            <a:r>
              <a:rPr lang="en-GB" dirty="0" smtClean="0"/>
              <a:t>Should be picked up by unit </a:t>
            </a:r>
            <a:r>
              <a:rPr lang="en-GB" dirty="0" smtClean="0"/>
              <a:t>tests, business testing</a:t>
            </a:r>
            <a:endParaRPr lang="en-GB" dirty="0" smtClean="0"/>
          </a:p>
          <a:p>
            <a:endParaRPr lang="en-GB" dirty="0" smtClean="0"/>
          </a:p>
          <a:p>
            <a:endParaRPr lang="en-GB" dirty="0"/>
          </a:p>
          <a:p>
            <a:endParaRPr lang="en-GB" dirty="0" smtClean="0"/>
          </a:p>
          <a:p>
            <a:r>
              <a:rPr lang="en-GB" dirty="0" smtClean="0"/>
              <a:t>* How normal / common will impact your productivity </a:t>
            </a:r>
            <a:r>
              <a:rPr lang="en-GB" dirty="0" smtClean="0">
                <a:sym typeface="Wingdings" panose="05000000000000000000" pitchFamily="2" charset="2"/>
              </a:rPr>
              <a:t></a:t>
            </a:r>
            <a:endParaRPr lang="en-GB" dirty="0"/>
          </a:p>
        </p:txBody>
      </p:sp>
    </p:spTree>
    <p:extLst>
      <p:ext uri="{BB962C8B-B14F-4D97-AF65-F5344CB8AC3E}">
        <p14:creationId xmlns:p14="http://schemas.microsoft.com/office/powerpoint/2010/main" val="1457663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r>
              <a:rPr lang="en-GB" dirty="0" smtClean="0"/>
              <a:t>When Bugs Occur: </a:t>
            </a:r>
            <a:r>
              <a:rPr lang="en-GB" dirty="0"/>
              <a:t>Non-Prod Box</a:t>
            </a:r>
            <a:br>
              <a:rPr lang="en-GB" dirty="0"/>
            </a:br>
            <a:endParaRPr lang="en-GB" dirty="0"/>
          </a:p>
        </p:txBody>
      </p:sp>
      <p:sp>
        <p:nvSpPr>
          <p:cNvPr id="3" name="Content Placeholder 2"/>
          <p:cNvSpPr>
            <a:spLocks noGrp="1"/>
          </p:cNvSpPr>
          <p:nvPr>
            <p:ph idx="1"/>
          </p:nvPr>
        </p:nvSpPr>
        <p:spPr/>
        <p:txBody>
          <a:bodyPr/>
          <a:lstStyle/>
          <a:p>
            <a:r>
              <a:rPr lang="en-GB" dirty="0"/>
              <a:t>Prevention:</a:t>
            </a:r>
          </a:p>
          <a:p>
            <a:endParaRPr lang="en-GB" dirty="0"/>
          </a:p>
          <a:p>
            <a:pPr marL="342900" indent="-342900">
              <a:buFontTx/>
              <a:buChar char="-"/>
            </a:pPr>
            <a:r>
              <a:rPr lang="en-GB" dirty="0" smtClean="0"/>
              <a:t>Pairing / Peer Code Reviews</a:t>
            </a:r>
          </a:p>
          <a:p>
            <a:pPr marL="342900" indent="-342900">
              <a:buFontTx/>
              <a:buChar char="-"/>
            </a:pPr>
            <a:r>
              <a:rPr lang="en-GB" dirty="0" smtClean="0"/>
              <a:t>Write unit tests to test new code</a:t>
            </a:r>
          </a:p>
          <a:p>
            <a:pPr marL="342900" indent="-342900">
              <a:buFontTx/>
              <a:buChar char="-"/>
            </a:pPr>
            <a:r>
              <a:rPr lang="en-GB" dirty="0" smtClean="0"/>
              <a:t>Business Testing new features in business review</a:t>
            </a:r>
          </a:p>
          <a:p>
            <a:pPr marL="342900" indent="-342900">
              <a:buFontTx/>
              <a:buChar char="-"/>
            </a:pPr>
            <a:r>
              <a:rPr lang="en-GB" dirty="0" smtClean="0"/>
              <a:t>Test out existing features in testing QA environment *</a:t>
            </a:r>
          </a:p>
          <a:p>
            <a:pPr marL="342900" indent="-342900">
              <a:buFontTx/>
              <a:buChar char="-"/>
            </a:pPr>
            <a:r>
              <a:rPr lang="en-GB" dirty="0"/>
              <a:t>Carry out regular automatic system e2e </a:t>
            </a:r>
            <a:r>
              <a:rPr lang="en-GB" dirty="0" smtClean="0"/>
              <a:t>testing in dev</a:t>
            </a:r>
            <a:endParaRPr lang="en-GB" dirty="0"/>
          </a:p>
          <a:p>
            <a:pPr marL="342900" indent="-342900">
              <a:buFontTx/>
              <a:buChar char="-"/>
            </a:pPr>
            <a:endParaRPr lang="en-GB" dirty="0"/>
          </a:p>
          <a:p>
            <a:r>
              <a:rPr lang="en-GB" dirty="0" smtClean="0"/>
              <a:t>* Called regression testing</a:t>
            </a:r>
          </a:p>
          <a:p>
            <a:pPr marL="342900" indent="-342900">
              <a:buFontTx/>
              <a:buChar char="-"/>
            </a:pPr>
            <a:endParaRPr lang="en-GB" dirty="0"/>
          </a:p>
        </p:txBody>
      </p:sp>
    </p:spTree>
    <p:extLst>
      <p:ext uri="{BB962C8B-B14F-4D97-AF65-F5344CB8AC3E}">
        <p14:creationId xmlns:p14="http://schemas.microsoft.com/office/powerpoint/2010/main" val="1648645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r>
              <a:rPr lang="en-GB" dirty="0" smtClean="0"/>
              <a:t>When Bugs Occur: </a:t>
            </a:r>
            <a:r>
              <a:rPr lang="en-GB" dirty="0"/>
              <a:t>After Prod Release on Prod Box</a:t>
            </a:r>
          </a:p>
        </p:txBody>
      </p:sp>
      <p:sp>
        <p:nvSpPr>
          <p:cNvPr id="3" name="Content Placeholder 2"/>
          <p:cNvSpPr>
            <a:spLocks noGrp="1"/>
          </p:cNvSpPr>
          <p:nvPr>
            <p:ph idx="1"/>
          </p:nvPr>
        </p:nvSpPr>
        <p:spPr/>
        <p:txBody>
          <a:bodyPr/>
          <a:lstStyle/>
          <a:p>
            <a:r>
              <a:rPr lang="en-GB" dirty="0" smtClean="0"/>
              <a:t>These are called regression bugs, and are very high priority</a:t>
            </a:r>
          </a:p>
          <a:p>
            <a:endParaRPr lang="en-GB" dirty="0"/>
          </a:p>
          <a:p>
            <a:r>
              <a:rPr lang="en-GB" dirty="0" smtClean="0"/>
              <a:t>Should be caught by business checkout</a:t>
            </a:r>
          </a:p>
          <a:p>
            <a:r>
              <a:rPr lang="en-GB" dirty="0" smtClean="0"/>
              <a:t>Test scripts </a:t>
            </a:r>
            <a:r>
              <a:rPr lang="en-GB" dirty="0" smtClean="0"/>
              <a:t>should help </a:t>
            </a:r>
            <a:r>
              <a:rPr lang="en-GB" dirty="0" smtClean="0"/>
              <a:t>caught </a:t>
            </a:r>
            <a:r>
              <a:rPr lang="en-GB" dirty="0" smtClean="0"/>
              <a:t>these</a:t>
            </a:r>
          </a:p>
          <a:p>
            <a:endParaRPr lang="en-GB" dirty="0"/>
          </a:p>
          <a:p>
            <a:r>
              <a:rPr lang="en-GB" dirty="0" smtClean="0"/>
              <a:t>Service impacting bugs </a:t>
            </a:r>
            <a:r>
              <a:rPr lang="en-GB" dirty="0" smtClean="0"/>
              <a:t>should be immediately </a:t>
            </a:r>
            <a:r>
              <a:rPr lang="en-GB" dirty="0" err="1" smtClean="0"/>
              <a:t>hotfixed</a:t>
            </a:r>
            <a:endParaRPr lang="en-GB" dirty="0" smtClean="0"/>
          </a:p>
          <a:p>
            <a:endParaRPr lang="en-GB" dirty="0"/>
          </a:p>
          <a:p>
            <a:r>
              <a:rPr lang="en-GB" dirty="0" smtClean="0"/>
              <a:t>Minor or Non Service impacting bugs should be put onto the next sprint’s backlog</a:t>
            </a:r>
            <a:endParaRPr lang="en-GB" dirty="0" smtClean="0"/>
          </a:p>
          <a:p>
            <a:pPr marL="342900" indent="-342900">
              <a:buFontTx/>
              <a:buChar char="-"/>
            </a:pPr>
            <a:endParaRPr lang="en-GB" dirty="0"/>
          </a:p>
        </p:txBody>
      </p:sp>
    </p:spTree>
    <p:extLst>
      <p:ext uri="{BB962C8B-B14F-4D97-AF65-F5344CB8AC3E}">
        <p14:creationId xmlns:p14="http://schemas.microsoft.com/office/powerpoint/2010/main" val="2425890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r>
              <a:rPr lang="en-GB" dirty="0" smtClean="0"/>
              <a:t>When Bugs Occur: </a:t>
            </a:r>
            <a:r>
              <a:rPr lang="en-GB" dirty="0"/>
              <a:t>After Prod Release on Prod Box</a:t>
            </a:r>
            <a:endParaRPr lang="en-GB" dirty="0"/>
          </a:p>
        </p:txBody>
      </p:sp>
      <p:sp>
        <p:nvSpPr>
          <p:cNvPr id="3" name="Content Placeholder 2"/>
          <p:cNvSpPr>
            <a:spLocks noGrp="1"/>
          </p:cNvSpPr>
          <p:nvPr>
            <p:ph idx="1"/>
          </p:nvPr>
        </p:nvSpPr>
        <p:spPr/>
        <p:txBody>
          <a:bodyPr>
            <a:normAutofit lnSpcReduction="10000"/>
          </a:bodyPr>
          <a:lstStyle/>
          <a:p>
            <a:r>
              <a:rPr lang="en-GB" dirty="0"/>
              <a:t>Prevention:</a:t>
            </a:r>
          </a:p>
          <a:p>
            <a:endParaRPr lang="en-GB" dirty="0"/>
          </a:p>
          <a:p>
            <a:pPr marL="342900" indent="-342900">
              <a:buFontTx/>
              <a:buChar char="-"/>
            </a:pPr>
            <a:r>
              <a:rPr lang="en-GB" dirty="0" smtClean="0"/>
              <a:t>Do Code Freeze before production release, to aid code stability</a:t>
            </a:r>
          </a:p>
          <a:p>
            <a:pPr marL="342900" indent="-342900">
              <a:buFontTx/>
              <a:buChar char="-"/>
            </a:pPr>
            <a:r>
              <a:rPr lang="en-GB" dirty="0" smtClean="0"/>
              <a:t>Beta and A/B testing can help testing out code with sub set of users before main release</a:t>
            </a:r>
          </a:p>
          <a:p>
            <a:pPr marL="342900" indent="-342900">
              <a:buFontTx/>
              <a:buChar char="-"/>
            </a:pPr>
            <a:r>
              <a:rPr lang="en-GB" dirty="0" smtClean="0"/>
              <a:t>Release out of hours to reduce outage/risks</a:t>
            </a:r>
          </a:p>
          <a:p>
            <a:pPr marL="342900" indent="-342900">
              <a:buFontTx/>
              <a:buChar char="-"/>
            </a:pPr>
            <a:r>
              <a:rPr lang="en-GB" dirty="0"/>
              <a:t>Carry out </a:t>
            </a:r>
            <a:r>
              <a:rPr lang="en-GB" dirty="0" smtClean="0"/>
              <a:t>system </a:t>
            </a:r>
            <a:r>
              <a:rPr lang="en-GB" dirty="0"/>
              <a:t>e2e </a:t>
            </a:r>
            <a:r>
              <a:rPr lang="en-GB" dirty="0" smtClean="0"/>
              <a:t>testing</a:t>
            </a:r>
          </a:p>
          <a:p>
            <a:pPr marL="342900" indent="-342900">
              <a:buFontTx/>
              <a:buChar char="-"/>
            </a:pPr>
            <a:r>
              <a:rPr lang="en-GB" dirty="0" smtClean="0"/>
              <a:t>Test new features in testing environment</a:t>
            </a:r>
          </a:p>
          <a:p>
            <a:pPr marL="342900" indent="-342900">
              <a:buFontTx/>
              <a:buChar char="-"/>
            </a:pPr>
            <a:r>
              <a:rPr lang="en-GB" dirty="0" smtClean="0"/>
              <a:t>Test out existing features in testing environment *</a:t>
            </a:r>
            <a:endParaRPr lang="en-GB" dirty="0"/>
          </a:p>
          <a:p>
            <a:pPr marL="342900" indent="-342900">
              <a:buFontTx/>
              <a:buChar char="-"/>
            </a:pPr>
            <a:endParaRPr lang="en-GB" dirty="0"/>
          </a:p>
          <a:p>
            <a:r>
              <a:rPr lang="en-GB" dirty="0" smtClean="0"/>
              <a:t>* Called regression testing</a:t>
            </a:r>
          </a:p>
          <a:p>
            <a:pPr marL="342900" indent="-342900">
              <a:buFontTx/>
              <a:buChar char="-"/>
            </a:pPr>
            <a:endParaRPr lang="en-GB" dirty="0"/>
          </a:p>
        </p:txBody>
      </p:sp>
    </p:spTree>
    <p:extLst>
      <p:ext uri="{BB962C8B-B14F-4D97-AF65-F5344CB8AC3E}">
        <p14:creationId xmlns:p14="http://schemas.microsoft.com/office/powerpoint/2010/main" val="3713071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r>
              <a:rPr lang="en-GB" dirty="0" smtClean="0"/>
              <a:t>When Bugs Occur: </a:t>
            </a:r>
            <a:r>
              <a:rPr lang="en-GB" dirty="0"/>
              <a:t>Long after Prod Release on Prod Box</a:t>
            </a:r>
          </a:p>
        </p:txBody>
      </p:sp>
      <p:sp>
        <p:nvSpPr>
          <p:cNvPr id="3" name="Content Placeholder 2"/>
          <p:cNvSpPr>
            <a:spLocks noGrp="1"/>
          </p:cNvSpPr>
          <p:nvPr>
            <p:ph idx="1"/>
          </p:nvPr>
        </p:nvSpPr>
        <p:spPr/>
        <p:txBody>
          <a:bodyPr/>
          <a:lstStyle/>
          <a:p>
            <a:r>
              <a:rPr lang="en-GB" dirty="0" smtClean="0"/>
              <a:t>These are called production bugs, and are high priority</a:t>
            </a:r>
          </a:p>
          <a:p>
            <a:endParaRPr lang="en-GB" dirty="0"/>
          </a:p>
          <a:p>
            <a:pPr marL="342900" indent="-342900">
              <a:buFontTx/>
              <a:buChar char="-"/>
            </a:pPr>
            <a:r>
              <a:rPr lang="en-GB" dirty="0" smtClean="0"/>
              <a:t>These often are low priority (or they would have been found sooner)</a:t>
            </a:r>
          </a:p>
          <a:p>
            <a:pPr marL="342900" indent="-342900">
              <a:buFontTx/>
              <a:buChar char="-"/>
            </a:pPr>
            <a:r>
              <a:rPr lang="en-GB" dirty="0" smtClean="0"/>
              <a:t>Should be put in backlog for prioritisation and fixing</a:t>
            </a:r>
          </a:p>
          <a:p>
            <a:pPr marL="342900" indent="-342900">
              <a:buFontTx/>
              <a:buChar char="-"/>
            </a:pPr>
            <a:endParaRPr lang="en-GB" dirty="0"/>
          </a:p>
        </p:txBody>
      </p:sp>
    </p:spTree>
    <p:extLst>
      <p:ext uri="{BB962C8B-B14F-4D97-AF65-F5344CB8AC3E}">
        <p14:creationId xmlns:p14="http://schemas.microsoft.com/office/powerpoint/2010/main" val="311710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r>
              <a:rPr lang="en-GB" dirty="0" smtClean="0"/>
              <a:t>When Bugs Occur: </a:t>
            </a:r>
            <a:r>
              <a:rPr lang="en-GB" dirty="0"/>
              <a:t>Long after Prod Release on Prod Box</a:t>
            </a:r>
          </a:p>
        </p:txBody>
      </p:sp>
      <p:sp>
        <p:nvSpPr>
          <p:cNvPr id="3" name="Content Placeholder 2"/>
          <p:cNvSpPr>
            <a:spLocks noGrp="1"/>
          </p:cNvSpPr>
          <p:nvPr>
            <p:ph idx="1"/>
          </p:nvPr>
        </p:nvSpPr>
        <p:spPr/>
        <p:txBody>
          <a:bodyPr/>
          <a:lstStyle/>
          <a:p>
            <a:r>
              <a:rPr lang="en-GB" dirty="0"/>
              <a:t>Prevention:</a:t>
            </a:r>
          </a:p>
          <a:p>
            <a:endParaRPr lang="en-GB" dirty="0"/>
          </a:p>
          <a:p>
            <a:pPr marL="342900" indent="-342900">
              <a:buFontTx/>
              <a:buChar char="-"/>
            </a:pPr>
            <a:r>
              <a:rPr lang="en-GB" dirty="0" smtClean="0"/>
              <a:t>Test new features in testing environment before releases</a:t>
            </a:r>
          </a:p>
          <a:p>
            <a:pPr marL="342900" indent="-342900">
              <a:buFontTx/>
              <a:buChar char="-"/>
            </a:pPr>
            <a:r>
              <a:rPr lang="en-GB" dirty="0" smtClean="0"/>
              <a:t>Test out existing features in testing environment *</a:t>
            </a:r>
            <a:r>
              <a:rPr lang="en-GB" dirty="0"/>
              <a:t> </a:t>
            </a:r>
            <a:r>
              <a:rPr lang="en-GB" dirty="0" smtClean="0"/>
              <a:t>before releases</a:t>
            </a:r>
          </a:p>
          <a:p>
            <a:pPr marL="342900" indent="-342900">
              <a:buFontTx/>
              <a:buChar char="-"/>
            </a:pPr>
            <a:r>
              <a:rPr lang="en-GB" dirty="0" smtClean="0"/>
              <a:t>Have mature error reporting mechanism to catch issues early</a:t>
            </a:r>
            <a:endParaRPr lang="en-GB" dirty="0"/>
          </a:p>
          <a:p>
            <a:pPr marL="342900" indent="-342900">
              <a:buFontTx/>
              <a:buChar char="-"/>
            </a:pPr>
            <a:endParaRPr lang="en-GB" dirty="0"/>
          </a:p>
          <a:p>
            <a:r>
              <a:rPr lang="en-GB" dirty="0" smtClean="0"/>
              <a:t>* Called regression testing</a:t>
            </a:r>
          </a:p>
          <a:p>
            <a:pPr marL="342900" indent="-342900">
              <a:buFontTx/>
              <a:buChar char="-"/>
            </a:pPr>
            <a:endParaRPr lang="en-GB" dirty="0"/>
          </a:p>
        </p:txBody>
      </p:sp>
    </p:spTree>
    <p:extLst>
      <p:ext uri="{BB962C8B-B14F-4D97-AF65-F5344CB8AC3E}">
        <p14:creationId xmlns:p14="http://schemas.microsoft.com/office/powerpoint/2010/main" val="2890115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solidFill>
                  <a:srgbClr val="44195E"/>
                </a:solidFill>
                <a:latin typeface="RN House Sans Light" panose="020B0404020203020204" pitchFamily="34" charset="77"/>
              </a:rPr>
              <a:t>BUGS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a:t>Table of </a:t>
            </a:r>
            <a:r>
              <a:rPr lang="en-GB" dirty="0" smtClean="0"/>
              <a:t>Contents</a:t>
            </a:r>
          </a:p>
          <a:p>
            <a:endParaRPr lang="en-GB" dirty="0"/>
          </a:p>
          <a:p>
            <a:pPr marL="342900" indent="-342900">
              <a:buFontTx/>
              <a:buChar char="-"/>
            </a:pPr>
            <a:r>
              <a:rPr lang="en-GB" dirty="0"/>
              <a:t>Types of </a:t>
            </a:r>
            <a:r>
              <a:rPr lang="en-GB" dirty="0" smtClean="0"/>
              <a:t>Bug</a:t>
            </a:r>
            <a:endParaRPr lang="en-GB" dirty="0"/>
          </a:p>
          <a:p>
            <a:pPr marL="342900" indent="-342900">
              <a:buFontTx/>
              <a:buChar char="-"/>
            </a:pPr>
            <a:r>
              <a:rPr lang="en-GB" dirty="0" smtClean="0"/>
              <a:t>When Bugs </a:t>
            </a:r>
            <a:r>
              <a:rPr lang="en-GB" dirty="0" smtClean="0"/>
              <a:t>Occur</a:t>
            </a:r>
          </a:p>
          <a:p>
            <a:pPr marL="342900" indent="-342900">
              <a:buFontTx/>
              <a:buChar char="-"/>
            </a:pPr>
            <a:r>
              <a:rPr lang="en-GB" dirty="0" smtClean="0"/>
              <a:t>Bug Physiology</a:t>
            </a:r>
            <a:endParaRPr lang="en-GB" dirty="0"/>
          </a:p>
          <a:p>
            <a:pPr marL="342900" indent="-342900">
              <a:buFontTx/>
              <a:buChar char="-"/>
            </a:pPr>
            <a:r>
              <a:rPr lang="en-GB" dirty="0" smtClean="0"/>
              <a:t>How to Fix </a:t>
            </a:r>
            <a:r>
              <a:rPr lang="en-GB" dirty="0"/>
              <a:t>Bugs Schedule of </a:t>
            </a:r>
            <a:r>
              <a:rPr lang="en-GB" dirty="0" smtClean="0"/>
              <a:t>Events</a:t>
            </a:r>
            <a:endParaRPr lang="en-GB" dirty="0"/>
          </a:p>
          <a:p>
            <a:pPr marL="342900" indent="-342900">
              <a:buFontTx/>
              <a:buChar char="-"/>
            </a:pPr>
            <a:r>
              <a:rPr lang="en-GB" dirty="0"/>
              <a:t>How to Fix Bugs </a:t>
            </a:r>
            <a:r>
              <a:rPr lang="en-GB" dirty="0" smtClean="0"/>
              <a:t>Stages</a:t>
            </a:r>
            <a:endParaRPr lang="en-GB" dirty="0" smtClean="0"/>
          </a:p>
          <a:p>
            <a:endParaRPr lang="en-GB" i="1" dirty="0"/>
          </a:p>
          <a:p>
            <a:r>
              <a:rPr lang="en-GB" dirty="0"/>
              <a:t>Will be aimed at the </a:t>
            </a:r>
            <a:r>
              <a:rPr lang="en-GB" dirty="0" smtClean="0"/>
              <a:t>developer </a:t>
            </a:r>
            <a:r>
              <a:rPr lang="en-GB" dirty="0"/>
              <a:t>knowledge </a:t>
            </a:r>
            <a:r>
              <a:rPr lang="en-GB" dirty="0" smtClean="0"/>
              <a:t>level</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657913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r>
              <a:rPr lang="en-GB" dirty="0" smtClean="0"/>
              <a:t>When Bugs Occur: </a:t>
            </a:r>
            <a:r>
              <a:rPr lang="en-GB" dirty="0"/>
              <a:t>After 3</a:t>
            </a:r>
            <a:r>
              <a:rPr lang="en-GB" baseline="30000" dirty="0"/>
              <a:t>rd</a:t>
            </a:r>
            <a:r>
              <a:rPr lang="en-GB" dirty="0"/>
              <a:t> Party Change on Prod Box</a:t>
            </a:r>
          </a:p>
        </p:txBody>
      </p:sp>
      <p:sp>
        <p:nvSpPr>
          <p:cNvPr id="3" name="Content Placeholder 2"/>
          <p:cNvSpPr>
            <a:spLocks noGrp="1"/>
          </p:cNvSpPr>
          <p:nvPr>
            <p:ph idx="1"/>
          </p:nvPr>
        </p:nvSpPr>
        <p:spPr/>
        <p:txBody>
          <a:bodyPr>
            <a:normAutofit/>
          </a:bodyPr>
          <a:lstStyle/>
          <a:p>
            <a:r>
              <a:rPr lang="en-GB" dirty="0"/>
              <a:t>These are </a:t>
            </a:r>
            <a:r>
              <a:rPr lang="en-GB" dirty="0" smtClean="0"/>
              <a:t>3</a:t>
            </a:r>
            <a:r>
              <a:rPr lang="en-GB" baseline="30000" dirty="0" smtClean="0"/>
              <a:t>rd</a:t>
            </a:r>
            <a:r>
              <a:rPr lang="en-GB" dirty="0" smtClean="0"/>
              <a:t> Party / Vendor production </a:t>
            </a:r>
            <a:r>
              <a:rPr lang="en-GB" dirty="0"/>
              <a:t>bugs, and are high priority</a:t>
            </a:r>
          </a:p>
          <a:p>
            <a:endParaRPr lang="en-GB" dirty="0"/>
          </a:p>
          <a:p>
            <a:pPr marL="342900" indent="-342900">
              <a:buFontTx/>
              <a:buChar char="-"/>
            </a:pPr>
            <a:r>
              <a:rPr lang="en-GB" dirty="0"/>
              <a:t>These often </a:t>
            </a:r>
            <a:r>
              <a:rPr lang="en-GB" dirty="0" smtClean="0"/>
              <a:t>not caught until production</a:t>
            </a:r>
          </a:p>
          <a:p>
            <a:pPr marL="342900" indent="-342900">
              <a:buFontTx/>
              <a:buChar char="-"/>
            </a:pPr>
            <a:r>
              <a:rPr lang="en-GB" dirty="0" smtClean="0"/>
              <a:t>Should be immediately hot fixed, as often cause immediate and ongoing outage</a:t>
            </a:r>
          </a:p>
          <a:p>
            <a:endParaRPr lang="en-GB" dirty="0"/>
          </a:p>
          <a:p>
            <a:pPr marL="342900" indent="-342900">
              <a:buFontTx/>
              <a:buChar char="-"/>
            </a:pPr>
            <a:endParaRPr lang="en-GB" dirty="0"/>
          </a:p>
        </p:txBody>
      </p:sp>
    </p:spTree>
    <p:extLst>
      <p:ext uri="{BB962C8B-B14F-4D97-AF65-F5344CB8AC3E}">
        <p14:creationId xmlns:p14="http://schemas.microsoft.com/office/powerpoint/2010/main" val="1738270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r>
              <a:rPr lang="en-GB" dirty="0" smtClean="0"/>
              <a:t>When Bugs Occur: </a:t>
            </a:r>
            <a:r>
              <a:rPr lang="en-GB" dirty="0"/>
              <a:t>After 3</a:t>
            </a:r>
            <a:r>
              <a:rPr lang="en-GB" baseline="30000" dirty="0"/>
              <a:t>rd</a:t>
            </a:r>
            <a:r>
              <a:rPr lang="en-GB" dirty="0"/>
              <a:t> Party Change on Prod Box</a:t>
            </a:r>
          </a:p>
        </p:txBody>
      </p:sp>
      <p:sp>
        <p:nvSpPr>
          <p:cNvPr id="3" name="Content Placeholder 2"/>
          <p:cNvSpPr>
            <a:spLocks noGrp="1"/>
          </p:cNvSpPr>
          <p:nvPr>
            <p:ph idx="1"/>
          </p:nvPr>
        </p:nvSpPr>
        <p:spPr/>
        <p:txBody>
          <a:bodyPr>
            <a:normAutofit/>
          </a:bodyPr>
          <a:lstStyle/>
          <a:p>
            <a:r>
              <a:rPr lang="en-GB" dirty="0" smtClean="0"/>
              <a:t>Prevention:</a:t>
            </a:r>
            <a:endParaRPr lang="en-GB" dirty="0"/>
          </a:p>
          <a:p>
            <a:pPr marL="342900" indent="-342900">
              <a:buFontTx/>
              <a:buChar char="-"/>
            </a:pPr>
            <a:r>
              <a:rPr lang="en-GB" dirty="0" smtClean="0"/>
              <a:t>Contact 3</a:t>
            </a:r>
            <a:r>
              <a:rPr lang="en-GB" baseline="30000" dirty="0" smtClean="0"/>
              <a:t>rd</a:t>
            </a:r>
            <a:r>
              <a:rPr lang="en-GB" dirty="0" smtClean="0"/>
              <a:t> parties vendors and obtain release / upgrade schedule</a:t>
            </a:r>
          </a:p>
          <a:p>
            <a:pPr marL="342900" indent="-342900">
              <a:buFontTx/>
              <a:buChar char="-"/>
            </a:pPr>
            <a:r>
              <a:rPr lang="en-GB" dirty="0" smtClean="0"/>
              <a:t>Carry out regular automatic system e2e testing</a:t>
            </a:r>
          </a:p>
          <a:p>
            <a:pPr marL="342900" indent="-342900">
              <a:buFontTx/>
              <a:buChar char="-"/>
            </a:pPr>
            <a:r>
              <a:rPr lang="en-GB" dirty="0" smtClean="0"/>
              <a:t>Hook out dev to dev, test to test for 3</a:t>
            </a:r>
            <a:r>
              <a:rPr lang="en-GB" baseline="30000" dirty="0" smtClean="0"/>
              <a:t>rd</a:t>
            </a:r>
            <a:r>
              <a:rPr lang="en-GB" dirty="0" smtClean="0"/>
              <a:t> parties to catch bugs early*</a:t>
            </a:r>
            <a:br>
              <a:rPr lang="en-GB" dirty="0" smtClean="0"/>
            </a:br>
            <a:endParaRPr lang="en-GB" dirty="0" smtClean="0"/>
          </a:p>
          <a:p>
            <a:r>
              <a:rPr lang="en-GB" dirty="0" smtClean="0"/>
              <a:t>* Can come with it’s own </a:t>
            </a:r>
            <a:r>
              <a:rPr lang="en-GB" dirty="0" err="1" smtClean="0"/>
              <a:t>challeneg</a:t>
            </a:r>
            <a:r>
              <a:rPr lang="en-GB" dirty="0" smtClean="0"/>
              <a:t> dealing with others often broken environments</a:t>
            </a:r>
            <a:endParaRPr lang="en-GB" dirty="0"/>
          </a:p>
          <a:p>
            <a:pPr marL="342900" indent="-342900">
              <a:buFontTx/>
              <a:buChar char="-"/>
            </a:pPr>
            <a:endParaRPr lang="en-GB" dirty="0"/>
          </a:p>
          <a:p>
            <a:pPr marL="342900" indent="-342900">
              <a:buFontTx/>
              <a:buChar char="-"/>
            </a:pPr>
            <a:endParaRPr lang="en-GB" dirty="0"/>
          </a:p>
        </p:txBody>
      </p:sp>
    </p:spTree>
    <p:extLst>
      <p:ext uri="{BB962C8B-B14F-4D97-AF65-F5344CB8AC3E}">
        <p14:creationId xmlns:p14="http://schemas.microsoft.com/office/powerpoint/2010/main" val="6096128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r>
              <a:rPr lang="en-GB" dirty="0" smtClean="0"/>
              <a:t>When Bugs Occur: </a:t>
            </a:r>
            <a:r>
              <a:rPr lang="en-GB" dirty="0" err="1" smtClean="0"/>
              <a:t>Cliffnotes</a:t>
            </a:r>
            <a:endParaRPr lang="en-GB" dirty="0"/>
          </a:p>
        </p:txBody>
      </p:sp>
      <p:sp>
        <p:nvSpPr>
          <p:cNvPr id="3" name="Content Placeholder 2"/>
          <p:cNvSpPr>
            <a:spLocks noGrp="1"/>
          </p:cNvSpPr>
          <p:nvPr>
            <p:ph idx="1"/>
          </p:nvPr>
        </p:nvSpPr>
        <p:spPr/>
        <p:txBody>
          <a:bodyPr>
            <a:normAutofit/>
          </a:bodyPr>
          <a:lstStyle/>
          <a:p>
            <a:pPr marL="342900" indent="-342900">
              <a:buFontTx/>
              <a:buChar char="-"/>
            </a:pPr>
            <a:r>
              <a:rPr lang="en-GB" dirty="0" smtClean="0"/>
              <a:t>Prod Release Bugs are just non caught Dev/Test Bugs</a:t>
            </a:r>
          </a:p>
          <a:p>
            <a:pPr marL="342900" indent="-342900">
              <a:buFontTx/>
              <a:buChar char="-"/>
            </a:pPr>
            <a:r>
              <a:rPr lang="en-GB" dirty="0" smtClean="0"/>
              <a:t>Prod Release Bugs are a nightmare, avoid at all costs</a:t>
            </a:r>
          </a:p>
          <a:p>
            <a:pPr marL="342900" indent="-342900">
              <a:buFontTx/>
              <a:buChar char="-"/>
            </a:pPr>
            <a:r>
              <a:rPr lang="en-GB" dirty="0" smtClean="0"/>
              <a:t>Only Prod bugs “</a:t>
            </a:r>
            <a:r>
              <a:rPr lang="en-GB" b="1" i="1" dirty="0" smtClean="0"/>
              <a:t>matter</a:t>
            </a:r>
            <a:r>
              <a:rPr lang="en-GB" dirty="0" smtClean="0"/>
              <a:t>”*</a:t>
            </a:r>
          </a:p>
          <a:p>
            <a:pPr marL="342900" indent="-342900">
              <a:buFontTx/>
              <a:buChar char="-"/>
            </a:pPr>
            <a:r>
              <a:rPr lang="en-GB" dirty="0" smtClean="0"/>
              <a:t>Keep good vendor contact to prevent Integration issues</a:t>
            </a:r>
          </a:p>
          <a:p>
            <a:pPr marL="342900" indent="-342900">
              <a:buFontTx/>
              <a:buChar char="-"/>
            </a:pPr>
            <a:r>
              <a:rPr lang="en-GB" dirty="0" smtClean="0"/>
              <a:t>Regression Test to prevent going backwards</a:t>
            </a:r>
          </a:p>
          <a:p>
            <a:pPr marL="342900" indent="-342900">
              <a:buFontTx/>
              <a:buChar char="-"/>
            </a:pPr>
            <a:r>
              <a:rPr lang="en-GB" dirty="0" smtClean="0"/>
              <a:t>Feature Test to ensure going forwards</a:t>
            </a:r>
          </a:p>
          <a:p>
            <a:pPr marL="342900" indent="-342900">
              <a:buFontTx/>
              <a:buChar char="-"/>
            </a:pPr>
            <a:r>
              <a:rPr lang="en-GB" b="1" i="1" dirty="0" smtClean="0"/>
              <a:t>Most</a:t>
            </a:r>
            <a:r>
              <a:rPr lang="en-GB" dirty="0" smtClean="0"/>
              <a:t>* bugs happen after releases</a:t>
            </a:r>
          </a:p>
          <a:p>
            <a:endParaRPr lang="en-GB" dirty="0"/>
          </a:p>
          <a:p>
            <a:pPr marL="342900" indent="-342900">
              <a:buFontTx/>
              <a:buChar char="-"/>
            </a:pPr>
            <a:endParaRPr lang="en-GB" dirty="0"/>
          </a:p>
          <a:p>
            <a:r>
              <a:rPr lang="en-GB" dirty="0" smtClean="0"/>
              <a:t>* </a:t>
            </a:r>
            <a:r>
              <a:rPr lang="en-GB" dirty="0"/>
              <a:t>“</a:t>
            </a:r>
            <a:r>
              <a:rPr lang="en-GB" b="1" i="1" dirty="0" smtClean="0"/>
              <a:t>matter</a:t>
            </a:r>
            <a:r>
              <a:rPr lang="en-GB" dirty="0" smtClean="0"/>
              <a:t>” Dev/Test only matter to your </a:t>
            </a:r>
            <a:r>
              <a:rPr lang="en-GB" dirty="0"/>
              <a:t>productivity </a:t>
            </a:r>
            <a:r>
              <a:rPr lang="en-GB" dirty="0" smtClean="0">
                <a:sym typeface="Wingdings" panose="05000000000000000000" pitchFamily="2" charset="2"/>
              </a:rPr>
              <a:t></a:t>
            </a:r>
          </a:p>
          <a:p>
            <a:r>
              <a:rPr lang="en-GB" dirty="0" smtClean="0"/>
              <a:t>* </a:t>
            </a:r>
            <a:r>
              <a:rPr lang="en-GB" b="1" i="1" dirty="0" smtClean="0"/>
              <a:t>Most </a:t>
            </a:r>
            <a:r>
              <a:rPr lang="en-GB" dirty="0" smtClean="0"/>
              <a:t>up until working on Live </a:t>
            </a:r>
            <a:r>
              <a:rPr lang="en-GB" dirty="0" err="1" smtClean="0"/>
              <a:t>Persion</a:t>
            </a:r>
            <a:r>
              <a:rPr lang="en-GB" dirty="0" smtClean="0"/>
              <a:t> and </a:t>
            </a:r>
            <a:r>
              <a:rPr lang="en-GB" dirty="0" err="1" smtClean="0"/>
              <a:t>IBMCloud</a:t>
            </a:r>
            <a:r>
              <a:rPr lang="en-GB" dirty="0" smtClean="0"/>
              <a:t>…</a:t>
            </a:r>
            <a:endParaRPr lang="en-GB" dirty="0"/>
          </a:p>
        </p:txBody>
      </p:sp>
    </p:spTree>
    <p:extLst>
      <p:ext uri="{BB962C8B-B14F-4D97-AF65-F5344CB8AC3E}">
        <p14:creationId xmlns:p14="http://schemas.microsoft.com/office/powerpoint/2010/main" val="432376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Bug Psychology</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Serious </a:t>
            </a:r>
            <a:r>
              <a:rPr lang="en-GB" dirty="0" smtClean="0"/>
              <a:t>Production Bug are actually hard to deal with.</a:t>
            </a:r>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0618601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Bug Psychology</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i="1" dirty="0" smtClean="0"/>
              <a:t> </a:t>
            </a:r>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1026" name="Picture 2" descr="https://upload.wikimedia.org/wikipedia/commons/d/d6/K%C3%BCbler_Ross_grieving_curve_%28edited%2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848" y="1913145"/>
            <a:ext cx="5347450" cy="448616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xmlns="" id="{BED88C0C-9255-4328-9D09-0D4572FA1FDF}"/>
              </a:ext>
            </a:extLst>
          </p:cNvPr>
          <p:cNvSpPr txBox="1">
            <a:spLocks/>
          </p:cNvSpPr>
          <p:nvPr/>
        </p:nvSpPr>
        <p:spPr>
          <a:xfrm>
            <a:off x="628650" y="1478308"/>
            <a:ext cx="7886700" cy="4351338"/>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err="1" smtClean="0"/>
              <a:t>Apon</a:t>
            </a:r>
            <a:r>
              <a:rPr lang="en-GB" dirty="0" smtClean="0"/>
              <a:t> finding a Bug, it can actually emerge as a Grief response</a:t>
            </a:r>
            <a:endParaRPr lang="en-GB" dirty="0" smtClean="0"/>
          </a:p>
        </p:txBody>
      </p:sp>
    </p:spTree>
    <p:extLst>
      <p:ext uri="{BB962C8B-B14F-4D97-AF65-F5344CB8AC3E}">
        <p14:creationId xmlns:p14="http://schemas.microsoft.com/office/powerpoint/2010/main" val="1251415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Bug Psychology</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Serious </a:t>
            </a:r>
            <a:r>
              <a:rPr lang="en-GB" dirty="0" smtClean="0"/>
              <a:t>Production Bug are actually hard to deal with.</a:t>
            </a:r>
          </a:p>
          <a:p>
            <a:endParaRPr lang="en-GB" dirty="0"/>
          </a:p>
          <a:p>
            <a:r>
              <a:rPr lang="en-GB" dirty="0" smtClean="0"/>
              <a:t>It’s important to not turtle up, or get overwhelmed at a team or personal mistake</a:t>
            </a:r>
          </a:p>
          <a:p>
            <a:endParaRPr lang="en-GB" dirty="0"/>
          </a:p>
          <a:p>
            <a:r>
              <a:rPr lang="en-GB" dirty="0" smtClean="0"/>
              <a:t>2 basic rules to help you deal with the stress of bugs</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304433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Bug Psychology</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a:t>2 basic rules to help you deal with the stress of bugs</a:t>
            </a:r>
          </a:p>
          <a:p>
            <a:endParaRPr lang="en-GB" i="1" dirty="0" smtClean="0"/>
          </a:p>
          <a:p>
            <a:r>
              <a:rPr lang="en-GB" i="1" dirty="0" smtClean="0"/>
              <a:t>Rule 1: DON’T PANIC *</a:t>
            </a:r>
            <a:br>
              <a:rPr lang="en-GB" i="1" dirty="0" smtClean="0"/>
            </a:br>
            <a:r>
              <a:rPr lang="en-GB" i="1" dirty="0" smtClean="0"/>
              <a:t>* maybe grab a towel</a:t>
            </a:r>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599500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Bug Psychology</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a:t>2 basic rules to help you deal with the stress of bugs</a:t>
            </a:r>
          </a:p>
          <a:p>
            <a:endParaRPr lang="en-GB" i="1" dirty="0"/>
          </a:p>
          <a:p>
            <a:r>
              <a:rPr lang="en-GB" i="1" dirty="0" smtClean="0"/>
              <a:t>Rule 1: DON’T PANIC *</a:t>
            </a:r>
            <a:br>
              <a:rPr lang="en-GB" i="1" dirty="0" smtClean="0"/>
            </a:br>
            <a:r>
              <a:rPr lang="en-GB" i="1" dirty="0" smtClean="0"/>
              <a:t>* maybe grab a towel</a:t>
            </a:r>
          </a:p>
          <a:p>
            <a:endParaRPr lang="en-GB" i="1" dirty="0"/>
          </a:p>
          <a:p>
            <a:r>
              <a:rPr lang="en-GB" i="1" dirty="0" smtClean="0"/>
              <a:t>Rule 2: Communication &amp; Honesty</a:t>
            </a:r>
            <a:br>
              <a:rPr lang="en-GB" i="1" dirty="0" smtClean="0"/>
            </a:br>
            <a:r>
              <a:rPr lang="en-GB" i="1" dirty="0" smtClean="0"/>
              <a:t>- Report Issues immediately</a:t>
            </a:r>
            <a:br>
              <a:rPr lang="en-GB" i="1" dirty="0" smtClean="0"/>
            </a:br>
            <a:r>
              <a:rPr lang="en-GB" i="1" dirty="0" smtClean="0"/>
              <a:t>- Don’t Hide / Ignore Issues</a:t>
            </a:r>
            <a:br>
              <a:rPr lang="en-GB" i="1" dirty="0" smtClean="0"/>
            </a:br>
            <a:r>
              <a:rPr lang="en-GB" i="1" dirty="0" smtClean="0"/>
              <a:t>- Don’t dismiss Error Reports </a:t>
            </a:r>
            <a:br>
              <a:rPr lang="en-GB" i="1" dirty="0" smtClean="0"/>
            </a:br>
            <a:r>
              <a:rPr lang="en-GB" i="1" dirty="0" smtClean="0"/>
              <a:t>  (always reply to reports)</a:t>
            </a:r>
            <a:br>
              <a:rPr lang="en-GB" i="1" dirty="0" smtClean="0"/>
            </a:br>
            <a:endParaRPr lang="en-GB" i="1" dirty="0" smtClean="0"/>
          </a:p>
          <a:p>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1930117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How to Fix </a:t>
            </a:r>
            <a:r>
              <a:rPr lang="en-GB" dirty="0" smtClean="0"/>
              <a:t>Bugs Schedule of Events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Steps to fixing bugs:</a:t>
            </a:r>
          </a:p>
          <a:p>
            <a:endParaRPr lang="en-GB" dirty="0"/>
          </a:p>
          <a:p>
            <a:r>
              <a:rPr lang="en-GB" dirty="0" smtClean="0"/>
              <a:t>- NON-PROD/INCIDENT SCHEDULE OF EVENTS</a:t>
            </a:r>
          </a:p>
          <a:p>
            <a:r>
              <a:rPr lang="en-GB" dirty="0" smtClean="0"/>
              <a:t>- PROD INCIDENT SCHEDULE </a:t>
            </a:r>
            <a:r>
              <a:rPr lang="en-GB" dirty="0"/>
              <a:t>OF </a:t>
            </a:r>
            <a:r>
              <a:rPr lang="en-GB" dirty="0" smtClean="0"/>
              <a:t>EVENTS</a:t>
            </a:r>
          </a:p>
          <a:p>
            <a:r>
              <a:rPr lang="en-GB" dirty="0" smtClean="0"/>
              <a:t>- REAL P</a:t>
            </a:r>
            <a:r>
              <a:rPr lang="en-GB" dirty="0"/>
              <a:t>ROD </a:t>
            </a:r>
            <a:r>
              <a:rPr lang="en-GB" dirty="0" smtClean="0"/>
              <a:t>INCIDENT SCHEDULE </a:t>
            </a:r>
            <a:r>
              <a:rPr lang="en-GB" dirty="0"/>
              <a:t>OF EVENTS</a:t>
            </a:r>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639555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How to Fix </a:t>
            </a:r>
            <a:r>
              <a:rPr lang="en-GB" dirty="0"/>
              <a:t>Bugs: NON-PROD/INCIDENT</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a:t>NON-PROD/INCIDENT</a:t>
            </a:r>
            <a:r>
              <a:rPr lang="en-GB" dirty="0" smtClean="0"/>
              <a:t> </a:t>
            </a:r>
            <a:r>
              <a:rPr lang="en-GB" dirty="0"/>
              <a:t>SCHEDULE OF EVENTS</a:t>
            </a:r>
          </a:p>
          <a:p>
            <a:endParaRPr lang="en-GB" dirty="0" smtClean="0"/>
          </a:p>
          <a:p>
            <a:r>
              <a:rPr lang="en-GB" dirty="0" smtClean="0"/>
              <a:t>Steps</a:t>
            </a:r>
            <a:r>
              <a:rPr lang="en-GB" dirty="0" smtClean="0"/>
              <a:t>:</a:t>
            </a:r>
          </a:p>
          <a:p>
            <a:pPr marL="342900" indent="-342900">
              <a:buFontTx/>
              <a:buChar char="-"/>
            </a:pPr>
            <a:r>
              <a:rPr lang="en-GB" i="1" dirty="0" smtClean="0"/>
              <a:t>Discovery</a:t>
            </a:r>
          </a:p>
          <a:p>
            <a:pPr marL="342900" indent="-342900">
              <a:buFontTx/>
              <a:buChar char="-"/>
            </a:pPr>
            <a:r>
              <a:rPr lang="en-GB" i="1" dirty="0" smtClean="0"/>
              <a:t>Reproduce in Dev/Local</a:t>
            </a:r>
          </a:p>
          <a:p>
            <a:pPr marL="342900" indent="-342900">
              <a:buFontTx/>
              <a:buChar char="-"/>
            </a:pPr>
            <a:r>
              <a:rPr lang="en-GB" i="1" dirty="0" smtClean="0"/>
              <a:t>Fix* in Dev/Local</a:t>
            </a:r>
          </a:p>
          <a:p>
            <a:pPr marL="342900" indent="-342900">
              <a:buFontTx/>
              <a:buChar char="-"/>
            </a:pPr>
            <a:r>
              <a:rPr lang="en-GB" i="1" dirty="0" smtClean="0"/>
              <a:t>Profit</a:t>
            </a:r>
          </a:p>
          <a:p>
            <a:pPr marL="342900" indent="-342900">
              <a:buFontTx/>
              <a:buChar char="-"/>
            </a:pPr>
            <a:endParaRPr lang="en-GB" i="1" dirty="0"/>
          </a:p>
          <a:p>
            <a:pPr marL="342900" indent="-342900">
              <a:buFontTx/>
              <a:buChar char="-"/>
            </a:pPr>
            <a:endParaRPr lang="en-GB" i="1" dirty="0" smtClean="0"/>
          </a:p>
          <a:p>
            <a:r>
              <a:rPr lang="en-GB" i="1" dirty="0" smtClean="0"/>
              <a:t>* Fix includes verification of fix by business / testers</a:t>
            </a:r>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959711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Types of Bug</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pPr marL="342900" indent="-342900">
              <a:buFontTx/>
              <a:buChar char="-"/>
            </a:pPr>
            <a:r>
              <a:rPr lang="en-GB" dirty="0" smtClean="0"/>
              <a:t>Compilation Bugs</a:t>
            </a:r>
          </a:p>
          <a:p>
            <a:pPr marL="342900" indent="-342900">
              <a:buFontTx/>
              <a:buChar char="-"/>
            </a:pPr>
            <a:r>
              <a:rPr lang="en-GB" dirty="0" smtClean="0"/>
              <a:t>Runtime Bugs</a:t>
            </a:r>
          </a:p>
          <a:p>
            <a:pPr marL="342900" indent="-342900">
              <a:buFontTx/>
              <a:buChar char="-"/>
            </a:pPr>
            <a:r>
              <a:rPr lang="en-GB" dirty="0" smtClean="0"/>
              <a:t>Logic Bugs</a:t>
            </a:r>
          </a:p>
          <a:p>
            <a:pPr marL="342900" indent="-342900">
              <a:buFontTx/>
              <a:buChar char="-"/>
            </a:pPr>
            <a:r>
              <a:rPr lang="en-GB" dirty="0" err="1" smtClean="0"/>
              <a:t>Racetime</a:t>
            </a:r>
            <a:r>
              <a:rPr lang="en-GB" dirty="0" smtClean="0"/>
              <a:t> Bugs</a:t>
            </a:r>
          </a:p>
          <a:p>
            <a:pPr marL="342900" indent="-342900">
              <a:buFontTx/>
              <a:buChar char="-"/>
            </a:pPr>
            <a:r>
              <a:rPr lang="en-GB" dirty="0" smtClean="0"/>
              <a:t>Integration Bugs</a:t>
            </a:r>
          </a:p>
          <a:p>
            <a:pPr marL="342900" indent="-342900">
              <a:buFontTx/>
              <a:buChar char="-"/>
            </a:pPr>
            <a:r>
              <a:rPr lang="en-GB" dirty="0" smtClean="0"/>
              <a:t>Requirements Bugs</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149949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How to Fix </a:t>
            </a:r>
            <a:r>
              <a:rPr lang="en-GB" dirty="0" smtClean="0"/>
              <a:t>Bugs</a:t>
            </a:r>
            <a:r>
              <a:rPr lang="en-GB" dirty="0"/>
              <a:t>: PROD INCIDENT </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a:xfrm>
            <a:off x="545523" y="1825625"/>
            <a:ext cx="7886700" cy="4351338"/>
          </a:xfrm>
        </p:spPr>
        <p:txBody>
          <a:bodyPr>
            <a:normAutofit lnSpcReduction="10000"/>
          </a:bodyPr>
          <a:lstStyle/>
          <a:p>
            <a:r>
              <a:rPr lang="en-GB" dirty="0"/>
              <a:t>PROD INCIDENT </a:t>
            </a:r>
            <a:r>
              <a:rPr lang="en-GB" dirty="0" smtClean="0"/>
              <a:t>SCHEDULE </a:t>
            </a:r>
            <a:r>
              <a:rPr lang="en-GB" dirty="0"/>
              <a:t>OF EVENTS</a:t>
            </a:r>
          </a:p>
          <a:p>
            <a:endParaRPr lang="en-GB" dirty="0" smtClean="0"/>
          </a:p>
          <a:p>
            <a:r>
              <a:rPr lang="en-GB" dirty="0" smtClean="0"/>
              <a:t>Steps</a:t>
            </a:r>
            <a:r>
              <a:rPr lang="en-GB" dirty="0" smtClean="0"/>
              <a:t>:</a:t>
            </a:r>
          </a:p>
          <a:p>
            <a:pPr marL="342900" indent="-342900">
              <a:buFontTx/>
              <a:buChar char="-"/>
            </a:pPr>
            <a:r>
              <a:rPr lang="en-GB" dirty="0" smtClean="0"/>
              <a:t>Discovery</a:t>
            </a:r>
          </a:p>
          <a:p>
            <a:pPr marL="342900" indent="-342900">
              <a:buFontTx/>
              <a:buChar char="-"/>
            </a:pPr>
            <a:r>
              <a:rPr lang="en-GB" dirty="0" smtClean="0"/>
              <a:t>Reproduce in Dev/Local</a:t>
            </a:r>
          </a:p>
          <a:p>
            <a:pPr marL="342900" indent="-342900">
              <a:buFontTx/>
              <a:buChar char="-"/>
            </a:pPr>
            <a:r>
              <a:rPr lang="en-GB" dirty="0" smtClean="0"/>
              <a:t>Fix in Dev</a:t>
            </a:r>
            <a:r>
              <a:rPr lang="en-GB" dirty="0"/>
              <a:t>/Local</a:t>
            </a:r>
            <a:endParaRPr lang="en-GB" dirty="0" smtClean="0"/>
          </a:p>
          <a:p>
            <a:pPr marL="342900" indent="-342900">
              <a:buFontTx/>
              <a:buChar char="-"/>
            </a:pPr>
            <a:r>
              <a:rPr lang="en-GB" i="1" dirty="0" smtClean="0"/>
              <a:t>Reproduce in Test</a:t>
            </a:r>
          </a:p>
          <a:p>
            <a:pPr marL="342900" indent="-342900">
              <a:buFontTx/>
              <a:buChar char="-"/>
            </a:pPr>
            <a:r>
              <a:rPr lang="en-GB" i="1" dirty="0" smtClean="0"/>
              <a:t>Fix In Test</a:t>
            </a:r>
          </a:p>
          <a:p>
            <a:pPr marL="342900" indent="-342900">
              <a:buFontTx/>
              <a:buChar char="-"/>
            </a:pPr>
            <a:r>
              <a:rPr lang="en-GB" i="1" dirty="0" smtClean="0"/>
              <a:t>Paperwork…</a:t>
            </a:r>
          </a:p>
          <a:p>
            <a:pPr marL="342900" indent="-342900">
              <a:buFontTx/>
              <a:buChar char="-"/>
            </a:pPr>
            <a:r>
              <a:rPr lang="en-GB" i="1" dirty="0" smtClean="0"/>
              <a:t>Reproduce in Prod</a:t>
            </a:r>
          </a:p>
          <a:p>
            <a:pPr marL="342900" indent="-342900">
              <a:buFontTx/>
              <a:buChar char="-"/>
            </a:pPr>
            <a:r>
              <a:rPr lang="en-GB" i="1" dirty="0" smtClean="0"/>
              <a:t>Fix in Prod</a:t>
            </a:r>
          </a:p>
          <a:p>
            <a:pPr marL="342900" indent="-342900">
              <a:buFontTx/>
              <a:buChar char="-"/>
            </a:pPr>
            <a:r>
              <a:rPr lang="en-GB" i="1" dirty="0" smtClean="0"/>
              <a:t>Profit</a:t>
            </a:r>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5246908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342900" indent="-342900"/>
            <a:r>
              <a:rPr lang="en-GB" dirty="0"/>
              <a:t>How to Fix </a:t>
            </a:r>
            <a:r>
              <a:rPr lang="en-GB" dirty="0" smtClean="0"/>
              <a:t>Bugs</a:t>
            </a:r>
            <a:r>
              <a:rPr lang="en-GB" dirty="0"/>
              <a:t>: REAL PROD </a:t>
            </a:r>
            <a:r>
              <a:rPr lang="en-GB" dirty="0" smtClean="0"/>
              <a:t>INCIDENT</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a:xfrm>
            <a:off x="545523" y="1825625"/>
            <a:ext cx="7886700" cy="4351338"/>
          </a:xfrm>
        </p:spPr>
        <p:txBody>
          <a:bodyPr>
            <a:normAutofit fontScale="47500" lnSpcReduction="20000"/>
          </a:bodyPr>
          <a:lstStyle/>
          <a:p>
            <a:r>
              <a:rPr lang="en-GB" dirty="0"/>
              <a:t>REAL PROD </a:t>
            </a:r>
            <a:r>
              <a:rPr lang="en-GB" dirty="0" smtClean="0"/>
              <a:t>INCIDENT</a:t>
            </a:r>
          </a:p>
          <a:p>
            <a:endParaRPr lang="en-GB" dirty="0"/>
          </a:p>
          <a:p>
            <a:r>
              <a:rPr lang="en-GB" dirty="0" smtClean="0"/>
              <a:t>Steps</a:t>
            </a:r>
            <a:r>
              <a:rPr lang="en-GB" dirty="0" smtClean="0"/>
              <a:t>:</a:t>
            </a:r>
          </a:p>
          <a:p>
            <a:pPr marL="342900" indent="-342900">
              <a:buFontTx/>
              <a:buChar char="-"/>
            </a:pPr>
            <a:r>
              <a:rPr lang="en-GB" dirty="0" smtClean="0"/>
              <a:t>Discovery</a:t>
            </a:r>
          </a:p>
          <a:p>
            <a:pPr marL="342900" indent="-342900">
              <a:buFontTx/>
              <a:buChar char="-"/>
            </a:pPr>
            <a:r>
              <a:rPr lang="en-GB" dirty="0" smtClean="0"/>
              <a:t>Reproduce in </a:t>
            </a:r>
            <a:r>
              <a:rPr lang="en-GB" dirty="0"/>
              <a:t>Dev/Local</a:t>
            </a:r>
          </a:p>
          <a:p>
            <a:pPr marL="342900" indent="-342900">
              <a:buFontTx/>
              <a:buChar char="-"/>
            </a:pPr>
            <a:r>
              <a:rPr lang="en-GB" b="1" dirty="0"/>
              <a:t>Having everyone and their boss emailing  / phone </a:t>
            </a:r>
            <a:r>
              <a:rPr lang="en-GB" b="1" dirty="0" smtClean="0"/>
              <a:t>you</a:t>
            </a:r>
            <a:endParaRPr lang="en-GB" b="1" dirty="0" smtClean="0"/>
          </a:p>
          <a:p>
            <a:pPr marL="342900" indent="-342900">
              <a:buFontTx/>
              <a:buChar char="-"/>
            </a:pPr>
            <a:r>
              <a:rPr lang="en-GB" dirty="0" smtClean="0"/>
              <a:t>Fix in </a:t>
            </a:r>
            <a:r>
              <a:rPr lang="en-GB" dirty="0"/>
              <a:t>Dev/Local</a:t>
            </a:r>
          </a:p>
          <a:p>
            <a:pPr marL="342900" indent="-342900">
              <a:buFontTx/>
              <a:buChar char="-"/>
            </a:pPr>
            <a:r>
              <a:rPr lang="en-GB" b="1" dirty="0"/>
              <a:t>Having everyone and their boss emailing  / phone </a:t>
            </a:r>
            <a:r>
              <a:rPr lang="en-GB" b="1" dirty="0" smtClean="0"/>
              <a:t>you</a:t>
            </a:r>
            <a:endParaRPr lang="en-GB" b="1" dirty="0" smtClean="0"/>
          </a:p>
          <a:p>
            <a:pPr marL="342900" indent="-342900">
              <a:buFontTx/>
              <a:buChar char="-"/>
            </a:pPr>
            <a:r>
              <a:rPr lang="en-GB" i="1" dirty="0" smtClean="0"/>
              <a:t>Reproduce </a:t>
            </a:r>
            <a:r>
              <a:rPr lang="en-GB" i="1" dirty="0" smtClean="0"/>
              <a:t>in </a:t>
            </a:r>
            <a:r>
              <a:rPr lang="en-GB" i="1" dirty="0" smtClean="0"/>
              <a:t>Test</a:t>
            </a:r>
            <a:endParaRPr lang="en-GB" dirty="0"/>
          </a:p>
          <a:p>
            <a:pPr marL="342900" indent="-342900">
              <a:buFontTx/>
              <a:buChar char="-"/>
            </a:pPr>
            <a:r>
              <a:rPr lang="en-GB" b="1" dirty="0"/>
              <a:t>Having everyone and their boss emailing  / phone </a:t>
            </a:r>
            <a:r>
              <a:rPr lang="en-GB" b="1" dirty="0" smtClean="0"/>
              <a:t>you</a:t>
            </a:r>
            <a:endParaRPr lang="en-GB" b="1" i="1" dirty="0" smtClean="0"/>
          </a:p>
          <a:p>
            <a:pPr marL="342900" indent="-342900">
              <a:buFontTx/>
              <a:buChar char="-"/>
            </a:pPr>
            <a:r>
              <a:rPr lang="en-GB" i="1" dirty="0" smtClean="0"/>
              <a:t>Fix In </a:t>
            </a:r>
            <a:r>
              <a:rPr lang="en-GB" i="1" dirty="0" smtClean="0"/>
              <a:t>Test</a:t>
            </a:r>
            <a:endParaRPr lang="en-GB" dirty="0"/>
          </a:p>
          <a:p>
            <a:pPr marL="342900" indent="-342900">
              <a:buFontTx/>
              <a:buChar char="-"/>
            </a:pPr>
            <a:r>
              <a:rPr lang="en-GB" b="1" dirty="0"/>
              <a:t>Having everyone and their boss emailing  / phone </a:t>
            </a:r>
            <a:r>
              <a:rPr lang="en-GB" b="1" dirty="0" smtClean="0"/>
              <a:t>you</a:t>
            </a:r>
            <a:endParaRPr lang="en-GB" b="1" i="1" dirty="0" smtClean="0"/>
          </a:p>
          <a:p>
            <a:pPr marL="342900" indent="-342900">
              <a:buFontTx/>
              <a:buChar char="-"/>
            </a:pPr>
            <a:r>
              <a:rPr lang="en-GB" i="1" dirty="0" smtClean="0"/>
              <a:t>Paperwork</a:t>
            </a:r>
            <a:r>
              <a:rPr lang="en-GB" i="1" dirty="0" smtClean="0"/>
              <a:t>…</a:t>
            </a:r>
            <a:endParaRPr lang="en-GB" dirty="0"/>
          </a:p>
          <a:p>
            <a:pPr marL="342900" indent="-342900">
              <a:buFontTx/>
              <a:buChar char="-"/>
            </a:pPr>
            <a:r>
              <a:rPr lang="en-GB" b="1" dirty="0"/>
              <a:t>Having everyone and their boss emailing  / phone </a:t>
            </a:r>
            <a:r>
              <a:rPr lang="en-GB" b="1" dirty="0" smtClean="0"/>
              <a:t>you</a:t>
            </a:r>
            <a:endParaRPr lang="en-GB" b="1" i="1" dirty="0" smtClean="0"/>
          </a:p>
          <a:p>
            <a:pPr marL="342900" indent="-342900">
              <a:buFontTx/>
              <a:buChar char="-"/>
            </a:pPr>
            <a:r>
              <a:rPr lang="en-GB" i="1" dirty="0" smtClean="0"/>
              <a:t>Reproduce in </a:t>
            </a:r>
            <a:r>
              <a:rPr lang="en-GB" i="1" dirty="0" smtClean="0"/>
              <a:t>Prod</a:t>
            </a:r>
            <a:endParaRPr lang="en-GB" dirty="0"/>
          </a:p>
          <a:p>
            <a:pPr marL="342900" indent="-342900">
              <a:buFontTx/>
              <a:buChar char="-"/>
            </a:pPr>
            <a:r>
              <a:rPr lang="en-GB" b="1" dirty="0"/>
              <a:t>Having everyone and their boss emailing  / phone </a:t>
            </a:r>
            <a:r>
              <a:rPr lang="en-GB" b="1" dirty="0" smtClean="0"/>
              <a:t>you</a:t>
            </a:r>
            <a:endParaRPr lang="en-GB" b="1" i="1" dirty="0" smtClean="0"/>
          </a:p>
          <a:p>
            <a:pPr marL="342900" indent="-342900">
              <a:buFontTx/>
              <a:buChar char="-"/>
            </a:pPr>
            <a:r>
              <a:rPr lang="en-GB" i="1" dirty="0" smtClean="0"/>
              <a:t>Fix in </a:t>
            </a:r>
            <a:r>
              <a:rPr lang="en-GB" i="1" dirty="0" smtClean="0"/>
              <a:t>Prod</a:t>
            </a:r>
            <a:endParaRPr lang="en-GB" dirty="0"/>
          </a:p>
          <a:p>
            <a:pPr marL="342900" indent="-342900">
              <a:buFontTx/>
              <a:buChar char="-"/>
            </a:pPr>
            <a:r>
              <a:rPr lang="en-GB" b="1" dirty="0"/>
              <a:t>Having everyone and their boss emailing  / phone </a:t>
            </a:r>
            <a:r>
              <a:rPr lang="en-GB" b="1" dirty="0" smtClean="0"/>
              <a:t>you</a:t>
            </a:r>
            <a:endParaRPr lang="en-GB" b="1" i="1" dirty="0" smtClean="0"/>
          </a:p>
          <a:p>
            <a:pPr marL="342900" indent="-342900">
              <a:buFontTx/>
              <a:buChar char="-"/>
            </a:pPr>
            <a:r>
              <a:rPr lang="en-GB" i="1" dirty="0" smtClean="0"/>
              <a:t>Profit</a:t>
            </a:r>
            <a:endParaRPr lang="en-GB" dirty="0"/>
          </a:p>
          <a:p>
            <a:pPr marL="342900" indent="-342900">
              <a:buFontTx/>
              <a:buChar char="-"/>
            </a:pPr>
            <a:r>
              <a:rPr lang="en-GB" b="1" dirty="0"/>
              <a:t>Having everyone and their boss emailing  / phone you</a:t>
            </a:r>
          </a:p>
          <a:p>
            <a:pPr marL="342900" indent="-342900">
              <a:buFontTx/>
              <a:buChar char="-"/>
            </a:pPr>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2899968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342900" indent="-342900"/>
            <a:r>
              <a:rPr lang="en-GB" dirty="0"/>
              <a:t>How to Fix </a:t>
            </a:r>
            <a:r>
              <a:rPr lang="en-GB" dirty="0" smtClean="0"/>
              <a:t>Bugs: Overview</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a:xfrm>
            <a:off x="545523" y="1825625"/>
            <a:ext cx="7886700" cy="4351338"/>
          </a:xfrm>
        </p:spPr>
        <p:txBody>
          <a:bodyPr>
            <a:normAutofit/>
          </a:bodyPr>
          <a:lstStyle/>
          <a:p>
            <a:r>
              <a:rPr lang="en-GB" dirty="0" err="1" smtClean="0"/>
              <a:t>Cliffnotes</a:t>
            </a:r>
            <a:r>
              <a:rPr lang="en-GB" dirty="0" smtClean="0"/>
              <a:t>:</a:t>
            </a:r>
          </a:p>
          <a:p>
            <a:endParaRPr lang="en-GB" dirty="0"/>
          </a:p>
          <a:p>
            <a:pPr marL="342900" indent="-342900">
              <a:buFontTx/>
              <a:buChar char="-"/>
            </a:pPr>
            <a:r>
              <a:rPr lang="en-GB" dirty="0" smtClean="0"/>
              <a:t>Prod </a:t>
            </a:r>
            <a:r>
              <a:rPr lang="en-GB" dirty="0" smtClean="0"/>
              <a:t>bugs are much </a:t>
            </a:r>
            <a:r>
              <a:rPr lang="en-GB" dirty="0" err="1" smtClean="0"/>
              <a:t>much</a:t>
            </a:r>
            <a:r>
              <a:rPr lang="en-GB" dirty="0" smtClean="0"/>
              <a:t> worse than dev </a:t>
            </a:r>
            <a:r>
              <a:rPr lang="en-GB" dirty="0" smtClean="0"/>
              <a:t>bugs</a:t>
            </a:r>
          </a:p>
          <a:p>
            <a:pPr marL="342900" indent="-342900">
              <a:buFontTx/>
              <a:buChar char="-"/>
            </a:pPr>
            <a:endParaRPr lang="en-GB" dirty="0" smtClean="0"/>
          </a:p>
          <a:p>
            <a:pPr marL="342900" indent="-342900">
              <a:buFontTx/>
              <a:buChar char="-"/>
            </a:pPr>
            <a:r>
              <a:rPr lang="en-GB" i="1" dirty="0" err="1" smtClean="0"/>
              <a:t>Comms</a:t>
            </a:r>
            <a:r>
              <a:rPr lang="en-GB" i="1" dirty="0" smtClean="0"/>
              <a:t> must be clear and Efficient</a:t>
            </a:r>
            <a:br>
              <a:rPr lang="en-GB" i="1" dirty="0" smtClean="0"/>
            </a:br>
            <a:r>
              <a:rPr lang="en-GB" i="1" dirty="0" smtClean="0"/>
              <a:t>(otherwise the cost of updated and </a:t>
            </a:r>
            <a:r>
              <a:rPr lang="en-GB" i="1" dirty="0" err="1" smtClean="0"/>
              <a:t>comms</a:t>
            </a:r>
            <a:r>
              <a:rPr lang="en-GB" i="1" dirty="0" smtClean="0"/>
              <a:t> will delay fixes)</a:t>
            </a:r>
          </a:p>
          <a:p>
            <a:pPr marL="342900" indent="-342900">
              <a:buFontTx/>
              <a:buChar char="-"/>
            </a:pPr>
            <a:endParaRPr lang="en-GB" i="1" dirty="0" smtClean="0"/>
          </a:p>
          <a:p>
            <a:pPr marL="342900" indent="-342900">
              <a:buFontTx/>
              <a:buChar char="-"/>
            </a:pPr>
            <a:r>
              <a:rPr lang="en-GB" i="1" dirty="0" smtClean="0"/>
              <a:t>Responsibly of the leadership in the team to protect the support engineers</a:t>
            </a:r>
            <a:br>
              <a:rPr lang="en-GB" i="1" dirty="0" smtClean="0"/>
            </a:br>
            <a:r>
              <a:rPr lang="en-GB" i="1" dirty="0" smtClean="0"/>
              <a:t>(Get help </a:t>
            </a:r>
            <a:r>
              <a:rPr lang="en-GB" i="1" dirty="0" err="1" smtClean="0"/>
              <a:t>comms</a:t>
            </a:r>
            <a:r>
              <a:rPr lang="en-GB" i="1" dirty="0" smtClean="0"/>
              <a:t> are becoming a problem / getting overwhelmed)</a:t>
            </a:r>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3560203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How to Fix Bugs: Overview</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a:xfrm>
            <a:off x="545523" y="1825625"/>
            <a:ext cx="7886700" cy="4351338"/>
          </a:xfrm>
        </p:spPr>
        <p:txBody>
          <a:bodyPr>
            <a:normAutofit/>
          </a:bodyPr>
          <a:lstStyle/>
          <a:p>
            <a:r>
              <a:rPr lang="en-GB" i="1" dirty="0" smtClean="0"/>
              <a:t>See this page for our </a:t>
            </a:r>
            <a:r>
              <a:rPr lang="en-GB" i="1" dirty="0" err="1" smtClean="0"/>
              <a:t>comms</a:t>
            </a:r>
            <a:r>
              <a:rPr lang="en-GB" i="1" dirty="0" smtClean="0"/>
              <a:t> email templates</a:t>
            </a:r>
          </a:p>
          <a:p>
            <a:r>
              <a:rPr lang="en-GB" dirty="0">
                <a:hlinkClick r:id="rId2"/>
              </a:rPr>
              <a:t>https://</a:t>
            </a:r>
            <a:r>
              <a:rPr lang="en-GB" dirty="0" smtClean="0">
                <a:hlinkClick r:id="rId2"/>
              </a:rPr>
              <a:t>confluence.dts.fm.rbsgrp.net/pages/viewpage.action?pageId=476848373</a:t>
            </a:r>
            <a:endParaRPr lang="en-GB" dirty="0" smtClean="0"/>
          </a:p>
          <a:p>
            <a:endParaRPr lang="en-GB" i="1" dirty="0"/>
          </a:p>
          <a:p>
            <a:r>
              <a:rPr lang="en-GB" i="1" dirty="0" smtClean="0"/>
              <a:t>Make sure outages are centrally recorded</a:t>
            </a:r>
          </a:p>
          <a:p>
            <a:r>
              <a:rPr lang="en-GB" dirty="0">
                <a:hlinkClick r:id="rId3"/>
              </a:rPr>
              <a:t>https://confluence.dts.fm.rbsgrp.net/display/DESDATA/Outages+Log</a:t>
            </a:r>
            <a:endParaRPr lang="en-GB" i="1" dirty="0" smtClean="0"/>
          </a:p>
          <a:p>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0199443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How to Fix </a:t>
            </a:r>
            <a:r>
              <a:rPr lang="en-GB" dirty="0" smtClean="0"/>
              <a:t>Bugs Stages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Steps</a:t>
            </a:r>
            <a:r>
              <a:rPr lang="en-GB" dirty="0" smtClean="0"/>
              <a:t>:</a:t>
            </a:r>
          </a:p>
          <a:p>
            <a:pPr marL="342900" indent="-342900">
              <a:buFontTx/>
              <a:buChar char="-"/>
            </a:pPr>
            <a:r>
              <a:rPr lang="en-GB" i="1" dirty="0" smtClean="0"/>
              <a:t>Discovery</a:t>
            </a:r>
          </a:p>
          <a:p>
            <a:pPr marL="342900" indent="-342900">
              <a:buFontTx/>
              <a:buChar char="-"/>
            </a:pPr>
            <a:r>
              <a:rPr lang="en-GB" i="1" dirty="0" smtClean="0"/>
              <a:t>Reproduce</a:t>
            </a:r>
            <a:endParaRPr lang="en-GB" i="1" dirty="0" smtClean="0"/>
          </a:p>
          <a:p>
            <a:pPr marL="342900" indent="-342900">
              <a:buFontTx/>
              <a:buChar char="-"/>
            </a:pPr>
            <a:r>
              <a:rPr lang="en-GB" i="1" dirty="0" smtClean="0"/>
              <a:t>Fix</a:t>
            </a:r>
            <a:r>
              <a:rPr lang="en-GB" i="1" dirty="0" smtClean="0"/>
              <a:t>*</a:t>
            </a:r>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0360561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How to Fix </a:t>
            </a:r>
            <a:r>
              <a:rPr lang="en-GB" dirty="0" smtClean="0"/>
              <a:t>Bugs: </a:t>
            </a:r>
            <a:r>
              <a:rPr lang="en-GB" i="1" dirty="0"/>
              <a:t>Discovery</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Discovery happens through many </a:t>
            </a:r>
            <a:r>
              <a:rPr lang="en-GB" dirty="0" smtClean="0"/>
              <a:t>means:</a:t>
            </a:r>
          </a:p>
          <a:p>
            <a:endParaRPr lang="en-GB" i="1" dirty="0"/>
          </a:p>
          <a:p>
            <a:pPr marL="342900" indent="-342900">
              <a:buFontTx/>
              <a:buChar char="-"/>
            </a:pPr>
            <a:r>
              <a:rPr lang="en-GB" i="1" dirty="0" smtClean="0"/>
              <a:t>Customer reports</a:t>
            </a:r>
          </a:p>
          <a:p>
            <a:pPr marL="342900" indent="-342900">
              <a:buFontTx/>
              <a:buChar char="-"/>
            </a:pPr>
            <a:r>
              <a:rPr lang="en-GB" i="1" dirty="0" smtClean="0"/>
              <a:t>System Testing</a:t>
            </a:r>
          </a:p>
          <a:p>
            <a:pPr marL="342900" indent="-342900">
              <a:buFontTx/>
              <a:buChar char="-"/>
            </a:pPr>
            <a:r>
              <a:rPr lang="en-GB" i="1" dirty="0" smtClean="0"/>
              <a:t>Developer Testing</a:t>
            </a:r>
          </a:p>
          <a:p>
            <a:pPr marL="342900" indent="-342900">
              <a:buFontTx/>
              <a:buChar char="-"/>
            </a:pPr>
            <a:r>
              <a:rPr lang="en-GB" i="1" dirty="0" smtClean="0"/>
              <a:t>Business Checkout</a:t>
            </a:r>
          </a:p>
          <a:p>
            <a:pPr marL="342900" indent="-342900">
              <a:buFontTx/>
              <a:buChar char="-"/>
            </a:pPr>
            <a:r>
              <a:rPr lang="en-GB" i="1" dirty="0" smtClean="0"/>
              <a:t>System Alerts</a:t>
            </a:r>
          </a:p>
          <a:p>
            <a:pPr marL="342900" indent="-342900">
              <a:buFontTx/>
              <a:buChar char="-"/>
            </a:pPr>
            <a:endParaRPr lang="en-GB" i="1" dirty="0"/>
          </a:p>
          <a:p>
            <a:r>
              <a:rPr lang="en-GB" i="1" dirty="0" smtClean="0"/>
              <a:t>Remember the rules when handling Discovery</a:t>
            </a:r>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618025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How to Fix </a:t>
            </a:r>
            <a:r>
              <a:rPr lang="en-GB" dirty="0"/>
              <a:t>Bugs : </a:t>
            </a:r>
            <a:r>
              <a:rPr lang="en-GB" i="1" dirty="0"/>
              <a:t>Discovery</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3600" i="1" dirty="0" smtClean="0"/>
              <a:t>Rule 1: DON’T PANIC </a:t>
            </a:r>
          </a:p>
          <a:p>
            <a:endParaRPr lang="en-GB" sz="3600" i="1" dirty="0"/>
          </a:p>
          <a:p>
            <a:r>
              <a:rPr lang="en-GB" sz="3600" i="1" dirty="0" smtClean="0"/>
              <a:t>Rule 2: Communication &amp; Honest</a:t>
            </a:r>
            <a:br>
              <a:rPr lang="en-GB" sz="3600" i="1" dirty="0" smtClean="0"/>
            </a:br>
            <a:r>
              <a:rPr lang="en-GB" sz="3600" i="1" dirty="0" smtClean="0"/>
              <a:t>Report Issues immediately</a:t>
            </a:r>
          </a:p>
          <a:p>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3002366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How to Fix </a:t>
            </a:r>
            <a:r>
              <a:rPr lang="en-GB" dirty="0" smtClean="0"/>
              <a:t>Bugs: </a:t>
            </a:r>
            <a:r>
              <a:rPr lang="en-GB" i="1" dirty="0"/>
              <a:t>Discovery</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Discovery </a:t>
            </a:r>
            <a:r>
              <a:rPr lang="en-GB" dirty="0" smtClean="0"/>
              <a:t>should result in:</a:t>
            </a:r>
          </a:p>
          <a:p>
            <a:endParaRPr lang="en-GB" i="1" dirty="0"/>
          </a:p>
          <a:p>
            <a:pPr marL="342900" indent="-342900">
              <a:buFontTx/>
              <a:buChar char="-"/>
            </a:pPr>
            <a:r>
              <a:rPr lang="en-GB" i="1" dirty="0" smtClean="0"/>
              <a:t>Communications</a:t>
            </a:r>
          </a:p>
          <a:p>
            <a:pPr marL="342900" indent="-342900">
              <a:buFontTx/>
              <a:buChar char="-"/>
            </a:pPr>
            <a:r>
              <a:rPr lang="en-GB" i="1" dirty="0" smtClean="0"/>
              <a:t>Tracking</a:t>
            </a:r>
          </a:p>
          <a:p>
            <a:pPr marL="342900" indent="-342900">
              <a:buFontTx/>
              <a:buChar char="-"/>
            </a:pPr>
            <a:r>
              <a:rPr lang="en-GB" i="1" dirty="0" smtClean="0"/>
              <a:t>Audit Trail</a:t>
            </a:r>
          </a:p>
          <a:p>
            <a:pPr marL="342900" indent="-342900">
              <a:buFontTx/>
              <a:buChar char="-"/>
            </a:pPr>
            <a:endParaRPr lang="en-GB" i="1" dirty="0"/>
          </a:p>
          <a:p>
            <a:r>
              <a:rPr lang="en-GB" i="1" dirty="0"/>
              <a:t>(for prod)</a:t>
            </a:r>
            <a:br>
              <a:rPr lang="en-GB" i="1" dirty="0"/>
            </a:br>
            <a:r>
              <a:rPr lang="en-GB" i="1" dirty="0"/>
              <a:t>email to management</a:t>
            </a:r>
            <a:br>
              <a:rPr lang="en-GB" i="1" dirty="0"/>
            </a:br>
            <a:r>
              <a:rPr lang="en-GB" i="1" dirty="0"/>
              <a:t>email to stakeholder</a:t>
            </a:r>
            <a:br>
              <a:rPr lang="en-GB" i="1" dirty="0"/>
            </a:br>
            <a:r>
              <a:rPr lang="en-GB" i="1" dirty="0"/>
              <a:t>snow or </a:t>
            </a:r>
            <a:r>
              <a:rPr lang="en-GB" i="1" dirty="0" err="1"/>
              <a:t>jira</a:t>
            </a:r>
            <a:r>
              <a:rPr lang="en-GB" i="1" dirty="0"/>
              <a:t> </a:t>
            </a:r>
            <a:r>
              <a:rPr lang="en-GB" i="1" dirty="0" smtClean="0"/>
              <a:t>incident</a:t>
            </a:r>
          </a:p>
          <a:p>
            <a:r>
              <a:rPr lang="en-GB" i="1" dirty="0" smtClean="0"/>
              <a:t>Issue on outage page</a:t>
            </a:r>
          </a:p>
          <a:p>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6003456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How to Fix </a:t>
            </a:r>
            <a:r>
              <a:rPr lang="en-GB" dirty="0" smtClean="0"/>
              <a:t>Bugs: </a:t>
            </a:r>
            <a:r>
              <a:rPr lang="en-GB" i="1" dirty="0" smtClean="0"/>
              <a:t>Reproduce</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hlinkClick r:id="rId2"/>
              </a:rPr>
              <a:t>From </a:t>
            </a:r>
            <a:r>
              <a:rPr lang="en-GB" dirty="0" smtClean="0">
                <a:hlinkClick r:id="rId2"/>
              </a:rPr>
              <a:t>https</a:t>
            </a:r>
            <a:r>
              <a:rPr lang="en-GB" dirty="0">
                <a:hlinkClick r:id="rId2"/>
              </a:rPr>
              <a:t>://</a:t>
            </a:r>
            <a:r>
              <a:rPr lang="en-GB" dirty="0" smtClean="0">
                <a:hlinkClick r:id="rId2"/>
              </a:rPr>
              <a:t>sites.google.com/site/yacoset/Home/how-to-fix-bugs-step-by-step</a:t>
            </a:r>
            <a:endParaRPr lang="en-GB" dirty="0" smtClean="0"/>
          </a:p>
          <a:p>
            <a:endParaRPr lang="en-GB" i="1" dirty="0" smtClean="0"/>
          </a:p>
          <a:p>
            <a:r>
              <a:rPr lang="en-GB" i="1" dirty="0" smtClean="0"/>
              <a:t>EASY STUFF</a:t>
            </a:r>
            <a:endParaRPr lang="en-GB" i="1" dirty="0"/>
          </a:p>
          <a:p>
            <a:endParaRPr lang="en-GB" i="1" dirty="0"/>
          </a:p>
          <a:p>
            <a:r>
              <a:rPr lang="en-GB" i="1" dirty="0"/>
              <a:t>Step 1: Enter the bug in your case tracking system</a:t>
            </a:r>
          </a:p>
          <a:p>
            <a:endParaRPr lang="en-GB" i="1" dirty="0"/>
          </a:p>
          <a:p>
            <a:r>
              <a:rPr lang="en-GB" i="1" dirty="0"/>
              <a:t>Step 2: Google the error message</a:t>
            </a:r>
          </a:p>
          <a:p>
            <a:endParaRPr lang="en-GB" i="1" dirty="0"/>
          </a:p>
          <a:p>
            <a:endParaRPr lang="en-GB" i="1" dirty="0"/>
          </a:p>
          <a:p>
            <a:endParaRPr lang="en-GB" i="1" dirty="0"/>
          </a:p>
          <a:p>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973222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How to Fix </a:t>
            </a:r>
            <a:r>
              <a:rPr lang="en-GB" dirty="0" smtClean="0"/>
              <a:t>Bugs: </a:t>
            </a:r>
            <a:r>
              <a:rPr lang="en-GB" i="1" dirty="0" smtClean="0"/>
              <a:t>Reproduce</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i="1" dirty="0" smtClean="0"/>
              <a:t>CODE STUFF</a:t>
            </a:r>
          </a:p>
          <a:p>
            <a:endParaRPr lang="en-GB" i="1" dirty="0"/>
          </a:p>
          <a:p>
            <a:r>
              <a:rPr lang="en-GB" i="1" dirty="0" smtClean="0"/>
              <a:t>Step </a:t>
            </a:r>
            <a:r>
              <a:rPr lang="en-GB" i="1" dirty="0"/>
              <a:t>3: Identify the immediate line of code where the bug occurs</a:t>
            </a:r>
          </a:p>
          <a:p>
            <a:endParaRPr lang="en-GB" i="1" dirty="0"/>
          </a:p>
          <a:p>
            <a:r>
              <a:rPr lang="en-GB" i="1" dirty="0"/>
              <a:t>Step 4: Identify the line of code where the bug actually occurs</a:t>
            </a:r>
          </a:p>
          <a:p>
            <a:endParaRPr lang="en-GB" i="1" dirty="0"/>
          </a:p>
          <a:p>
            <a:r>
              <a:rPr lang="en-GB" i="1" dirty="0"/>
              <a:t>Step 5: Identify the species of bug</a:t>
            </a:r>
          </a:p>
          <a:p>
            <a:endParaRPr lang="en-GB" i="1" dirty="0"/>
          </a:p>
          <a:p>
            <a:r>
              <a:rPr lang="en-GB" i="1" dirty="0"/>
              <a:t>Step 6: Use the process of elimination</a:t>
            </a:r>
          </a:p>
          <a:p>
            <a:endParaRPr lang="en-GB" i="1" dirty="0"/>
          </a:p>
          <a:p>
            <a:r>
              <a:rPr lang="en-GB" i="1" dirty="0"/>
              <a:t>Step 7: Log everything and </a:t>
            </a:r>
            <a:r>
              <a:rPr lang="en-GB" i="1" dirty="0" err="1"/>
              <a:t>analyze</a:t>
            </a:r>
            <a:r>
              <a:rPr lang="en-GB" i="1" dirty="0"/>
              <a:t> the logs</a:t>
            </a:r>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958315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Types of </a:t>
            </a:r>
            <a:r>
              <a:rPr lang="en-GB" dirty="0" smtClean="0"/>
              <a:t>Bug: </a:t>
            </a:r>
            <a:r>
              <a:rPr lang="en-GB" dirty="0"/>
              <a:t>Compilation </a:t>
            </a:r>
            <a:r>
              <a:rPr lang="en-GB" dirty="0" smtClean="0"/>
              <a:t>Bugs*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lnSpcReduction="10000"/>
          </a:bodyPr>
          <a:lstStyle/>
          <a:p>
            <a:r>
              <a:rPr lang="en-GB" dirty="0" smtClean="0"/>
              <a:t>These are </a:t>
            </a:r>
            <a:r>
              <a:rPr lang="en-GB" dirty="0" err="1" smtClean="0"/>
              <a:t>linting</a:t>
            </a:r>
            <a:r>
              <a:rPr lang="en-GB" dirty="0" smtClean="0"/>
              <a:t> and syntax errors</a:t>
            </a:r>
            <a:br>
              <a:rPr lang="en-GB" dirty="0" smtClean="0"/>
            </a:br>
            <a:endParaRPr lang="en-GB" dirty="0" smtClean="0"/>
          </a:p>
          <a:p>
            <a:endParaRPr lang="en-GB" dirty="0" smtClean="0"/>
          </a:p>
          <a:p>
            <a:endParaRPr lang="en-GB" dirty="0"/>
          </a:p>
          <a:p>
            <a:endParaRPr lang="en-GB" dirty="0" smtClean="0"/>
          </a:p>
          <a:p>
            <a:endParaRPr lang="en-GB" dirty="0"/>
          </a:p>
          <a:p>
            <a:r>
              <a:rPr lang="en-GB" dirty="0" smtClean="0"/>
              <a:t>- Should be caught by code review and unit testing</a:t>
            </a:r>
          </a:p>
          <a:p>
            <a:r>
              <a:rPr lang="en-GB" dirty="0" smtClean="0"/>
              <a:t/>
            </a:r>
            <a:br>
              <a:rPr lang="en-GB" dirty="0" smtClean="0"/>
            </a:br>
            <a:r>
              <a:rPr lang="en-GB" dirty="0" smtClean="0"/>
              <a:t>- Shouldn’t happen on prod</a:t>
            </a:r>
            <a:br>
              <a:rPr lang="en-GB" dirty="0" smtClean="0"/>
            </a:br>
            <a:r>
              <a:rPr lang="en-GB" dirty="0" smtClean="0"/>
              <a:t>   * but can if dev/test/prod have different interpreter or library version</a:t>
            </a:r>
          </a:p>
          <a:p>
            <a:endParaRPr lang="en-GB" dirty="0"/>
          </a:p>
          <a:p>
            <a:r>
              <a:rPr lang="en-GB" i="1" dirty="0" smtClean="0"/>
              <a:t>* In interpreted languages I mean </a:t>
            </a:r>
            <a:r>
              <a:rPr lang="en-GB" i="1" dirty="0" err="1" smtClean="0"/>
              <a:t>linting</a:t>
            </a:r>
            <a:r>
              <a:rPr lang="en-GB" i="1" dirty="0" smtClean="0"/>
              <a:t>/syntax</a:t>
            </a:r>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564" y="2324100"/>
            <a:ext cx="46196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07035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How to Fix </a:t>
            </a:r>
            <a:r>
              <a:rPr lang="en-GB" dirty="0" smtClean="0"/>
              <a:t>Bugs: </a:t>
            </a:r>
            <a:r>
              <a:rPr lang="en-GB" i="1" dirty="0" smtClean="0"/>
              <a:t>Reproduce</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i="1" dirty="0" smtClean="0"/>
              <a:t>EXTERNAL STUFF</a:t>
            </a:r>
          </a:p>
          <a:p>
            <a:endParaRPr lang="en-GB" i="1" dirty="0"/>
          </a:p>
          <a:p>
            <a:r>
              <a:rPr lang="en-GB" i="1" dirty="0" smtClean="0"/>
              <a:t>Step </a:t>
            </a:r>
            <a:r>
              <a:rPr lang="en-GB" i="1" dirty="0"/>
              <a:t>8: Eliminate the </a:t>
            </a:r>
            <a:r>
              <a:rPr lang="en-GB" i="1" dirty="0" smtClean="0"/>
              <a:t>hardware, 3</a:t>
            </a:r>
            <a:r>
              <a:rPr lang="en-GB" i="1" baseline="30000" dirty="0" smtClean="0"/>
              <a:t>rd</a:t>
            </a:r>
            <a:r>
              <a:rPr lang="en-GB" i="1" dirty="0" smtClean="0"/>
              <a:t> party vendor</a:t>
            </a:r>
            <a:r>
              <a:rPr lang="en-GB" i="1" dirty="0"/>
              <a:t> Step 8: Eliminate the hardware or platform as a cause</a:t>
            </a:r>
          </a:p>
          <a:p>
            <a:endParaRPr lang="en-GB" i="1" dirty="0"/>
          </a:p>
          <a:p>
            <a:r>
              <a:rPr lang="en-GB" i="1" dirty="0"/>
              <a:t>Step 9: Look at the correlations</a:t>
            </a:r>
          </a:p>
          <a:p>
            <a:endParaRPr lang="en-GB" i="1" dirty="0"/>
          </a:p>
          <a:p>
            <a:r>
              <a:rPr lang="en-GB" i="1" dirty="0"/>
              <a:t>Step 10: Bring-in outside help</a:t>
            </a:r>
            <a:r>
              <a:rPr lang="en-GB" i="1" dirty="0" smtClean="0"/>
              <a:t> </a:t>
            </a:r>
            <a:r>
              <a:rPr lang="en-GB" i="1" dirty="0"/>
              <a:t>or platform as a cause</a:t>
            </a:r>
          </a:p>
          <a:p>
            <a:endParaRPr lang="en-GB" i="1" dirty="0"/>
          </a:p>
          <a:p>
            <a:r>
              <a:rPr lang="en-GB" i="1" dirty="0"/>
              <a:t>Step 9: Look at the </a:t>
            </a:r>
            <a:r>
              <a:rPr lang="en-GB" i="1" dirty="0" smtClean="0"/>
              <a:t>correlations</a:t>
            </a:r>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6429503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How to Fix </a:t>
            </a:r>
            <a:r>
              <a:rPr lang="en-GB" dirty="0" smtClean="0"/>
              <a:t>Bugs: </a:t>
            </a:r>
            <a:r>
              <a:rPr lang="en-GB" i="1" dirty="0" smtClean="0"/>
              <a:t>Reproduce</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i="1" dirty="0" smtClean="0"/>
              <a:t>LASTLY … GET HELP</a:t>
            </a:r>
          </a:p>
          <a:p>
            <a:endParaRPr lang="en-GB" i="1" dirty="0"/>
          </a:p>
          <a:p>
            <a:r>
              <a:rPr lang="en-GB" i="1" dirty="0"/>
              <a:t>Step 10: Bring-in outside </a:t>
            </a:r>
            <a:r>
              <a:rPr lang="en-GB" i="1" dirty="0" smtClean="0"/>
              <a:t>help</a:t>
            </a:r>
          </a:p>
          <a:p>
            <a:r>
              <a:rPr lang="en-GB" i="1" dirty="0" smtClean="0"/>
              <a:t>Aka another colleague / my good self / or Craig</a:t>
            </a:r>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4523930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How to Fix </a:t>
            </a:r>
            <a:r>
              <a:rPr lang="en-GB" dirty="0" smtClean="0"/>
              <a:t>Bugs: </a:t>
            </a:r>
            <a:r>
              <a:rPr lang="en-GB" i="1" dirty="0" smtClean="0"/>
              <a:t>Fix</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i="1" dirty="0" smtClean="0"/>
              <a:t>GOING TO BE HONEST</a:t>
            </a:r>
          </a:p>
          <a:p>
            <a:endParaRPr lang="en-GB" i="1" dirty="0"/>
          </a:p>
          <a:p>
            <a:r>
              <a:rPr lang="en-GB" i="1" dirty="0" smtClean="0"/>
              <a:t>I’VE RAN OUT OF TIME, PROBABLY MASSIVELY OVER TIME</a:t>
            </a:r>
          </a:p>
          <a:p>
            <a:endParaRPr lang="en-GB" i="1" dirty="0" smtClean="0"/>
          </a:p>
          <a:p>
            <a:r>
              <a:rPr lang="en-GB" i="1" dirty="0" smtClean="0"/>
              <a:t>ALSO THE BUG IS THE SAME AS THE CODE</a:t>
            </a:r>
          </a:p>
          <a:p>
            <a:endParaRPr lang="en-GB" i="1" dirty="0" smtClean="0"/>
          </a:p>
          <a:p>
            <a:r>
              <a:rPr lang="en-GB" i="1" dirty="0" smtClean="0"/>
              <a:t>THAT’S THE EASY PART </a:t>
            </a:r>
            <a:r>
              <a:rPr lang="en-GB" dirty="0" smtClean="0">
                <a:sym typeface="Wingdings" panose="05000000000000000000" pitchFamily="2" charset="2"/>
              </a:rPr>
              <a:t></a:t>
            </a:r>
          </a:p>
          <a:p>
            <a:r>
              <a:rPr lang="en-GB" i="1" dirty="0" smtClean="0"/>
              <a:t/>
            </a:r>
            <a:br>
              <a:rPr lang="en-GB" i="1" dirty="0" smtClean="0"/>
            </a:br>
            <a:endParaRPr lang="en-GB" i="1" dirty="0"/>
          </a:p>
          <a:p>
            <a:r>
              <a:rPr lang="en-GB" dirty="0">
                <a:hlinkClick r:id="rId2"/>
              </a:rPr>
              <a:t>https://sites.google.com/site/yacoset/Home/how-to-fix-bugs-step-by-step</a:t>
            </a:r>
            <a:endParaRPr lang="en-GB" i="1" dirty="0"/>
          </a:p>
          <a:p>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527780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Questions ?</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 </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8878081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Questions ?</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a:t>I’ve been Anthony M</a:t>
            </a:r>
            <a:r>
              <a:rPr lang="en-GB" sz="2000" baseline="30000" dirty="0"/>
              <a:t>c</a:t>
            </a:r>
            <a:r>
              <a:rPr lang="en-GB" sz="2000" dirty="0"/>
              <a:t>Kale</a:t>
            </a:r>
            <a:br>
              <a:rPr lang="en-GB" sz="2000" dirty="0"/>
            </a:br>
            <a:r>
              <a:rPr lang="en-GB" sz="2000" dirty="0"/>
              <a:t/>
            </a:r>
            <a:br>
              <a:rPr lang="en-GB" sz="2000" dirty="0"/>
            </a:br>
            <a:r>
              <a:rPr lang="en-GB" sz="2000" i="1" dirty="0"/>
              <a:t>“Wizard without Portfolio”</a:t>
            </a:r>
            <a:r>
              <a:rPr lang="en-GB" sz="2000" dirty="0"/>
              <a:t/>
            </a:r>
            <a:br>
              <a:rPr lang="en-GB" sz="2000" dirty="0"/>
            </a:br>
            <a:r>
              <a:rPr lang="en-GB" sz="2000" dirty="0"/>
              <a:t/>
            </a:r>
            <a:br>
              <a:rPr lang="en-GB" sz="2000" dirty="0"/>
            </a:br>
            <a:r>
              <a:rPr lang="en-GB" sz="2000" dirty="0"/>
              <a:t>Fixer-Upper of </a:t>
            </a:r>
            <a:r>
              <a:rPr lang="en-GB" sz="2000" b="1" i="1" dirty="0"/>
              <a:t>Broken</a:t>
            </a:r>
            <a:r>
              <a:rPr lang="en-GB" sz="2000" dirty="0"/>
              <a:t> things, and </a:t>
            </a:r>
            <a:r>
              <a:rPr lang="en-GB" sz="2000" b="1" i="1" dirty="0"/>
              <a:t>creator</a:t>
            </a:r>
            <a:r>
              <a:rPr lang="en-GB" sz="2000" dirty="0"/>
              <a:t> of time-constrained workable </a:t>
            </a:r>
            <a:r>
              <a:rPr lang="en-GB" sz="2000" b="1" i="1" dirty="0"/>
              <a:t>Fudges</a:t>
            </a:r>
            <a:r>
              <a:rPr lang="en-GB" sz="2000" dirty="0"/>
              <a:t> for 15 years. </a:t>
            </a:r>
            <a:br>
              <a:rPr lang="en-GB" sz="2000" dirty="0"/>
            </a:br>
            <a:r>
              <a:rPr lang="en-GB" sz="2000" dirty="0"/>
              <a:t/>
            </a:r>
            <a:br>
              <a:rPr lang="en-GB" sz="2000" dirty="0"/>
            </a:br>
            <a:r>
              <a:rPr lang="en-GB" sz="2000" dirty="0"/>
              <a:t>Email :</a:t>
            </a:r>
            <a:br>
              <a:rPr lang="en-GB" sz="2000" dirty="0"/>
            </a:br>
            <a:r>
              <a:rPr lang="en-GB" sz="2000" dirty="0">
                <a:hlinkClick r:id="rId2"/>
              </a:rPr>
              <a:t>anthony@zapper.hodgers.com</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60692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A43836D-227C-476F-B3AB-036D77B9F0D4}"/>
              </a:ext>
            </a:extLst>
          </p:cNvPr>
          <p:cNvSpPr txBox="1"/>
          <p:nvPr/>
        </p:nvSpPr>
        <p:spPr>
          <a:xfrm>
            <a:off x="235756" y="1702159"/>
            <a:ext cx="5585690" cy="784830"/>
          </a:xfrm>
          <a:prstGeom prst="rect">
            <a:avLst/>
          </a:prstGeom>
          <a:noFill/>
        </p:spPr>
        <p:txBody>
          <a:bodyPr wrap="square" rtlCol="0">
            <a:spAutoFit/>
          </a:bodyPr>
          <a:lstStyle/>
          <a:p>
            <a:r>
              <a:rPr lang="en-GB" sz="4500" dirty="0">
                <a:solidFill>
                  <a:srgbClr val="44195E"/>
                </a:solidFill>
                <a:latin typeface="RN House Sans Light" panose="020B0404020203020204" pitchFamily="34" charset="77"/>
              </a:rPr>
              <a:t>Thank you</a:t>
            </a:r>
            <a:endParaRPr lang="en-GB" sz="4500" dirty="0">
              <a:solidFill>
                <a:srgbClr val="5A287D"/>
              </a:solidFill>
              <a:latin typeface="RN House Sans Light" panose="020B0404020203020204" pitchFamily="34" charset="77"/>
            </a:endParaRPr>
          </a:p>
        </p:txBody>
      </p:sp>
      <p:sp>
        <p:nvSpPr>
          <p:cNvPr id="7" name="TextBox 6">
            <a:extLst>
              <a:ext uri="{FF2B5EF4-FFF2-40B4-BE49-F238E27FC236}">
                <a16:creationId xmlns:a16="http://schemas.microsoft.com/office/drawing/2014/main" xmlns="" id="{C6357B4A-6E83-446B-96F0-D73535170A65}"/>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grpSp>
        <p:nvGrpSpPr>
          <p:cNvPr id="2" name="Group 4">
            <a:extLst>
              <a:ext uri="{FF2B5EF4-FFF2-40B4-BE49-F238E27FC236}">
                <a16:creationId xmlns:a16="http://schemas.microsoft.com/office/drawing/2014/main" xmlns="" id="{7136D1FD-F2E3-49C4-9927-9C76D582CB7C}"/>
              </a:ext>
            </a:extLst>
          </p:cNvPr>
          <p:cNvGrpSpPr>
            <a:grpSpLocks noChangeAspect="1"/>
          </p:cNvGrpSpPr>
          <p:nvPr/>
        </p:nvGrpSpPr>
        <p:grpSpPr bwMode="auto">
          <a:xfrm>
            <a:off x="0" y="3429000"/>
            <a:ext cx="9144000" cy="3429000"/>
            <a:chOff x="0" y="2160"/>
            <a:chExt cx="5760" cy="2160"/>
          </a:xfrm>
        </p:grpSpPr>
        <p:sp>
          <p:nvSpPr>
            <p:cNvPr id="3" name="AutoShape 3">
              <a:extLst>
                <a:ext uri="{FF2B5EF4-FFF2-40B4-BE49-F238E27FC236}">
                  <a16:creationId xmlns:a16="http://schemas.microsoft.com/office/drawing/2014/main" xmlns="" id="{A2261257-71A9-450E-9322-261B59EDEA0A}"/>
                </a:ext>
              </a:extLst>
            </p:cNvPr>
            <p:cNvSpPr>
              <a:spLocks noChangeAspect="1" noChangeArrowheads="1" noTextEdit="1"/>
            </p:cNvSpPr>
            <p:nvPr/>
          </p:nvSpPr>
          <p:spPr bwMode="auto">
            <a:xfrm>
              <a:off x="0" y="2160"/>
              <a:ext cx="5760"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5">
              <a:extLst>
                <a:ext uri="{FF2B5EF4-FFF2-40B4-BE49-F238E27FC236}">
                  <a16:creationId xmlns:a16="http://schemas.microsoft.com/office/drawing/2014/main" xmlns="" id="{5FC7E67F-4CFC-4352-B997-D7548D9D7CEA}"/>
                </a:ext>
              </a:extLst>
            </p:cNvPr>
            <p:cNvSpPr>
              <a:spLocks/>
            </p:cNvSpPr>
            <p:nvPr/>
          </p:nvSpPr>
          <p:spPr bwMode="auto">
            <a:xfrm>
              <a:off x="0" y="2160"/>
              <a:ext cx="1153" cy="2166"/>
            </a:xfrm>
            <a:custGeom>
              <a:avLst/>
              <a:gdLst>
                <a:gd name="T0" fmla="*/ 0 w 1919"/>
                <a:gd name="T1" fmla="*/ 3599 h 3599"/>
                <a:gd name="T2" fmla="*/ 0 w 1919"/>
                <a:gd name="T3" fmla="*/ 3599 h 3599"/>
                <a:gd name="T4" fmla="*/ 1919 w 1919"/>
                <a:gd name="T5" fmla="*/ 3599 h 3599"/>
                <a:gd name="T6" fmla="*/ 1919 w 1919"/>
                <a:gd name="T7" fmla="*/ 0 h 3599"/>
                <a:gd name="T8" fmla="*/ 0 w 1919"/>
                <a:gd name="T9" fmla="*/ 0 h 3599"/>
                <a:gd name="T10" fmla="*/ 0 w 1919"/>
                <a:gd name="T11" fmla="*/ 3599 h 3599"/>
              </a:gdLst>
              <a:ahLst/>
              <a:cxnLst>
                <a:cxn ang="0">
                  <a:pos x="T0" y="T1"/>
                </a:cxn>
                <a:cxn ang="0">
                  <a:pos x="T2" y="T3"/>
                </a:cxn>
                <a:cxn ang="0">
                  <a:pos x="T4" y="T5"/>
                </a:cxn>
                <a:cxn ang="0">
                  <a:pos x="T6" y="T7"/>
                </a:cxn>
                <a:cxn ang="0">
                  <a:pos x="T8" y="T9"/>
                </a:cxn>
                <a:cxn ang="0">
                  <a:pos x="T10" y="T11"/>
                </a:cxn>
              </a:cxnLst>
              <a:rect l="0" t="0" r="r" b="b"/>
              <a:pathLst>
                <a:path w="1919" h="3599">
                  <a:moveTo>
                    <a:pt x="0" y="3599"/>
                  </a:moveTo>
                  <a:lnTo>
                    <a:pt x="0" y="3599"/>
                  </a:lnTo>
                  <a:lnTo>
                    <a:pt x="1919" y="3599"/>
                  </a:lnTo>
                  <a:lnTo>
                    <a:pt x="1919" y="0"/>
                  </a:lnTo>
                  <a:lnTo>
                    <a:pt x="0" y="0"/>
                  </a:lnTo>
                  <a:lnTo>
                    <a:pt x="0" y="3599"/>
                  </a:lnTo>
                  <a:close/>
                </a:path>
              </a:pathLst>
            </a:custGeom>
            <a:solidFill>
              <a:srgbClr val="3B256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6">
              <a:extLst>
                <a:ext uri="{FF2B5EF4-FFF2-40B4-BE49-F238E27FC236}">
                  <a16:creationId xmlns:a16="http://schemas.microsoft.com/office/drawing/2014/main" xmlns="" id="{2EECAEED-BFA9-4F16-89EE-C738D75F970B}"/>
                </a:ext>
              </a:extLst>
            </p:cNvPr>
            <p:cNvSpPr>
              <a:spLocks/>
            </p:cNvSpPr>
            <p:nvPr/>
          </p:nvSpPr>
          <p:spPr bwMode="auto">
            <a:xfrm>
              <a:off x="1153" y="3243"/>
              <a:ext cx="1153" cy="1083"/>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5A287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7">
              <a:extLst>
                <a:ext uri="{FF2B5EF4-FFF2-40B4-BE49-F238E27FC236}">
                  <a16:creationId xmlns:a16="http://schemas.microsoft.com/office/drawing/2014/main" xmlns="" id="{B4B94D2E-ACBE-40CD-A134-3D87BE593D0E}"/>
                </a:ext>
              </a:extLst>
            </p:cNvPr>
            <p:cNvSpPr>
              <a:spLocks/>
            </p:cNvSpPr>
            <p:nvPr/>
          </p:nvSpPr>
          <p:spPr bwMode="auto">
            <a:xfrm>
              <a:off x="2306" y="2160"/>
              <a:ext cx="1154" cy="2166"/>
            </a:xfrm>
            <a:custGeom>
              <a:avLst/>
              <a:gdLst>
                <a:gd name="T0" fmla="*/ 0 w 1920"/>
                <a:gd name="T1" fmla="*/ 3599 h 3599"/>
                <a:gd name="T2" fmla="*/ 0 w 1920"/>
                <a:gd name="T3" fmla="*/ 3599 h 3599"/>
                <a:gd name="T4" fmla="*/ 1920 w 1920"/>
                <a:gd name="T5" fmla="*/ 3599 h 3599"/>
                <a:gd name="T6" fmla="*/ 1920 w 1920"/>
                <a:gd name="T7" fmla="*/ 0 h 3599"/>
                <a:gd name="T8" fmla="*/ 0 w 1920"/>
                <a:gd name="T9" fmla="*/ 0 h 3599"/>
                <a:gd name="T10" fmla="*/ 0 w 1920"/>
                <a:gd name="T11" fmla="*/ 3599 h 3599"/>
              </a:gdLst>
              <a:ahLst/>
              <a:cxnLst>
                <a:cxn ang="0">
                  <a:pos x="T0" y="T1"/>
                </a:cxn>
                <a:cxn ang="0">
                  <a:pos x="T2" y="T3"/>
                </a:cxn>
                <a:cxn ang="0">
                  <a:pos x="T4" y="T5"/>
                </a:cxn>
                <a:cxn ang="0">
                  <a:pos x="T6" y="T7"/>
                </a:cxn>
                <a:cxn ang="0">
                  <a:pos x="T8" y="T9"/>
                </a:cxn>
                <a:cxn ang="0">
                  <a:pos x="T10" y="T11"/>
                </a:cxn>
              </a:cxnLst>
              <a:rect l="0" t="0" r="r" b="b"/>
              <a:pathLst>
                <a:path w="1920" h="3599">
                  <a:moveTo>
                    <a:pt x="0" y="3599"/>
                  </a:moveTo>
                  <a:lnTo>
                    <a:pt x="0" y="3599"/>
                  </a:lnTo>
                  <a:lnTo>
                    <a:pt x="1920" y="3599"/>
                  </a:lnTo>
                  <a:lnTo>
                    <a:pt x="1920" y="0"/>
                  </a:lnTo>
                  <a:lnTo>
                    <a:pt x="0" y="0"/>
                  </a:lnTo>
                  <a:lnTo>
                    <a:pt x="0" y="3599"/>
                  </a:lnTo>
                  <a:close/>
                </a:path>
              </a:pathLst>
            </a:custGeom>
            <a:solidFill>
              <a:srgbClr val="3B256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8">
              <a:extLst>
                <a:ext uri="{FF2B5EF4-FFF2-40B4-BE49-F238E27FC236}">
                  <a16:creationId xmlns:a16="http://schemas.microsoft.com/office/drawing/2014/main" xmlns="" id="{46121946-4A2D-4FE0-B03A-88FD824F2703}"/>
                </a:ext>
              </a:extLst>
            </p:cNvPr>
            <p:cNvSpPr>
              <a:spLocks/>
            </p:cNvSpPr>
            <p:nvPr/>
          </p:nvSpPr>
          <p:spPr bwMode="auto">
            <a:xfrm>
              <a:off x="3459" y="2160"/>
              <a:ext cx="1153" cy="2166"/>
            </a:xfrm>
            <a:custGeom>
              <a:avLst/>
              <a:gdLst>
                <a:gd name="T0" fmla="*/ 0 w 1920"/>
                <a:gd name="T1" fmla="*/ 3599 h 3599"/>
                <a:gd name="T2" fmla="*/ 0 w 1920"/>
                <a:gd name="T3" fmla="*/ 3599 h 3599"/>
                <a:gd name="T4" fmla="*/ 1920 w 1920"/>
                <a:gd name="T5" fmla="*/ 3599 h 3599"/>
                <a:gd name="T6" fmla="*/ 1920 w 1920"/>
                <a:gd name="T7" fmla="*/ 0 h 3599"/>
                <a:gd name="T8" fmla="*/ 0 w 1920"/>
                <a:gd name="T9" fmla="*/ 0 h 3599"/>
                <a:gd name="T10" fmla="*/ 0 w 1920"/>
                <a:gd name="T11" fmla="*/ 3599 h 3599"/>
              </a:gdLst>
              <a:ahLst/>
              <a:cxnLst>
                <a:cxn ang="0">
                  <a:pos x="T0" y="T1"/>
                </a:cxn>
                <a:cxn ang="0">
                  <a:pos x="T2" y="T3"/>
                </a:cxn>
                <a:cxn ang="0">
                  <a:pos x="T4" y="T5"/>
                </a:cxn>
                <a:cxn ang="0">
                  <a:pos x="T6" y="T7"/>
                </a:cxn>
                <a:cxn ang="0">
                  <a:pos x="T8" y="T9"/>
                </a:cxn>
                <a:cxn ang="0">
                  <a:pos x="T10" y="T11"/>
                </a:cxn>
              </a:cxnLst>
              <a:rect l="0" t="0" r="r" b="b"/>
              <a:pathLst>
                <a:path w="1920" h="3599">
                  <a:moveTo>
                    <a:pt x="0" y="3599"/>
                  </a:moveTo>
                  <a:lnTo>
                    <a:pt x="0" y="3599"/>
                  </a:lnTo>
                  <a:lnTo>
                    <a:pt x="1920" y="3599"/>
                  </a:lnTo>
                  <a:lnTo>
                    <a:pt x="1920" y="0"/>
                  </a:lnTo>
                  <a:lnTo>
                    <a:pt x="0" y="0"/>
                  </a:lnTo>
                  <a:lnTo>
                    <a:pt x="0" y="3599"/>
                  </a:lnTo>
                  <a:close/>
                </a:path>
              </a:pathLst>
            </a:custGeom>
            <a:solidFill>
              <a:srgbClr val="3B256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9">
              <a:extLst>
                <a:ext uri="{FF2B5EF4-FFF2-40B4-BE49-F238E27FC236}">
                  <a16:creationId xmlns:a16="http://schemas.microsoft.com/office/drawing/2014/main" xmlns="" id="{18464785-8CF6-4E4C-81C1-119736C5785A}"/>
                </a:ext>
              </a:extLst>
            </p:cNvPr>
            <p:cNvSpPr>
              <a:spLocks/>
            </p:cNvSpPr>
            <p:nvPr/>
          </p:nvSpPr>
          <p:spPr bwMode="auto">
            <a:xfrm>
              <a:off x="4613" y="3243"/>
              <a:ext cx="1153" cy="1083"/>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D73C5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10">
              <a:extLst>
                <a:ext uri="{FF2B5EF4-FFF2-40B4-BE49-F238E27FC236}">
                  <a16:creationId xmlns:a16="http://schemas.microsoft.com/office/drawing/2014/main" xmlns="" id="{1539ABF0-B8A4-47CE-8406-9D28A2773933}"/>
                </a:ext>
              </a:extLst>
            </p:cNvPr>
            <p:cNvSpPr>
              <a:spLocks/>
            </p:cNvSpPr>
            <p:nvPr/>
          </p:nvSpPr>
          <p:spPr bwMode="auto">
            <a:xfrm>
              <a:off x="1153" y="2160"/>
              <a:ext cx="1153" cy="1083"/>
            </a:xfrm>
            <a:custGeom>
              <a:avLst/>
              <a:gdLst>
                <a:gd name="T0" fmla="*/ 0 w 1920"/>
                <a:gd name="T1" fmla="*/ 1799 h 1799"/>
                <a:gd name="T2" fmla="*/ 0 w 1920"/>
                <a:gd name="T3" fmla="*/ 1799 h 1799"/>
                <a:gd name="T4" fmla="*/ 1920 w 1920"/>
                <a:gd name="T5" fmla="*/ 1799 h 1799"/>
                <a:gd name="T6" fmla="*/ 1920 w 1920"/>
                <a:gd name="T7" fmla="*/ 0 h 1799"/>
                <a:gd name="T8" fmla="*/ 0 w 1920"/>
                <a:gd name="T9" fmla="*/ 0 h 1799"/>
                <a:gd name="T10" fmla="*/ 0 w 1920"/>
                <a:gd name="T11" fmla="*/ 1799 h 1799"/>
              </a:gdLst>
              <a:ahLst/>
              <a:cxnLst>
                <a:cxn ang="0">
                  <a:pos x="T0" y="T1"/>
                </a:cxn>
                <a:cxn ang="0">
                  <a:pos x="T2" y="T3"/>
                </a:cxn>
                <a:cxn ang="0">
                  <a:pos x="T4" y="T5"/>
                </a:cxn>
                <a:cxn ang="0">
                  <a:pos x="T6" y="T7"/>
                </a:cxn>
                <a:cxn ang="0">
                  <a:pos x="T8" y="T9"/>
                </a:cxn>
                <a:cxn ang="0">
                  <a:pos x="T10" y="T11"/>
                </a:cxn>
              </a:cxnLst>
              <a:rect l="0" t="0" r="r" b="b"/>
              <a:pathLst>
                <a:path w="1920" h="1799">
                  <a:moveTo>
                    <a:pt x="0" y="1799"/>
                  </a:moveTo>
                  <a:lnTo>
                    <a:pt x="0" y="1799"/>
                  </a:lnTo>
                  <a:lnTo>
                    <a:pt x="1920" y="1799"/>
                  </a:lnTo>
                  <a:lnTo>
                    <a:pt x="1920" y="0"/>
                  </a:lnTo>
                  <a:lnTo>
                    <a:pt x="0" y="0"/>
                  </a:lnTo>
                  <a:lnTo>
                    <a:pt x="0" y="1799"/>
                  </a:lnTo>
                  <a:close/>
                </a:path>
              </a:pathLst>
            </a:custGeom>
            <a:solidFill>
              <a:srgbClr val="D6C5E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1">
              <a:extLst>
                <a:ext uri="{FF2B5EF4-FFF2-40B4-BE49-F238E27FC236}">
                  <a16:creationId xmlns:a16="http://schemas.microsoft.com/office/drawing/2014/main" xmlns="" id="{427BC860-7089-453D-9AE7-40C7A8F416FC}"/>
                </a:ext>
              </a:extLst>
            </p:cNvPr>
            <p:cNvSpPr>
              <a:spLocks/>
            </p:cNvSpPr>
            <p:nvPr/>
          </p:nvSpPr>
          <p:spPr bwMode="auto">
            <a:xfrm>
              <a:off x="4613" y="2160"/>
              <a:ext cx="1153" cy="1083"/>
            </a:xfrm>
            <a:custGeom>
              <a:avLst/>
              <a:gdLst>
                <a:gd name="T0" fmla="*/ 0 w 1920"/>
                <a:gd name="T1" fmla="*/ 1799 h 1799"/>
                <a:gd name="T2" fmla="*/ 0 w 1920"/>
                <a:gd name="T3" fmla="*/ 1799 h 1799"/>
                <a:gd name="T4" fmla="*/ 1920 w 1920"/>
                <a:gd name="T5" fmla="*/ 1799 h 1799"/>
                <a:gd name="T6" fmla="*/ 1920 w 1920"/>
                <a:gd name="T7" fmla="*/ 0 h 1799"/>
                <a:gd name="T8" fmla="*/ 0 w 1920"/>
                <a:gd name="T9" fmla="*/ 0 h 1799"/>
                <a:gd name="T10" fmla="*/ 0 w 1920"/>
                <a:gd name="T11" fmla="*/ 1799 h 1799"/>
              </a:gdLst>
              <a:ahLst/>
              <a:cxnLst>
                <a:cxn ang="0">
                  <a:pos x="T0" y="T1"/>
                </a:cxn>
                <a:cxn ang="0">
                  <a:pos x="T2" y="T3"/>
                </a:cxn>
                <a:cxn ang="0">
                  <a:pos x="T4" y="T5"/>
                </a:cxn>
                <a:cxn ang="0">
                  <a:pos x="T6" y="T7"/>
                </a:cxn>
                <a:cxn ang="0">
                  <a:pos x="T8" y="T9"/>
                </a:cxn>
                <a:cxn ang="0">
                  <a:pos x="T10" y="T11"/>
                </a:cxn>
              </a:cxnLst>
              <a:rect l="0" t="0" r="r" b="b"/>
              <a:pathLst>
                <a:path w="1920" h="1799">
                  <a:moveTo>
                    <a:pt x="0" y="1799"/>
                  </a:moveTo>
                  <a:lnTo>
                    <a:pt x="0" y="1799"/>
                  </a:lnTo>
                  <a:lnTo>
                    <a:pt x="1920" y="1799"/>
                  </a:lnTo>
                  <a:lnTo>
                    <a:pt x="1920" y="0"/>
                  </a:lnTo>
                  <a:lnTo>
                    <a:pt x="0" y="0"/>
                  </a:lnTo>
                  <a:lnTo>
                    <a:pt x="0" y="1799"/>
                  </a:lnTo>
                  <a:close/>
                </a:path>
              </a:pathLst>
            </a:custGeom>
            <a:solidFill>
              <a:srgbClr val="D6C5E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 name="Rectangle 5">
            <a:extLst>
              <a:ext uri="{FF2B5EF4-FFF2-40B4-BE49-F238E27FC236}">
                <a16:creationId xmlns:a16="http://schemas.microsoft.com/office/drawing/2014/main" xmlns="" id="{4CAEA3A5-9A51-4317-BE99-D8EFB6E5B83A}"/>
              </a:ext>
            </a:extLst>
          </p:cNvPr>
          <p:cNvSpPr/>
          <p:nvPr/>
        </p:nvSpPr>
        <p:spPr>
          <a:xfrm>
            <a:off x="243921" y="6399313"/>
            <a:ext cx="1797287" cy="230832"/>
          </a:xfrm>
          <a:prstGeom prst="rect">
            <a:avLst/>
          </a:prstGeom>
        </p:spPr>
        <p:txBody>
          <a:bodyPr wrap="none">
            <a:spAutoFit/>
          </a:bodyPr>
          <a:lstStyle/>
          <a:p>
            <a:r>
              <a:rPr lang="en-US" sz="900" dirty="0">
                <a:solidFill>
                  <a:schemeClr val="bg1"/>
                </a:solidFill>
                <a:latin typeface="RN House Sans Light" panose="020B0404020203020204" pitchFamily="34" charset="77"/>
              </a:rPr>
              <a:t>Information classiﬁcation: </a:t>
            </a:r>
            <a:r>
              <a:rPr lang="en-US" sz="900" dirty="0" smtClean="0">
                <a:solidFill>
                  <a:schemeClr val="bg1"/>
                </a:solidFill>
                <a:latin typeface="RN House Sans Light" panose="020B0404020203020204" pitchFamily="34" charset="77"/>
              </a:rPr>
              <a:t>Public</a:t>
            </a:r>
            <a:endParaRPr lang="en-US" sz="900" dirty="0">
              <a:solidFill>
                <a:schemeClr val="bg1"/>
              </a:solidFill>
              <a:latin typeface="RN House Sans Light" panose="020B0404020203020204" pitchFamily="34" charset="77"/>
            </a:endParaRPr>
          </a:p>
        </p:txBody>
      </p:sp>
    </p:spTree>
    <p:extLst>
      <p:ext uri="{BB962C8B-B14F-4D97-AF65-F5344CB8AC3E}">
        <p14:creationId xmlns:p14="http://schemas.microsoft.com/office/powerpoint/2010/main" val="3314259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Types of </a:t>
            </a:r>
            <a:r>
              <a:rPr lang="en-GB" dirty="0" smtClean="0"/>
              <a:t>Bug: Runtime Bugs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These are Errors that occur at runtime</a:t>
            </a:r>
            <a:br>
              <a:rPr lang="en-GB" dirty="0" smtClean="0"/>
            </a:br>
            <a:endParaRPr lang="en-GB" dirty="0" smtClean="0"/>
          </a:p>
          <a:p>
            <a:endParaRPr lang="en-GB" dirty="0" smtClean="0"/>
          </a:p>
          <a:p>
            <a:endParaRPr lang="en-GB" dirty="0"/>
          </a:p>
          <a:p>
            <a:endParaRPr lang="en-GB" dirty="0" smtClean="0"/>
          </a:p>
          <a:p>
            <a:endParaRPr lang="en-GB" dirty="0"/>
          </a:p>
          <a:p>
            <a:r>
              <a:rPr lang="en-GB" dirty="0" smtClean="0"/>
              <a:t>- Should be caught by code review and unit testing</a:t>
            </a:r>
          </a:p>
          <a:p>
            <a:r>
              <a:rPr lang="en-GB" dirty="0" smtClean="0"/>
              <a:t/>
            </a:r>
            <a:br>
              <a:rPr lang="en-GB" dirty="0" smtClean="0"/>
            </a:br>
            <a:r>
              <a:rPr lang="en-GB" dirty="0" smtClean="0"/>
              <a:t>- Can happen on production but should be caught and reported in alerting</a:t>
            </a:r>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564" y="2262274"/>
            <a:ext cx="485775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2533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Types of </a:t>
            </a:r>
            <a:r>
              <a:rPr lang="en-GB" dirty="0" smtClean="0"/>
              <a:t>Bug: </a:t>
            </a:r>
            <a:r>
              <a:rPr lang="en-GB" dirty="0"/>
              <a:t>Logic </a:t>
            </a:r>
            <a:r>
              <a:rPr lang="en-GB" dirty="0" smtClean="0"/>
              <a:t>Bugs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These are Errors that occur in code, where the code isn’t doing what’s expected</a:t>
            </a:r>
            <a:br>
              <a:rPr lang="en-GB" dirty="0" smtClean="0"/>
            </a:br>
            <a:endParaRPr lang="en-GB" dirty="0" smtClean="0"/>
          </a:p>
          <a:p>
            <a:endParaRPr lang="en-GB" dirty="0" smtClean="0"/>
          </a:p>
          <a:p>
            <a:endParaRPr lang="en-GB" dirty="0"/>
          </a:p>
          <a:p>
            <a:endParaRPr lang="en-GB" dirty="0" smtClean="0"/>
          </a:p>
          <a:p>
            <a:endParaRPr lang="en-GB" dirty="0" smtClean="0"/>
          </a:p>
          <a:p>
            <a:endParaRPr lang="en-GB" dirty="0"/>
          </a:p>
          <a:p>
            <a:r>
              <a:rPr lang="en-GB" dirty="0" smtClean="0"/>
              <a:t>- Should be caught by code review and unit testing</a:t>
            </a:r>
          </a:p>
          <a:p>
            <a:r>
              <a:rPr lang="en-GB" dirty="0" smtClean="0"/>
              <a:t/>
            </a:r>
            <a:br>
              <a:rPr lang="en-GB" dirty="0" smtClean="0"/>
            </a:br>
            <a:r>
              <a:rPr lang="en-GB" dirty="0" smtClean="0"/>
              <a:t>- Can happen on production but should be caught and reported by users / business</a:t>
            </a:r>
            <a:endParaRPr lang="en-GB"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564" y="2578677"/>
            <a:ext cx="488632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1180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Types of </a:t>
            </a:r>
            <a:r>
              <a:rPr lang="en-GB" dirty="0" smtClean="0"/>
              <a:t>Bug: Race time Bugs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lnSpcReduction="10000"/>
          </a:bodyPr>
          <a:lstStyle/>
          <a:p>
            <a:r>
              <a:rPr lang="en-GB" dirty="0" smtClean="0"/>
              <a:t>These are Errors that occur in runtime with typically </a:t>
            </a:r>
            <a:r>
              <a:rPr lang="en-GB" dirty="0" err="1" smtClean="0"/>
              <a:t>async</a:t>
            </a:r>
            <a:r>
              <a:rPr lang="en-GB" dirty="0" smtClean="0"/>
              <a:t> code, where the code isn’t handling the </a:t>
            </a:r>
            <a:r>
              <a:rPr lang="en-GB" dirty="0" err="1" smtClean="0"/>
              <a:t>async</a:t>
            </a:r>
            <a:r>
              <a:rPr lang="en-GB" dirty="0" smtClean="0"/>
              <a:t> nature of the code or a 3</a:t>
            </a:r>
            <a:r>
              <a:rPr lang="en-GB" baseline="30000" dirty="0" smtClean="0"/>
              <a:t>rd</a:t>
            </a:r>
            <a:r>
              <a:rPr lang="en-GB" dirty="0" smtClean="0"/>
              <a:t> party</a:t>
            </a:r>
            <a:br>
              <a:rPr lang="en-GB" dirty="0" smtClean="0"/>
            </a:br>
            <a:endParaRPr lang="en-GB" dirty="0" smtClean="0"/>
          </a:p>
          <a:p>
            <a:endParaRPr lang="en-GB" dirty="0" smtClean="0"/>
          </a:p>
          <a:p>
            <a:endParaRPr lang="en-GB" dirty="0" smtClean="0"/>
          </a:p>
          <a:p>
            <a:endParaRPr lang="en-GB" dirty="0"/>
          </a:p>
          <a:p>
            <a:pPr marL="342900" indent="-342900">
              <a:buFontTx/>
              <a:buChar char="-"/>
            </a:pPr>
            <a:r>
              <a:rPr lang="en-GB" dirty="0" smtClean="0"/>
              <a:t>Should be caught by code </a:t>
            </a:r>
            <a:br>
              <a:rPr lang="en-GB" dirty="0" smtClean="0"/>
            </a:br>
            <a:r>
              <a:rPr lang="en-GB" dirty="0" smtClean="0"/>
              <a:t>review and unit testing</a:t>
            </a:r>
          </a:p>
          <a:p>
            <a:r>
              <a:rPr lang="en-GB" dirty="0" smtClean="0"/>
              <a:t/>
            </a:r>
            <a:br>
              <a:rPr lang="en-GB" dirty="0" smtClean="0"/>
            </a:br>
            <a:r>
              <a:rPr lang="en-GB" dirty="0" smtClean="0"/>
              <a:t>- Can happen on production but should be caught and reported by users / business, sometimes alerting if a runtime error occurs </a:t>
            </a:r>
          </a:p>
          <a:p>
            <a:r>
              <a:rPr lang="en-GB" dirty="0" smtClean="0"/>
              <a:t>- Hard to debug as they are </a:t>
            </a:r>
            <a:r>
              <a:rPr lang="en-GB" b="1" i="1" dirty="0" smtClean="0"/>
              <a:t>intermittent</a:t>
            </a:r>
            <a:r>
              <a:rPr lang="en-GB" dirty="0" smtClean="0"/>
              <a:t> by nature</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3982" y="2469912"/>
            <a:ext cx="42957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1663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Types of </a:t>
            </a:r>
            <a:r>
              <a:rPr lang="en-GB" dirty="0" smtClean="0"/>
              <a:t>Bug: </a:t>
            </a:r>
            <a:r>
              <a:rPr lang="en-GB" dirty="0"/>
              <a:t>Integration Bugs</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These are Errors that occur where the code isn’t handling a 3</a:t>
            </a:r>
            <a:r>
              <a:rPr lang="en-GB" baseline="30000" dirty="0" smtClean="0"/>
              <a:t>rd</a:t>
            </a:r>
            <a:r>
              <a:rPr lang="en-GB" dirty="0" smtClean="0"/>
              <a:t> party correctl</a:t>
            </a:r>
            <a:r>
              <a:rPr lang="en-GB" dirty="0"/>
              <a:t>y</a:t>
            </a:r>
            <a:r>
              <a:rPr lang="en-GB" dirty="0" smtClean="0"/>
              <a:t/>
            </a:r>
            <a:br>
              <a:rPr lang="en-GB" dirty="0" smtClean="0"/>
            </a:br>
            <a:endParaRPr lang="en-GB" dirty="0" smtClean="0"/>
          </a:p>
          <a:p>
            <a:endParaRPr lang="en-GB" dirty="0"/>
          </a:p>
          <a:p>
            <a:pPr marL="342900" indent="-342900">
              <a:buFontTx/>
              <a:buChar char="-"/>
            </a:pPr>
            <a:r>
              <a:rPr lang="en-GB" dirty="0" smtClean="0"/>
              <a:t>Should be caught by code review and integration testing</a:t>
            </a:r>
          </a:p>
          <a:p>
            <a:r>
              <a:rPr lang="en-GB" dirty="0" smtClean="0"/>
              <a:t/>
            </a:r>
            <a:br>
              <a:rPr lang="en-GB" dirty="0" smtClean="0"/>
            </a:br>
            <a:r>
              <a:rPr lang="en-GB" dirty="0" smtClean="0"/>
              <a:t>- Can happen on production but should be caught and reported by users / business, sometimes alerting if a runtime error occurs </a:t>
            </a:r>
          </a:p>
          <a:p>
            <a:pPr marL="342900" indent="-342900">
              <a:buFontTx/>
              <a:buChar char="-"/>
            </a:pPr>
            <a:r>
              <a:rPr lang="en-GB" dirty="0" smtClean="0"/>
              <a:t>Hard to prod issues find in dev/test if not </a:t>
            </a:r>
            <a:r>
              <a:rPr lang="en-GB" b="1" i="1" dirty="0" smtClean="0"/>
              <a:t>representative</a:t>
            </a:r>
            <a:r>
              <a:rPr lang="en-GB" dirty="0" smtClean="0"/>
              <a:t> of prod</a:t>
            </a:r>
          </a:p>
          <a:p>
            <a:pPr marL="342900" indent="-342900">
              <a:buFontTx/>
              <a:buChar char="-"/>
            </a:pPr>
            <a:r>
              <a:rPr lang="en-GB" dirty="0" smtClean="0"/>
              <a:t>Hard to find in unit tests as they have assumptions about 3</a:t>
            </a:r>
            <a:r>
              <a:rPr lang="en-GB" baseline="30000" dirty="0" smtClean="0"/>
              <a:t>rd</a:t>
            </a:r>
            <a:r>
              <a:rPr lang="en-GB" dirty="0" smtClean="0"/>
              <a:t> parties when properly mocked</a:t>
            </a:r>
          </a:p>
          <a:p>
            <a:pPr marL="342900" indent="-342900">
              <a:buFontTx/>
              <a:buChar char="-"/>
            </a:pP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930" y="2531659"/>
            <a:ext cx="665797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8652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Types of </a:t>
            </a:r>
            <a:r>
              <a:rPr lang="en-GB" dirty="0" smtClean="0"/>
              <a:t>Bug: </a:t>
            </a:r>
            <a:r>
              <a:rPr lang="en-GB" dirty="0"/>
              <a:t>Requirements Bugs</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These are Errors that occur when the code is working correctly but not doing the correct thing </a:t>
            </a:r>
            <a:br>
              <a:rPr lang="en-GB" dirty="0" smtClean="0"/>
            </a:br>
            <a:endParaRPr lang="en-GB" dirty="0" smtClean="0"/>
          </a:p>
          <a:p>
            <a:endParaRPr lang="en-GB" dirty="0" smtClean="0"/>
          </a:p>
          <a:p>
            <a:endParaRPr lang="en-GB" dirty="0" smtClean="0"/>
          </a:p>
          <a:p>
            <a:endParaRPr lang="en-GB" dirty="0"/>
          </a:p>
          <a:p>
            <a:pPr marL="342900" indent="-342900">
              <a:buFontTx/>
              <a:buChar char="-"/>
            </a:pPr>
            <a:r>
              <a:rPr lang="en-GB" dirty="0" smtClean="0"/>
              <a:t>Should be caught by code review or business testing</a:t>
            </a:r>
          </a:p>
          <a:p>
            <a:r>
              <a:rPr lang="en-GB" dirty="0" smtClean="0"/>
              <a:t/>
            </a:r>
            <a:br>
              <a:rPr lang="en-GB" dirty="0" smtClean="0"/>
            </a:br>
            <a:r>
              <a:rPr lang="en-GB" dirty="0" smtClean="0"/>
              <a:t>- Important that release items are retested before release in a test environment</a:t>
            </a:r>
          </a:p>
          <a:p>
            <a:r>
              <a:rPr lang="en-GB" dirty="0" smtClean="0"/>
              <a:t>- Due normally to poor communication or misunderstandings between people</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770" y="2568806"/>
            <a:ext cx="334327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926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WG">
      <a:dk1>
        <a:srgbClr val="42145F"/>
      </a:dk1>
      <a:lt1>
        <a:srgbClr val="FFFFFF"/>
      </a:lt1>
      <a:dk2>
        <a:srgbClr val="5E10B1"/>
      </a:dk2>
      <a:lt2>
        <a:srgbClr val="F4F0E8"/>
      </a:lt2>
      <a:accent1>
        <a:srgbClr val="A58CC3"/>
      </a:accent1>
      <a:accent2>
        <a:srgbClr val="E6A000"/>
      </a:accent2>
      <a:accent3>
        <a:srgbClr val="D73C5F"/>
      </a:accent3>
      <a:accent4>
        <a:srgbClr val="82B400"/>
      </a:accent4>
      <a:accent5>
        <a:srgbClr val="D75F19"/>
      </a:accent5>
      <a:accent6>
        <a:srgbClr val="EBAF8C"/>
      </a:accent6>
      <a:hlink>
        <a:srgbClr val="5E10B1"/>
      </a:hlink>
      <a:folHlink>
        <a:srgbClr val="C8B9D7"/>
      </a:folHlink>
    </a:clrScheme>
    <a:fontScheme name="NWG">
      <a:majorFont>
        <a:latin typeface="RN House Sans Light"/>
        <a:ea typeface=""/>
        <a:cs typeface=""/>
      </a:majorFont>
      <a:minorFont>
        <a:latin typeface="RN House Sans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RbsDocumentDescription xmlns="a89de3b2-3620-4c32-8902-d2201d5d97e1" xsi:nil="true"/>
    <TaxCatchAll xmlns="a89de3b2-3620-4c32-8902-d2201d5d97e1"/>
  </documentManagement>
</p:properties>
</file>

<file path=customXml/itemProps1.xml><?xml version="1.0" encoding="utf-8"?>
<ds:datastoreItem xmlns:ds="http://schemas.openxmlformats.org/officeDocument/2006/customXml" ds:itemID="{EE8AFE94-A7EB-4DB0-997A-17AD5BDD76BE}">
  <ds:schemaRefs>
    <ds:schemaRef ds:uri="http://schemas.microsoft.com/sharepoint/v3/contenttype/forms"/>
  </ds:schemaRefs>
</ds:datastoreItem>
</file>

<file path=customXml/itemProps2.xml><?xml version="1.0" encoding="utf-8"?>
<ds:datastoreItem xmlns:ds="http://schemas.openxmlformats.org/officeDocument/2006/customXml" ds:itemID="{1DA739CF-227D-44DF-858A-405127FA13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B9DDFE-003E-4269-9EAF-85F9076129C6}">
  <ds:schemaRefs>
    <ds:schemaRef ds:uri="http://schemas.microsoft.com/office/2006/documentManagement/types"/>
    <ds:schemaRef ds:uri="http://purl.org/dc/elements/1.1/"/>
    <ds:schemaRef ds:uri="http://purl.org/dc/terms/"/>
    <ds:schemaRef ds:uri="http://schemas.openxmlformats.org/package/2006/metadata/core-properties"/>
    <ds:schemaRef ds:uri="a89de3b2-3620-4c32-8902-d2201d5d97e1"/>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2592</TotalTime>
  <Words>1665</Words>
  <Application>Microsoft Office PowerPoint</Application>
  <PresentationFormat>On-screen Show (4:3)</PresentationFormat>
  <Paragraphs>410</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BUGS</vt:lpstr>
      <vt:lpstr>Types of Bug</vt:lpstr>
      <vt:lpstr>Types of Bug: Compilation Bugs*</vt:lpstr>
      <vt:lpstr>Types of Bug: Runtime Bugs</vt:lpstr>
      <vt:lpstr>Types of Bug: Logic Bugs</vt:lpstr>
      <vt:lpstr>Types of Bug: Race time Bugs</vt:lpstr>
      <vt:lpstr>Types of Bug: Integration Bugs</vt:lpstr>
      <vt:lpstr>Types of Bug: Requirements Bugs</vt:lpstr>
      <vt:lpstr>Types of Bug: Overview</vt:lpstr>
      <vt:lpstr>Questions ?</vt:lpstr>
      <vt:lpstr>When Bugs Occur </vt:lpstr>
      <vt:lpstr>When Bugs Occur: During Local Development </vt:lpstr>
      <vt:lpstr>When Bugs Occur: Non-Prod Environments </vt:lpstr>
      <vt:lpstr>When Bugs Occur: Non-Prod Box </vt:lpstr>
      <vt:lpstr>When Bugs Occur: After Prod Release on Prod Box</vt:lpstr>
      <vt:lpstr>When Bugs Occur: After Prod Release on Prod Box</vt:lpstr>
      <vt:lpstr>When Bugs Occur: Long after Prod Release on Prod Box</vt:lpstr>
      <vt:lpstr>When Bugs Occur: Long after Prod Release on Prod Box</vt:lpstr>
      <vt:lpstr>When Bugs Occur: After 3rd Party Change on Prod Box</vt:lpstr>
      <vt:lpstr>When Bugs Occur: After 3rd Party Change on Prod Box</vt:lpstr>
      <vt:lpstr>When Bugs Occur: Cliffnotes</vt:lpstr>
      <vt:lpstr>Bug Psychology</vt:lpstr>
      <vt:lpstr>Bug Psychology</vt:lpstr>
      <vt:lpstr>Bug Psychology</vt:lpstr>
      <vt:lpstr>Bug Psychology</vt:lpstr>
      <vt:lpstr>Bug Psychology</vt:lpstr>
      <vt:lpstr>How to Fix Bugs Schedule of Events</vt:lpstr>
      <vt:lpstr>How to Fix Bugs: NON-PROD/INCIDENT</vt:lpstr>
      <vt:lpstr>How to Fix Bugs: PROD INCIDENT </vt:lpstr>
      <vt:lpstr>How to Fix Bugs: REAL PROD INCIDENT</vt:lpstr>
      <vt:lpstr>How to Fix Bugs: Overview</vt:lpstr>
      <vt:lpstr>How to Fix Bugs: Overview</vt:lpstr>
      <vt:lpstr>How to Fix Bugs Stages</vt:lpstr>
      <vt:lpstr>How to Fix Bugs: Discovery</vt:lpstr>
      <vt:lpstr>How to Fix Bugs : Discovery</vt:lpstr>
      <vt:lpstr>How to Fix Bugs: Discovery</vt:lpstr>
      <vt:lpstr>How to Fix Bugs: Reproduce</vt:lpstr>
      <vt:lpstr>How to Fix Bugs: Reproduce</vt:lpstr>
      <vt:lpstr>How to Fix Bugs: Reproduce</vt:lpstr>
      <vt:lpstr>How to Fix Bugs: Reproduce</vt:lpstr>
      <vt:lpstr>How to Fix Bugs: Fix</vt:lpstr>
      <vt:lpstr>Questions ?</vt:lpstr>
      <vt:lpstr>Questions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Green (WLT GB)</dc:creator>
  <cp:lastModifiedBy>Anthony McKale</cp:lastModifiedBy>
  <cp:revision>184</cp:revision>
  <cp:lastPrinted>2020-01-17T12:51:04Z</cp:lastPrinted>
  <dcterms:created xsi:type="dcterms:W3CDTF">2019-12-23T12:27:16Z</dcterms:created>
  <dcterms:modified xsi:type="dcterms:W3CDTF">2020-06-05T14:27:58Z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0x010100634BF9FE955A4640AC0E96B7B578D17E00479388E2961AC74F803D4D112818351A</vt:lpwstr>
  </property>
  <property fmtid="{D5CDD505-2E9C-101B-9397-08002B2CF9AE}" pid="3" name="RbsBusinessOwner">
    <vt:lpwstr/>
  </property>
</Properties>
</file>