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5"/>
  </p:notesMasterIdLst>
  <p:sldIdLst>
    <p:sldId id="256" r:id="rId5"/>
    <p:sldId id="491" r:id="rId6"/>
    <p:sldId id="697" r:id="rId7"/>
    <p:sldId id="705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698" r:id="rId20"/>
    <p:sldId id="683" r:id="rId21"/>
    <p:sldId id="718" r:id="rId22"/>
    <p:sldId id="678" r:id="rId23"/>
    <p:sldId id="719" r:id="rId24"/>
    <p:sldId id="720" r:id="rId25"/>
    <p:sldId id="721" r:id="rId26"/>
    <p:sldId id="723" r:id="rId27"/>
    <p:sldId id="724" r:id="rId28"/>
    <p:sldId id="725" r:id="rId29"/>
    <p:sldId id="726" r:id="rId30"/>
    <p:sldId id="727" r:id="rId31"/>
    <p:sldId id="722" r:id="rId32"/>
    <p:sldId id="728" r:id="rId33"/>
    <p:sldId id="729" r:id="rId34"/>
    <p:sldId id="730" r:id="rId35"/>
    <p:sldId id="731" r:id="rId36"/>
    <p:sldId id="732" r:id="rId37"/>
    <p:sldId id="733" r:id="rId38"/>
    <p:sldId id="734" r:id="rId39"/>
    <p:sldId id="735" r:id="rId40"/>
    <p:sldId id="736" r:id="rId41"/>
    <p:sldId id="737" r:id="rId42"/>
    <p:sldId id="738" r:id="rId43"/>
    <p:sldId id="739" r:id="rId44"/>
    <p:sldId id="740" r:id="rId45"/>
    <p:sldId id="741" r:id="rId46"/>
    <p:sldId id="750" r:id="rId47"/>
    <p:sldId id="751" r:id="rId48"/>
    <p:sldId id="752" r:id="rId49"/>
    <p:sldId id="753" r:id="rId50"/>
    <p:sldId id="754" r:id="rId51"/>
    <p:sldId id="755" r:id="rId52"/>
    <p:sldId id="699" r:id="rId53"/>
    <p:sldId id="742" r:id="rId54"/>
    <p:sldId id="675" r:id="rId55"/>
    <p:sldId id="743" r:id="rId56"/>
    <p:sldId id="747" r:id="rId57"/>
    <p:sldId id="745" r:id="rId58"/>
    <p:sldId id="746" r:id="rId59"/>
    <p:sldId id="748" r:id="rId60"/>
    <p:sldId id="744" r:id="rId61"/>
    <p:sldId id="637" r:id="rId62"/>
    <p:sldId id="389" r:id="rId63"/>
    <p:sldId id="276" r:id="rId64"/>
  </p:sldIdLst>
  <p:sldSz cx="12192000" cy="6858000"/>
  <p:notesSz cx="6858000" cy="9144000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Open Sans" panose="020B060603050402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History" id="{51CD217E-B735-4D0C-92FE-7BACF5A58706}">
          <p14:sldIdLst>
            <p14:sldId id="697"/>
            <p14:sldId id="705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</p14:sldIdLst>
        </p14:section>
        <p14:section name="Cloudable Things" id="{D988CCA3-5EB6-49FF-A8D4-34F1F5C5478D}">
          <p14:sldIdLst>
            <p14:sldId id="698"/>
            <p14:sldId id="683"/>
            <p14:sldId id="718"/>
            <p14:sldId id="678"/>
            <p14:sldId id="719"/>
            <p14:sldId id="720"/>
          </p14:sldIdLst>
        </p14:section>
        <p14:section name="Cloud Things" id="{636CCED3-B5C1-48D5-8606-D189D7A7B97E}">
          <p14:sldIdLst>
            <p14:sldId id="721"/>
          </p14:sldIdLst>
        </p14:section>
        <p14:section name="compute" id="{FE3E2821-F05D-4B0C-AF17-47B4F52EDEAB}">
          <p14:sldIdLst>
            <p14:sldId id="723"/>
            <p14:sldId id="724"/>
            <p14:sldId id="725"/>
            <p14:sldId id="726"/>
            <p14:sldId id="727"/>
          </p14:sldIdLst>
        </p14:section>
        <p14:section name="data" id="{40F0D6B6-DF2D-430C-8749-FD98E10DA2A8}">
          <p14:sldIdLst>
            <p14:sldId id="722"/>
            <p14:sldId id="728"/>
            <p14:sldId id="729"/>
            <p14:sldId id="730"/>
            <p14:sldId id="731"/>
          </p14:sldIdLst>
        </p14:section>
        <p14:section name="identity" id="{1BC36015-CE16-48C2-8BA9-10063EC981C5}">
          <p14:sldIdLst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</p14:sldIdLst>
        </p14:section>
        <p14:section name="Cloudable Tersm" id="{AD56BB1A-F0BE-4EA0-8D09-383D9E2A0FC0}">
          <p14:sldIdLst>
            <p14:sldId id="750"/>
            <p14:sldId id="751"/>
            <p14:sldId id="752"/>
            <p14:sldId id="753"/>
            <p14:sldId id="754"/>
            <p14:sldId id="755"/>
          </p14:sldIdLst>
        </p14:section>
        <p14:section name="Dora" id="{AD08B2E9-8360-46D0-9687-513C9CDEEFE2}">
          <p14:sldIdLst>
            <p14:sldId id="699"/>
            <p14:sldId id="742"/>
            <p14:sldId id="675"/>
            <p14:sldId id="743"/>
            <p14:sldId id="747"/>
            <p14:sldId id="745"/>
            <p14:sldId id="746"/>
            <p14:sldId id="748"/>
            <p14:sldId id="744"/>
            <p14:sldId id="637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1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4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7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2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6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($b)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0B-4A92-AC3C-498D726807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81A-466A-A31B-AD27ECCBD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1A-466A-A31B-AD27ECCBDE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81A-466A-A31B-AD27ECCBDE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A-466A-A31B-AD27ECCBDE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A-466A-A31B-AD27ECCBDEC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81A-466A-A31B-AD27ECCBDEC2}"/>
              </c:ext>
            </c:extLst>
          </c:dPt>
          <c:dLbls>
            <c:dLbl>
              <c:idx val="1"/>
              <c:layout>
                <c:manualLayout>
                  <c:x val="-7.5294474763974795E-3"/>
                  <c:y val="3.6706051006959672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1A-466A-A31B-AD27ECCBDEC2}"/>
                </c:ext>
              </c:extLst>
            </c:dLbl>
            <c:dLbl>
              <c:idx val="2"/>
              <c:layout>
                <c:manualLayout>
                  <c:x val="-3.0117789905590057E-2"/>
                  <c:y val="-1.69412543109044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1A-466A-A31B-AD27ECCBDEC2}"/>
                </c:ext>
              </c:extLst>
            </c:dLbl>
            <c:dLbl>
              <c:idx val="3"/>
              <c:layout>
                <c:manualLayout>
                  <c:x val="-1.3176533083695589E-2"/>
                  <c:y val="-2.8235423851507461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1A-466A-A31B-AD27ECCBDEC2}"/>
                </c:ext>
              </c:extLst>
            </c:dLbl>
            <c:dLbl>
              <c:idx val="4"/>
              <c:layout>
                <c:manualLayout>
                  <c:x val="-1.8823618690993631E-2"/>
                  <c:y val="-2.2588339081206072E-2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1A-466A-A31B-AD27ECCBDEC2}"/>
                </c:ext>
              </c:extLst>
            </c:dLbl>
            <c:dLbl>
              <c:idx val="5"/>
              <c:layout>
                <c:manualLayout>
                  <c:x val="1.129417121459622E-2"/>
                  <c:y val="-0.11294169540602984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1A-466A-A31B-AD27ECCBDEC2}"/>
                </c:ext>
              </c:extLst>
            </c:dLbl>
            <c:dLbl>
              <c:idx val="6"/>
              <c:layout>
                <c:manualLayout>
                  <c:x val="4.3294322989285504E-2"/>
                  <c:y val="5.6470847703013888E-3"/>
                </c:manualLayout>
              </c:layout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1A-466A-A31B-AD27ECCBD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Online Stores</c:v>
                </c:pt>
                <c:pt idx="1">
                  <c:v>3rd Party Sellers</c:v>
                </c:pt>
                <c:pt idx="2">
                  <c:v>AWS</c:v>
                </c:pt>
                <c:pt idx="3">
                  <c:v>AD Services</c:v>
                </c:pt>
                <c:pt idx="4">
                  <c:v>Subscription Services</c:v>
                </c:pt>
                <c:pt idx="5">
                  <c:v>Physcial Stores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66.08</c:v>
                </c:pt>
                <c:pt idx="1">
                  <c:v>30.32</c:v>
                </c:pt>
                <c:pt idx="2">
                  <c:v>17.78</c:v>
                </c:pt>
                <c:pt idx="3">
                  <c:v>9.7200000000000006</c:v>
                </c:pt>
                <c:pt idx="4">
                  <c:v>8.1199999999999992</c:v>
                </c:pt>
                <c:pt idx="5">
                  <c:v>4.6900000000000004</c:v>
                </c:pt>
                <c:pt idx="6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A-466A-A31B-AD27ECCBDEC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8:47:0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 24575,'-12'12'0,"0"0"0,0 1 0,1 1 0,1 0 0,0 1 0,1 0 0,-8 17 0,-59 123 0,61-122 0,-57 138 0,-38 84 0,108-252 0,1 0 0,0 0 0,0 0 0,0 0 0,1 1 0,-1-1 0,1 0 0,0 0 0,0 0 0,0 1 0,0-1 0,0 0 0,1 0 0,-1 1 0,1-1 0,0 0 0,0 0 0,0 0 0,0 0 0,1 0 0,-1 0 0,1 0 0,0-1 0,0 1 0,0 0 0,0-1 0,0 1 0,1-1 0,2 2 0,7 5 0,1-1 0,0-1 0,1 0 0,0 0 0,18 5 0,33 16 0,-38-9 0,-2 0 0,0 2 0,-1 1 0,-1 1 0,34 45 0,0-2 0,-43-47-30,-12-15-91,0 0 0,0-1-1,1 1 1,-1 0-1,1-1 1,0 0 0,0 0-1,1 0 1,-1 0-1,7 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8:47:0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2945 24575,'63'-4'0,"122"-23"0,-168 24 0,132-19 0,69-15 0,-3-18 0,-177 47 0,0 1 0,60-2 0,-63 7 0,0-2 0,-1 0 0,57-17 0,-75 15 0,-1-1 0,-1 0 0,1-1 0,-1-1 0,0 0 0,-1-1 0,0 0 0,-1-1 0,0 0 0,0-1 0,11-16 0,11-19 0,53-94 0,-34 49 0,-23 43 0,-2-1 0,-1-1 0,-4-1 0,-1-2 0,25-98 0,-42 123 0,3-50 0,0-8 0,5-34 0,-5-1 0,-10-142 0,-1 86 0,0 140 0,-1 0 0,-2 0 0,-2 1 0,-1 0 0,-20-52 0,11 33 0,-15-71 0,-5-17 0,25 102 0,1-1 0,-8-61 0,-16-116-1365,28 188-5461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626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51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3799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378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2254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777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933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929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33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9301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313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7212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9908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3580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029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988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581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393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0311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2284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0410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76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5061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994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4721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477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06455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77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45617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3079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6688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36871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5755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28177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07882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8937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885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35923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569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077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944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63109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0253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641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919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296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896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577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41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insiderintelligence.com/insights/amazon-revenue/" TargetMode="Externa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Software_as_a_servic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tform_as_a_servic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rastructure_as_a_servic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ops-research.com/research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1990s – Sales force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sold software as a service (SAAS)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aka runs on our servers not yours,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a price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late 1990s – Big Tech joins in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Google/Microsoft start selling SAAS solutions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2000s – Random Internet Shop joins the party</a:t>
            </a: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Amazon created AWS / EC2, based off their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own internal software to run their website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 Serverless/Cloud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1990s – Sales force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sold software as a service (SAAS)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aka runs on our servers not yours,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a price</a:t>
            </a:r>
          </a:p>
          <a:p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late 1990s – Big Tech joins in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Google/Microsoft start selling SAAS solutions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2000s – Random Internet Shop joins the party</a:t>
            </a: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Amazon created AWS / EC2, based off their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		own internal software to run their website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 Serverless/Cloud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4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Percentage by Department ?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Amazon Profits 2022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5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140359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https://www.insiderintelligence.com/insights/amazon-revenue/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Amazon Profits 2022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36B009-4E64-CF4F-49E1-99CC80810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545190"/>
              </p:ext>
            </p:extLst>
          </p:nvPr>
        </p:nvGraphicFramePr>
        <p:xfrm>
          <a:off x="592244" y="1539955"/>
          <a:ext cx="6746843" cy="449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F5F1B56-EEF0-62E7-8C39-D118B52EF55B}"/>
              </a:ext>
            </a:extLst>
          </p:cNvPr>
          <p:cNvGrpSpPr/>
          <p:nvPr/>
        </p:nvGrpSpPr>
        <p:grpSpPr>
          <a:xfrm>
            <a:off x="6266000" y="2556480"/>
            <a:ext cx="654480" cy="1241640"/>
            <a:chOff x="6266000" y="2556480"/>
            <a:chExt cx="654480" cy="12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DA737C-5B9D-6FFA-66F1-94FE477F46E1}"/>
                    </a:ext>
                  </a:extLst>
                </p14:cNvPr>
                <p14:cNvContentPartPr/>
                <p14:nvPr/>
              </p14:nvContentPartPr>
              <p14:xfrm>
                <a:off x="6266000" y="3362520"/>
                <a:ext cx="173520" cy="43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DA737C-5B9D-6FFA-66F1-94FE477F46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7360" y="3353880"/>
                  <a:ext cx="1911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0DA64F-AF1E-048E-561F-205EC39C02EB}"/>
                    </a:ext>
                  </a:extLst>
                </p14:cNvPr>
                <p14:cNvContentPartPr/>
                <p14:nvPr/>
              </p14:nvContentPartPr>
              <p14:xfrm>
                <a:off x="6278600" y="2556480"/>
                <a:ext cx="641880" cy="106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0DA64F-AF1E-048E-561F-205EC39C02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69960" y="2547840"/>
                  <a:ext cx="659520" cy="10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42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Percentage by Department</a:t>
            </a: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$17 billion (13%)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Amazon Profits 2022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0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Cloudable</a:t>
            </a:r>
            <a:r>
              <a:rPr lang="en-GB" dirty="0"/>
              <a:t>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ALL SERVERLESS IS ON SERVERS AND HARDWARE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Serverless / Cloud is a provisioning approach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 Magic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Serverless vs Server-ed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Non-Serverless =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Actual servers / software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owned and maintained by yourself or 3</a:t>
            </a:r>
            <a:r>
              <a:rPr lang="en-US" sz="28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Party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Serverless =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Actual servers / software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Details someone else’s problem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Serverless vs Server-ed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05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6 big things servers do….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Audience participation: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Name 6 big things servers do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Typical Server Things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7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History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Things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Things: details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Terms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Dora (not the explorer)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Running programs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Databases, and File Storage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Identity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Authentications /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Communication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Service Glue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(Queues / Notifications / Email / Events)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firewalls,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vpns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gateways,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routers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Typical Server Things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Things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6;g99d0dd0f54_0_0">
            <a:extLst>
              <a:ext uri="{FF2B5EF4-FFF2-40B4-BE49-F238E27FC236}">
                <a16:creationId xmlns:a16="http://schemas.microsoft.com/office/drawing/2014/main" id="{30D02AEF-C5E7-013E-0525-DEE3BDB8B29F}"/>
              </a:ext>
            </a:extLst>
          </p:cNvPr>
          <p:cNvSpPr/>
          <p:nvPr/>
        </p:nvSpPr>
        <p:spPr>
          <a:xfrm>
            <a:off x="744644" y="16923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Lets go into detail, shall we ?</a:t>
            </a:r>
          </a:p>
        </p:txBody>
      </p:sp>
    </p:spTree>
    <p:extLst>
      <p:ext uri="{BB962C8B-B14F-4D97-AF65-F5344CB8AC3E}">
        <p14:creationId xmlns:p14="http://schemas.microsoft.com/office/powerpoint/2010/main" val="26715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Running programs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Databases, and File Storage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Identity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Authentications /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Communication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Service Glue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(Queues / Notifications / Email / Events)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firewalls,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vpns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gateways,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routers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8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programs, before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 Fun + more servers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6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programs, after cloud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a long lived VM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EC2, Azure Compute…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Short lived Container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Lambda function, Azure Function…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3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programs in Code in a long lived VM,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Image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docker upgrades)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9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Running programs in Code in Short lived Container,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Image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docker upgrades)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Question ?, onto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a long lived VM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EC2, Azure Compute…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in Short lived Container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Lambda function, Azure Function…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Compute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3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Storing data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 Fun + more servers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1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Compute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Storing data, after cloud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Indexed Data in Database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RDS…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Blob Data in Long term Store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S3…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9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Storing data in Indexed Data in Database,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manage / populate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8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Blob Data in Long term Store,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 portal to populate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Question ?, onto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identity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Two main types: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Indexed Data in Database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RDS…</a:t>
            </a:r>
          </a:p>
          <a:p>
            <a:pPr marL="457200" indent="-457200">
              <a:buFontTx/>
              <a:buChar char="-"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Blob Data in Long term Store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called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S3…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9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Authentications /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 Fun + more servers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0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Authentications /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Authorisation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after cloud</a:t>
            </a: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manage / populate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6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Identity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Question ?, got the pattern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 quick Comms, Logs, Networking</a:t>
            </a: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identity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4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Communication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Service Glue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(Queues / Notifications / Email / Events)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 Fun + more servers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Communication: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Service Glue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(Queues / Notifications / Email / Events)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manage / populate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comms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9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 Fun + more servers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logs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7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Logs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Analytics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Physical server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Run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manage / populate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logs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5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Developers: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Plan Project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Buy Infrastructure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 Infrastructure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 Code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Put Code on Infrastructure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 BEFORE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firewalls,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vpns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gateways,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routers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Before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Expensive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Physical hardware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 Fun + more servers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Networking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Networking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firewalls,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vpns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gateways,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routers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After cloud required: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Expensive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Physical hardware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Operating System </a:t>
            </a:r>
            <a:r>
              <a:rPr lang="en-US" sz="20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(+ maintenance)</a:t>
            </a: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Software to manage / populate</a:t>
            </a:r>
          </a:p>
          <a:p>
            <a:endParaRPr lang="en-US" sz="2800" strike="sngStrike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Scale Case: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Pay more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Things: Networking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2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Things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2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Cloudable</a:t>
            </a:r>
            <a:r>
              <a:rPr lang="en-GB" dirty="0"/>
              <a:t>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You’ll hear these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alot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SaaS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PaaS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IaaS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https://aws.amazon.com/what-is-cloud-computing/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SaaS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7438F-8EF0-F006-9069-40429746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2324755"/>
            <a:ext cx="11308264" cy="174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521F0-72EF-E426-50E3-A9B3D540B965}"/>
              </a:ext>
            </a:extLst>
          </p:cNvPr>
          <p:cNvSpPr txBox="1"/>
          <p:nvPr/>
        </p:nvSpPr>
        <p:spPr>
          <a:xfrm>
            <a:off x="722279" y="6407418"/>
            <a:ext cx="6989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https://en.wikipedia.org/wiki/Software_as_a_service</a:t>
            </a:r>
            <a:r>
              <a:rPr lang="en-GB" dirty="0"/>
              <a:t> 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30CFC704-5071-B8FE-F325-C2577A4EAD6B}"/>
              </a:ext>
            </a:extLst>
          </p:cNvPr>
          <p:cNvSpPr/>
          <p:nvPr/>
        </p:nvSpPr>
        <p:spPr>
          <a:xfrm>
            <a:off x="501453" y="42736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a.k.a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hosted 3</a:t>
            </a:r>
            <a:r>
              <a:rPr lang="en-US" sz="2800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339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PaaS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21F0-72EF-E426-50E3-A9B3D540B965}"/>
              </a:ext>
            </a:extLst>
          </p:cNvPr>
          <p:cNvSpPr txBox="1"/>
          <p:nvPr/>
        </p:nvSpPr>
        <p:spPr>
          <a:xfrm>
            <a:off x="722279" y="6407418"/>
            <a:ext cx="6989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https://en.wikipedia.org/wiki/Platform_as_a_service</a:t>
            </a:r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502-8EE0-9339-ED48-70AAF0019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78" y="2220540"/>
            <a:ext cx="11165087" cy="1787255"/>
          </a:xfrm>
          <a:prstGeom prst="rect">
            <a:avLst/>
          </a:prstGeom>
        </p:spPr>
      </p:pic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C6B7E953-3322-F546-58A3-F28045F0E66E}"/>
              </a:ext>
            </a:extLst>
          </p:cNvPr>
          <p:cNvSpPr/>
          <p:nvPr/>
        </p:nvSpPr>
        <p:spPr>
          <a:xfrm>
            <a:off x="722278" y="414084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a.k.a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hosted custom own software</a:t>
            </a:r>
          </a:p>
        </p:txBody>
      </p:sp>
    </p:spTree>
    <p:extLst>
      <p:ext uri="{BB962C8B-B14F-4D97-AF65-F5344CB8AC3E}">
        <p14:creationId xmlns:p14="http://schemas.microsoft.com/office/powerpoint/2010/main" val="9605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IaaS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21F0-72EF-E426-50E3-A9B3D540B965}"/>
              </a:ext>
            </a:extLst>
          </p:cNvPr>
          <p:cNvSpPr txBox="1"/>
          <p:nvPr/>
        </p:nvSpPr>
        <p:spPr>
          <a:xfrm>
            <a:off x="722279" y="6407418"/>
            <a:ext cx="6989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https://en.wikipedia.org/wiki/Infrastructure_as_a_service</a:t>
            </a:r>
            <a:r>
              <a:rPr lang="en-GB" dirty="0"/>
              <a:t> 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C6B7E953-3322-F546-58A3-F28045F0E66E}"/>
              </a:ext>
            </a:extLst>
          </p:cNvPr>
          <p:cNvSpPr/>
          <p:nvPr/>
        </p:nvSpPr>
        <p:spPr>
          <a:xfrm>
            <a:off x="722278" y="4140846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a.k.a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hosted custom data-center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D491-E6DF-8CE7-53D6-C977F864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68" y="2137235"/>
            <a:ext cx="11535229" cy="16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Questions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SaaS = Hosted 3</a:t>
            </a:r>
            <a:r>
              <a:rPr lang="en-US" sz="2800" b="1" baseline="30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Party Software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PaaS = Hosted Own Software</a:t>
            </a:r>
          </a:p>
          <a:p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IaaS = Hosted Data-Centre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https://aws.amazon.com/what-is-cloud-computing/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 err="1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Cloudable</a:t>
            </a: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3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DORA </a:t>
            </a:r>
            <a:r>
              <a:rPr lang="en-GB" dirty="0" err="1"/>
              <a:t>a.k.a</a:t>
            </a:r>
            <a:r>
              <a:rPr lang="en-GB" dirty="0"/>
              <a:t>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Developers: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Plan Project</a:t>
            </a:r>
          </a:p>
          <a:p>
            <a:pPr marL="457200" indent="-457200">
              <a:buFontTx/>
              <a:buChar char="-"/>
            </a:pP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Buy Infrastructure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 Infrastructure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Build Code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Put Code on Infrastructure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Paid for Infrastructure Monthly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 AFTER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6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esearch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ssessment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program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https://www.devops-research.com/research.html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kumimoji="0" lang="en-GB" sz="4000" b="1" i="0" u="none" strike="noStrike" kern="0" cap="none" spc="0" normalizeH="0" baseline="0" noProof="0" dirty="0">
                <a:ln>
                  <a:noFill/>
                </a:ln>
                <a:solidFill>
                  <a:srgbClr val="FAB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4BD1C-85CB-BDFC-9EBD-BC9C6C23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4" y="1092101"/>
            <a:ext cx="5338105" cy="24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Best Practice via research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101FE-009B-51CC-F104-6E1421C7E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35" y="2072203"/>
            <a:ext cx="8159750" cy="4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6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Devops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Best Practice (for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devops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C33DF-8C12-6F06-ADEA-8A21579E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77" y="2161207"/>
            <a:ext cx="5074603" cy="45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Devops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Best Practice (for teamwork / tickets)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D0BA3B-1DF6-6AA5-7C84-8D7CF727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96" y="2324755"/>
            <a:ext cx="3086100" cy="404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D0FB63-F3A0-74D2-4456-D7205FB04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125" y="2324755"/>
            <a:ext cx="25908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D091-712F-8C03-19CA-B596249F2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048" y="2662892"/>
            <a:ext cx="25431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Devops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Best Practice (for managers / ops)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595A0-695F-F1A7-967D-751A3E06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01" y="2166283"/>
            <a:ext cx="2524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Devops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Best Practice (for team leadership)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373DD-E537-200A-4160-3703F6FF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190" y="2509183"/>
            <a:ext cx="3086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Devops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Best Practice (for team culture)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BF54A-B214-BA3F-FAFB-F4BF9A67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28" y="2389168"/>
            <a:ext cx="2128708" cy="42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Best Practice via research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101FE-009B-51CC-F104-6E1421C7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35" y="2072203"/>
            <a:ext cx="8159750" cy="4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DORA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30A8C8A-0893-4405-C20F-9466DD30D533}"/>
              </a:ext>
            </a:extLst>
          </p:cNvPr>
          <p:cNvSpPr/>
          <p:nvPr/>
        </p:nvSpPr>
        <p:spPr>
          <a:xfrm>
            <a:off x="741680" y="2261230"/>
            <a:ext cx="894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is just a teaser,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cover DORA in more detail later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904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2891824" y="303660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Same stuff, different day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6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45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The Great Alan Turing (and others) built the first general purpose computer and won WW2*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50s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Super and Office computers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(size of buildings and rooms)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80s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Personal Mini/Micro-computers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(size of desks and briefcases)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90s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Nano-computers including a Mobile phone…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(size of your palm and smaller)</a:t>
            </a: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Historical details may be </a:t>
            </a:r>
            <a:r>
              <a:rPr lang="en-US" sz="1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fictionalised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simplified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3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Serverless-computers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 the computers exist in thin-air and microwaves, and computing power can be extracted directly from the internet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23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2000s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Advent of Serverless-computers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 the computers exist in thin-air and microwaves, and computing power can be extracted directly from the internet</a:t>
            </a:r>
            <a:b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strike="sngStrike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 huge super/office computing is setup in cold remote places, connected to the internet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can be accessed directly from the internet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(for a cost)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History: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4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1649</Words>
  <Application>Microsoft Office PowerPoint</Application>
  <PresentationFormat>Widescreen</PresentationFormat>
  <Paragraphs>330</Paragraphs>
  <Slides>60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Open Sans</vt:lpstr>
      <vt:lpstr>Arial</vt:lpstr>
      <vt:lpstr>Calibri</vt:lpstr>
      <vt:lpstr>Body Slides</vt:lpstr>
      <vt:lpstr>PowerPoint Presentation</vt:lpstr>
      <vt:lpstr>PowerPoint Presentation</vt:lpstr>
      <vt:lpstr>CLOUD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Cloudable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Cloudable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DORA a.k.a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48</cp:revision>
  <dcterms:created xsi:type="dcterms:W3CDTF">2020-04-16T10:42:13Z</dcterms:created>
  <dcterms:modified xsi:type="dcterms:W3CDTF">2022-11-04T11:12:35Z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