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5"/>
  </p:notesMasterIdLst>
  <p:sldIdLst>
    <p:sldId id="256" r:id="rId5"/>
    <p:sldId id="491" r:id="rId6"/>
    <p:sldId id="697" r:id="rId7"/>
    <p:sldId id="710" r:id="rId8"/>
    <p:sldId id="709" r:id="rId9"/>
    <p:sldId id="711" r:id="rId10"/>
    <p:sldId id="712" r:id="rId11"/>
    <p:sldId id="713" r:id="rId12"/>
    <p:sldId id="714" r:id="rId13"/>
    <p:sldId id="715" r:id="rId14"/>
    <p:sldId id="716" r:id="rId15"/>
    <p:sldId id="755" r:id="rId16"/>
    <p:sldId id="756" r:id="rId17"/>
    <p:sldId id="758" r:id="rId18"/>
    <p:sldId id="721" r:id="rId19"/>
    <p:sldId id="724" r:id="rId20"/>
    <p:sldId id="757" r:id="rId21"/>
    <p:sldId id="759" r:id="rId22"/>
    <p:sldId id="760" r:id="rId23"/>
    <p:sldId id="728" r:id="rId24"/>
    <p:sldId id="761" r:id="rId25"/>
    <p:sldId id="762" r:id="rId26"/>
    <p:sldId id="733" r:id="rId27"/>
    <p:sldId id="764" r:id="rId28"/>
    <p:sldId id="765" r:id="rId29"/>
    <p:sldId id="766" r:id="rId30"/>
    <p:sldId id="767" r:id="rId31"/>
    <p:sldId id="768" r:id="rId32"/>
    <p:sldId id="770" r:id="rId33"/>
    <p:sldId id="771" r:id="rId34"/>
    <p:sldId id="772" r:id="rId35"/>
    <p:sldId id="773" r:id="rId36"/>
    <p:sldId id="774" r:id="rId37"/>
    <p:sldId id="775" r:id="rId38"/>
    <p:sldId id="776" r:id="rId39"/>
    <p:sldId id="777" r:id="rId40"/>
    <p:sldId id="778" r:id="rId41"/>
    <p:sldId id="779" r:id="rId42"/>
    <p:sldId id="780" r:id="rId43"/>
    <p:sldId id="781" r:id="rId44"/>
    <p:sldId id="783" r:id="rId45"/>
    <p:sldId id="785" r:id="rId46"/>
    <p:sldId id="787" r:id="rId47"/>
    <p:sldId id="784" r:id="rId48"/>
    <p:sldId id="782" r:id="rId49"/>
    <p:sldId id="786" r:id="rId50"/>
    <p:sldId id="789" r:id="rId51"/>
    <p:sldId id="790" r:id="rId52"/>
    <p:sldId id="389" r:id="rId53"/>
    <p:sldId id="276" r:id="rId54"/>
  </p:sldIdLst>
  <p:sldSz cx="12192000" cy="68580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Open Sans" panose="020B060603050402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History" id="{51CD217E-B735-4D0C-92FE-7BACF5A58706}">
          <p14:sldIdLst>
            <p14:sldId id="697"/>
            <p14:sldId id="710"/>
            <p14:sldId id="709"/>
            <p14:sldId id="711"/>
            <p14:sldId id="712"/>
            <p14:sldId id="713"/>
            <p14:sldId id="714"/>
            <p14:sldId id="715"/>
          </p14:sldIdLst>
        </p14:section>
        <p14:section name="IaaS of the PaaS of the SaaS" id="{D988CCA3-5EB6-49FF-A8D4-34F1F5C5478D}">
          <p14:sldIdLst>
            <p14:sldId id="716"/>
            <p14:sldId id="755"/>
            <p14:sldId id="756"/>
            <p14:sldId id="758"/>
            <p14:sldId id="721"/>
            <p14:sldId id="724"/>
            <p14:sldId id="757"/>
            <p14:sldId id="759"/>
            <p14:sldId id="760"/>
            <p14:sldId id="728"/>
            <p14:sldId id="761"/>
            <p14:sldId id="762"/>
            <p14:sldId id="733"/>
            <p14:sldId id="764"/>
            <p14:sldId id="765"/>
            <p14:sldId id="766"/>
            <p14:sldId id="767"/>
            <p14:sldId id="768"/>
            <p14:sldId id="770"/>
            <p14:sldId id="771"/>
            <p14:sldId id="772"/>
          </p14:sldIdLst>
        </p14:section>
        <p14:section name="AWS Cli" id="{AD08B2E9-8360-46D0-9687-513C9CDEEFE2}">
          <p14:sldIdLst>
            <p14:sldId id="773"/>
            <p14:sldId id="774"/>
            <p14:sldId id="775"/>
            <p14:sldId id="776"/>
            <p14:sldId id="777"/>
            <p14:sldId id="778"/>
          </p14:sldIdLst>
        </p14:section>
        <p14:section name="AWS IAM" id="{D496AFC8-FC08-4EFC-846B-3B25BE214421}">
          <p14:sldIdLst>
            <p14:sldId id="779"/>
            <p14:sldId id="780"/>
            <p14:sldId id="781"/>
            <p14:sldId id="783"/>
            <p14:sldId id="785"/>
            <p14:sldId id="787"/>
            <p14:sldId id="784"/>
            <p14:sldId id="782"/>
            <p14:sldId id="786"/>
            <p14:sldId id="789"/>
            <p14:sldId id="790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1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078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620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633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31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4897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917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823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2988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295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110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0410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108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6114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6852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304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3642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2937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4772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4514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286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9242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1969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1770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540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0495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59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5893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9156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58113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045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466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7011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183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1172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0806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6546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69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500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782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34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line_of_Amazon_Web_Serv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ia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erverles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vpc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vpc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getting-started-install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ws.amazon.com/cli/latest/reference/" TargetMode="External"/><Relationship Id="rId4" Type="http://schemas.openxmlformats.org/officeDocument/2006/relationships/hyperlink" Target="https://docs.aws.amazon.com/cli/latest/userguide/cli-chap-using.html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i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 Cloud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  <a:p>
            <a:pPr>
              <a:buSzPts val="1500"/>
            </a:pPr>
            <a:endParaRPr lang="en-GB" sz="32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https://en.wikipedia.org/wiki/Timeline_of_Amazon_Web_Services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History (Truncated)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5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IaaS of the PaaS of the SaaS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1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SaaS = Hosted 3</a:t>
            </a:r>
            <a:r>
              <a:rPr lang="en-US" sz="2800" b="1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Party Software</a:t>
            </a:r>
          </a:p>
          <a:p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PaaS = Hosted Own Software</a:t>
            </a:r>
          </a:p>
          <a:p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IaaS = Hosted Data-Centre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https://aws.amazon.com/what-is-cloud-computing/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IaaS of the PaaS of the SaaS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3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Cloud/AWS Service will be a mixture of these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Simple Storage Service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S3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IaaS of the PaaS of the SaaS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33EDD-B9B5-8E73-349C-ADB47CA3482E}"/>
              </a:ext>
            </a:extLst>
          </p:cNvPr>
          <p:cNvSpPr txBox="1"/>
          <p:nvPr/>
        </p:nvSpPr>
        <p:spPr>
          <a:xfrm>
            <a:off x="1158844" y="3286408"/>
            <a:ext cx="2761306" cy="209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BC86E32-7A98-D36C-1FAA-0DB9505E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61450"/>
              </p:ext>
            </p:extLst>
          </p:nvPr>
        </p:nvGraphicFramePr>
        <p:xfrm>
          <a:off x="1706075" y="3702163"/>
          <a:ext cx="8127999" cy="12598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69368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1592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4597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IaaS elements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PaaS elements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SaaS elements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used as a file system, in Platforms created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Pretty Website to access/upload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2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Services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1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Running programs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Databases, and File Storage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Identity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Authentications /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Communication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Service Glue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(Queues / Notifications / Email / Events)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Analytics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firewalls,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vpns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gateways,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routers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Areas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8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programs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main types: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a long lived VM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EC2, Azure Compute…</a:t>
            </a:r>
          </a:p>
          <a:p>
            <a:pPr marL="457200" indent="-457200">
              <a:buFontTx/>
              <a:buChar char="-"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Short lived Container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Lambda function, Azure Function…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 :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3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Compute (Serverless)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3D620-7C69-E8C1-A8E0-C99E36F5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91" y="2204896"/>
            <a:ext cx="952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Compute </a:t>
            </a:r>
            <a:b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(Server-ed + Support)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A70F4-DDF9-01B3-3AE5-D3700C2A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540125"/>
            <a:ext cx="8562975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92293-4ACF-654D-48C0-4F09EB4F1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30" y="2047491"/>
            <a:ext cx="10182225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CC098-02F8-C9F2-2DB3-D7432E8FA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30" y="3263775"/>
            <a:ext cx="10401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Compute Cover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be concentrating on: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Lambda Functions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Elastic Compute Cloud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EC2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(aka AWS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+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EKS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(aka AWS Kubernetes)</a:t>
            </a:r>
          </a:p>
        </p:txBody>
      </p:sp>
    </p:spTree>
    <p:extLst>
      <p:ext uri="{BB962C8B-B14F-4D97-AF65-F5344CB8AC3E}">
        <p14:creationId xmlns:p14="http://schemas.microsoft.com/office/powerpoint/2010/main" val="915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History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Overview: IaaS of the PaaS of the SaaS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AWS Services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AWS Services and </a:t>
            </a:r>
            <a:r>
              <a:rPr lang="en-GB" sz="36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IAM…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Storing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main types: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Indexed Data in Database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RDS…</a:t>
            </a:r>
          </a:p>
          <a:p>
            <a:pPr marL="457200" indent="-457200">
              <a:buFontTx/>
              <a:buChar char="-"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Blob Data in Long term Store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S3…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9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5701D-FC39-0173-FF57-D6745A95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79" y="1568644"/>
            <a:ext cx="10353953" cy="4516825"/>
          </a:xfrm>
          <a:prstGeom prst="rect">
            <a:avLst/>
          </a:prstGeom>
        </p:spPr>
      </p:pic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860079" y="6320184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and more 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23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Data Cover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be concentrating on: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Simple Storage Service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S3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 Service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9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Authentications /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Who is at the door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What are they allowed to ask for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we’re concentrating on: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 :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6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Identity and Access Management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User/Service to Service inside AWS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06434-6684-5F52-EC34-F5BF5D93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14" y="2697908"/>
            <a:ext cx="8691327" cy="3205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03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Cognito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 logins into AWS Deployed Application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https://aws.amazon.com/cognito/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C8DA8-1884-70F4-889E-4BBA1124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4" y="2630316"/>
            <a:ext cx="9678154" cy="35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be concentrating on: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IAM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Cognito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Last three things in brief</a:t>
            </a:r>
          </a:p>
        </p:txBody>
      </p:sp>
    </p:spTree>
    <p:extLst>
      <p:ext uri="{BB962C8B-B14F-4D97-AF65-F5344CB8AC3E}">
        <p14:creationId xmlns:p14="http://schemas.microsoft.com/office/powerpoint/2010/main" val="30600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Logs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Cloudwatch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 the logs for all AWS Services / Applications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https://aws.amazon.com/cloudwatch/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C4F0A-04F6-16A1-9FF2-FF1BCA1AC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4" y="2899393"/>
            <a:ext cx="8531100" cy="24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Glue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https://aws.amazon.com/serverless/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23EBF-D0AF-FEE7-8157-777836DD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13" y="1709407"/>
            <a:ext cx="8890503" cy="39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Infrastructure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https://aws.amazon.com/vpc/</a:t>
            </a:r>
            <a:r>
              <a:rPr lang="en-GB" dirty="0"/>
              <a:t> </a:t>
            </a: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36F3A1B5-4F65-9412-5796-DB2CC1A3B47E}"/>
              </a:ext>
            </a:extLst>
          </p:cNvPr>
          <p:cNvSpPr/>
          <p:nvPr/>
        </p:nvSpPr>
        <p:spPr>
          <a:xfrm>
            <a:off x="1238314" y="1739719"/>
            <a:ext cx="101962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Virtual Private Cloud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(VPC)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Services / Applications protected off the public internet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0E52-8754-8C3E-5B77-714771CE9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14" y="2765635"/>
            <a:ext cx="5984152" cy="3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Service: Infrastructure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https://aws.amazon.com/vpc/</a:t>
            </a:r>
            <a:r>
              <a:rPr lang="en-GB" dirty="0"/>
              <a:t> </a:t>
            </a: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36F3A1B5-4F65-9412-5796-DB2CC1A3B47E}"/>
              </a:ext>
            </a:extLst>
          </p:cNvPr>
          <p:cNvSpPr/>
          <p:nvPr/>
        </p:nvSpPr>
        <p:spPr>
          <a:xfrm>
            <a:off x="1238314" y="1739719"/>
            <a:ext cx="101962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Virtual Private Cloud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(VPC) are really hard</a:t>
            </a:r>
          </a:p>
          <a:p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 we’ll just be touching the surface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more theory than practice</a:t>
            </a:r>
          </a:p>
        </p:txBody>
      </p:sp>
    </p:spTree>
    <p:extLst>
      <p:ext uri="{BB962C8B-B14F-4D97-AF65-F5344CB8AC3E}">
        <p14:creationId xmlns:p14="http://schemas.microsoft.com/office/powerpoint/2010/main" val="18668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Services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Sure that seemed like a lot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Onto todays actual learning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CLI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IAM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Logs</a:t>
            </a:r>
          </a:p>
        </p:txBody>
      </p:sp>
    </p:spTree>
    <p:extLst>
      <p:ext uri="{BB962C8B-B14F-4D97-AF65-F5344CB8AC3E}">
        <p14:creationId xmlns:p14="http://schemas.microsoft.com/office/powerpoint/2010/main" val="17748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CLI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2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has a cli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has a cli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has a cli</a:t>
            </a:r>
          </a:p>
        </p:txBody>
      </p:sp>
    </p:spTree>
    <p:extLst>
      <p:ext uri="{BB962C8B-B14F-4D97-AF65-F5344CB8AC3E}">
        <p14:creationId xmlns:p14="http://schemas.microsoft.com/office/powerpoint/2010/main" val="23277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Same stuff different day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Except each of those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hundreds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AWS services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Have a sub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4E7B5-8BAF-1394-250A-A5C2765A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19" y="5689234"/>
            <a:ext cx="5837222" cy="956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994BA-7289-F563-D908-8EE8E083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819" y="3339032"/>
            <a:ext cx="7158461" cy="22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install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dirty="0">
                <a:hlinkClick r:id="rId3"/>
              </a:rPr>
              <a:t>https://docs.aws.amazon.com/cli/latest/userguide/getting-started-install.html</a:t>
            </a:r>
            <a:r>
              <a:rPr lang="en-GB" sz="2000" dirty="0"/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use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https://docs.aws.amazon.com/cli/latest/userguide/cli-chap-using.html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Reference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https://docs.aws.amazon.com/cli/latest/reference/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4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Remember it’s big, you don’t need to know it all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44414-4575-A934-AD5E-D9ED57C0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60" y="2148929"/>
            <a:ext cx="2184560" cy="4533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18FF0-6367-4CFE-D605-F78A2A959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20" y="2148929"/>
            <a:ext cx="804763" cy="4530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FE7BE-B45B-23DF-14E3-1193CB71C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315" y="2148929"/>
            <a:ext cx="696147" cy="4591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694F46-9726-9C2F-E95B-B4ADAE366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693" y="2123624"/>
            <a:ext cx="1072295" cy="4616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CC759-0A09-CB54-B683-CD50FF807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538" y="2104176"/>
            <a:ext cx="927226" cy="4636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0FB56-F2D9-67E1-445C-9D8469E62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3228" y="2104175"/>
            <a:ext cx="927226" cy="443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B23D4B62-AD66-7818-6066-C7A965678992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12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IAM: my first service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AWS Identity and Access Management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User/Service to Service inside AWS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06434-6684-5F52-EC34-F5BF5D93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14" y="2697908"/>
            <a:ext cx="8691327" cy="3205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2000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Creation of Amazon</a:t>
            </a:r>
          </a:p>
          <a:p>
            <a:pPr>
              <a:buSzPts val="1500"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2004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Amazon launches SaaS / PaaS / IaaS solutions for all internal Infrastructure</a:t>
            </a:r>
          </a:p>
          <a:p>
            <a:pPr>
              <a:buSzPts val="1500"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2005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Trials with selected partners</a:t>
            </a:r>
          </a:p>
          <a:p>
            <a:pPr>
              <a:buSzPts val="1500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2006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Start of the Storm of Services…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History (Truncated)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7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heart of AWS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Controls what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can do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(All AWS console users are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 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Controls what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Services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can do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(All AWS Services are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 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Controls what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Applications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can do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(All AWS Applications are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IAM 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0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schools of storing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Role based access (RBAC)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Users -&gt; Role -&gt; List of Permissions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Access Control List access (ACL)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Users -&gt; List of Permissions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4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Role based access (RBAC)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typically preferred over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Access Control List access (ACL)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RBAC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easier to maintain, and has a lower chance of user error when setting permissions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can give finer access permissions, and is better at setting individual user permissions or controlling low level data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5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ABAC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attribute based access control is also possible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is where user attributes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member of “backdoor-project”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Can be used to allow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allow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say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all S3s / EC2s prefixed “backdoor-”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AWS all approaches can be used together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Ps: Permissions can be allow and denied as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5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 (AWS Terms)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3E253-B995-2EB2-0CF0-0C581F521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49844"/>
              </p:ext>
            </p:extLst>
          </p:nvPr>
        </p:nvGraphicFramePr>
        <p:xfrm>
          <a:off x="1416364" y="2027972"/>
          <a:ext cx="7616725" cy="3667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4943">
                  <a:extLst>
                    <a:ext uri="{9D8B030D-6E8A-4147-A177-3AD203B41FA5}">
                      <a16:colId xmlns:a16="http://schemas.microsoft.com/office/drawing/2014/main" val="1309506805"/>
                    </a:ext>
                  </a:extLst>
                </a:gridCol>
                <a:gridCol w="3085891">
                  <a:extLst>
                    <a:ext uri="{9D8B030D-6E8A-4147-A177-3AD203B41FA5}">
                      <a16:colId xmlns:a16="http://schemas.microsoft.com/office/drawing/2014/main" val="502069087"/>
                    </a:ext>
                  </a:extLst>
                </a:gridCol>
                <a:gridCol w="3085891">
                  <a:extLst>
                    <a:ext uri="{9D8B030D-6E8A-4147-A177-3AD203B41FA5}">
                      <a16:colId xmlns:a16="http://schemas.microsoft.com/office/drawing/2014/main" val="154074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3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IAM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services/part that could have a permission applied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1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IAM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permission of a service/part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1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IAM Identities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Holders of permissions, all Entities and Principals can have sub identities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thing that can have action added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5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IAM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User/Role used to identity a user or application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Subgroup of Identities only the one’s Principals can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aka user “</a:t>
                      </a:r>
                      <a:r>
                        <a:rPr lang="en-GB" dirty="0" err="1"/>
                        <a:t>amckale</a:t>
                      </a:r>
                      <a:r>
                        <a:rPr lang="en-GB" dirty="0"/>
                        <a:t>” is </a:t>
                      </a:r>
                      <a:r>
                        <a:rPr lang="en-GB" dirty="0" err="1"/>
                        <a:t>idenitying</a:t>
                      </a:r>
                      <a:r>
                        <a:rPr lang="en-GB" dirty="0"/>
                        <a:t> as the Entity “Admin” role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Use “Admin” role to determine actions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1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User or Application doing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8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 (AWS Terms)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  <p:pic>
        <p:nvPicPr>
          <p:cNvPr id="8" name="Graphic 7" descr="Artificial Intelligence outline">
            <a:extLst>
              <a:ext uri="{FF2B5EF4-FFF2-40B4-BE49-F238E27FC236}">
                <a16:creationId xmlns:a16="http://schemas.microsoft.com/office/drawing/2014/main" id="{D4467B96-406B-9064-4099-99CE98B68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9002" y="606308"/>
            <a:ext cx="914400" cy="914400"/>
          </a:xfrm>
          <a:prstGeom prst="rect">
            <a:avLst/>
          </a:prstGeom>
        </p:spPr>
      </p:pic>
      <p:sp>
        <p:nvSpPr>
          <p:cNvPr id="9" name="Google Shape;226;g99d0dd0f54_0_0">
            <a:extLst>
              <a:ext uri="{FF2B5EF4-FFF2-40B4-BE49-F238E27FC236}">
                <a16:creationId xmlns:a16="http://schemas.microsoft.com/office/drawing/2014/main" id="{E73D0131-81D7-54DF-F0E8-CAFE92572567}"/>
              </a:ext>
            </a:extLst>
          </p:cNvPr>
          <p:cNvSpPr/>
          <p:nvPr/>
        </p:nvSpPr>
        <p:spPr>
          <a:xfrm>
            <a:off x="7608520" y="802519"/>
            <a:ext cx="223821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Principal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8A614D04-469D-9A04-CB54-282C646D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1123"/>
              </p:ext>
            </p:extLst>
          </p:nvPr>
        </p:nvGraphicFramePr>
        <p:xfrm>
          <a:off x="1380618" y="1748830"/>
          <a:ext cx="8008120" cy="3398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1309506805"/>
                    </a:ext>
                  </a:extLst>
                </a:gridCol>
                <a:gridCol w="2907109">
                  <a:extLst>
                    <a:ext uri="{9D8B030D-6E8A-4147-A177-3AD203B41FA5}">
                      <a16:colId xmlns:a16="http://schemas.microsoft.com/office/drawing/2014/main" val="502069087"/>
                    </a:ext>
                  </a:extLst>
                </a:gridCol>
                <a:gridCol w="3952931">
                  <a:extLst>
                    <a:ext uri="{9D8B030D-6E8A-4147-A177-3AD203B41FA5}">
                      <a16:colId xmlns:a16="http://schemas.microsoft.com/office/drawing/2014/main" val="154074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3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IAM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 term Principal for user/app doing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Flavours:</a:t>
                      </a:r>
                      <a:br>
                        <a:rPr lang="en-GB" dirty="0"/>
                      </a:br>
                      <a:r>
                        <a:rPr lang="en-GB" dirty="0"/>
                        <a:t>Console or CLI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1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 term Principal for Services doing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1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Group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Holders of policies, </a:t>
                      </a:r>
                      <a:br>
                        <a:rPr lang="en-GB" dirty="0"/>
                      </a:br>
                      <a:r>
                        <a:rPr lang="en-GB" dirty="0" err="1"/>
                        <a:t>upto</a:t>
                      </a:r>
                      <a:r>
                        <a:rPr lang="en-GB" dirty="0"/>
                        <a:t> 10 assign to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5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Lists of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Normally a JSON 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1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Permission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Global name of any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Aka </a:t>
                      </a:r>
                      <a:r>
                        <a:rPr lang="en-GB" dirty="0" err="1"/>
                        <a:t>amckale</a:t>
                      </a:r>
                      <a:r>
                        <a:rPr lang="en-GB" dirty="0"/>
                        <a:t> user is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 err="1"/>
                        <a:t>arn:aws:iam</a:t>
                      </a:r>
                      <a:r>
                        <a:rPr lang="en-GB" dirty="0"/>
                        <a:t>::466847355032:user/</a:t>
                      </a:r>
                      <a:r>
                        <a:rPr lang="en-GB" dirty="0" err="1"/>
                        <a:t>amckale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0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0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DEMO on AWS IAM Console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56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 IAM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A8FE69E4-003C-A382-CB39-56B21A1A509B}"/>
              </a:ext>
            </a:extLst>
          </p:cNvPr>
          <p:cNvSpPr/>
          <p:nvPr/>
        </p:nvSpPr>
        <p:spPr>
          <a:xfrm>
            <a:off x="1085914" y="1587319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B224-6142-26B0-8FAD-C333709CE0D9}"/>
              </a:ext>
            </a:extLst>
          </p:cNvPr>
          <p:cNvSpPr txBox="1"/>
          <p:nvPr/>
        </p:nvSpPr>
        <p:spPr>
          <a:xfrm>
            <a:off x="1085914" y="6459688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https://aws.amazon.com/iam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60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2006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indent="-5715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Simple Storage Service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S3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launched globally</a:t>
            </a:r>
          </a:p>
          <a:p>
            <a:pPr marL="571500" indent="-5715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Simple Queue Service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SQS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launched globally</a:t>
            </a:r>
          </a:p>
          <a:p>
            <a:pPr marL="571500" indent="-5715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Elastic Compute Cloud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EC2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launched globally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2007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SimpleDB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launched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(today superseded by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DynamoDB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History (Truncated)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5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2006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indent="-5715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Simple Storage Service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S3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launched globally</a:t>
            </a:r>
          </a:p>
          <a:p>
            <a:pPr marL="571500" indent="-5715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Simple Queue Service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SQS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launched globally</a:t>
            </a:r>
          </a:p>
          <a:p>
            <a:pPr marL="571500" indent="-5715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Elastic Compute Cloud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EC2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launched globally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2007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SimpleDB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launched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(today superseded by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DynamoDB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History (Truncated)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1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2008-2009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Launch of IaaS solutions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Elastic Ips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 Front (basically DNS servers) 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Virtual Private Cloud (VPC)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History (Truncated)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2010</a:t>
            </a: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lang="en-GB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Cloudformation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IaC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launched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foundation of all Infrastructure as Code in AWS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we’ll cover these later…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2011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Simple Notification Service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SNS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augmented with Simple Email Service (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 full enterprise level email solution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History (Truncated)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7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2012</a:t>
            </a: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Marketplace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launched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now the modern AWS is born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2012-Today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World domination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Billions in Profits</a:t>
            </a:r>
          </a:p>
          <a:p>
            <a:pPr marL="457200" indent="-457200">
              <a:buSzPts val="1500"/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Hundreds of new services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AWS History (Truncated)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6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4545</TotalTime>
  <Words>1501</Words>
  <Application>Microsoft Office PowerPoint</Application>
  <PresentationFormat>Widescreen</PresentationFormat>
  <Paragraphs>239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Open Sans</vt:lpstr>
      <vt:lpstr>Arial</vt:lpstr>
      <vt:lpstr>Calibri</vt:lpstr>
      <vt:lpstr>Body Slides</vt:lpstr>
      <vt:lpstr>PowerPoint Presentation</vt:lpstr>
      <vt:lpstr>PowerPoint Presentation</vt:lpstr>
      <vt:lpstr>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IaaS of the PaaS of the SaaS</vt:lpstr>
      <vt:lpstr>PowerPoint Presentation</vt:lpstr>
      <vt:lpstr>PowerPoint Presentation</vt:lpstr>
      <vt:lpstr>AWS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IAM: my first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45</cp:revision>
  <dcterms:created xsi:type="dcterms:W3CDTF">2020-04-16T10:42:13Z</dcterms:created>
  <dcterms:modified xsi:type="dcterms:W3CDTF">2022-11-04T09:35:11Z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