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68"/>
  </p:notesMasterIdLst>
  <p:sldIdLst>
    <p:sldId id="256" r:id="rId5"/>
    <p:sldId id="491" r:id="rId6"/>
    <p:sldId id="707" r:id="rId7"/>
    <p:sldId id="708" r:id="rId8"/>
    <p:sldId id="709" r:id="rId9"/>
    <p:sldId id="710" r:id="rId10"/>
    <p:sldId id="711" r:id="rId11"/>
    <p:sldId id="712" r:id="rId12"/>
    <p:sldId id="713" r:id="rId13"/>
    <p:sldId id="714" r:id="rId14"/>
    <p:sldId id="715" r:id="rId15"/>
    <p:sldId id="716" r:id="rId16"/>
    <p:sldId id="717" r:id="rId17"/>
    <p:sldId id="718" r:id="rId18"/>
    <p:sldId id="719" r:id="rId19"/>
    <p:sldId id="720" r:id="rId20"/>
    <p:sldId id="721" r:id="rId21"/>
    <p:sldId id="722" r:id="rId22"/>
    <p:sldId id="723" r:id="rId23"/>
    <p:sldId id="724" r:id="rId24"/>
    <p:sldId id="725" r:id="rId25"/>
    <p:sldId id="726" r:id="rId26"/>
    <p:sldId id="727" r:id="rId27"/>
    <p:sldId id="728" r:id="rId28"/>
    <p:sldId id="732" r:id="rId29"/>
    <p:sldId id="734" r:id="rId30"/>
    <p:sldId id="733" r:id="rId31"/>
    <p:sldId id="735" r:id="rId32"/>
    <p:sldId id="736" r:id="rId33"/>
    <p:sldId id="729" r:id="rId34"/>
    <p:sldId id="730" r:id="rId35"/>
    <p:sldId id="731" r:id="rId36"/>
    <p:sldId id="763" r:id="rId37"/>
    <p:sldId id="737" r:id="rId38"/>
    <p:sldId id="738" r:id="rId39"/>
    <p:sldId id="739" r:id="rId40"/>
    <p:sldId id="762" r:id="rId41"/>
    <p:sldId id="740" r:id="rId42"/>
    <p:sldId id="752" r:id="rId43"/>
    <p:sldId id="742" r:id="rId44"/>
    <p:sldId id="741" r:id="rId45"/>
    <p:sldId id="753" r:id="rId46"/>
    <p:sldId id="743" r:id="rId47"/>
    <p:sldId id="745" r:id="rId48"/>
    <p:sldId id="744" r:id="rId49"/>
    <p:sldId id="754" r:id="rId50"/>
    <p:sldId id="747" r:id="rId51"/>
    <p:sldId id="746" r:id="rId52"/>
    <p:sldId id="748" r:id="rId53"/>
    <p:sldId id="755" r:id="rId54"/>
    <p:sldId id="757" r:id="rId55"/>
    <p:sldId id="759" r:id="rId56"/>
    <p:sldId id="760" r:id="rId57"/>
    <p:sldId id="761" r:id="rId58"/>
    <p:sldId id="758" r:id="rId59"/>
    <p:sldId id="756" r:id="rId60"/>
    <p:sldId id="749" r:id="rId61"/>
    <p:sldId id="750" r:id="rId62"/>
    <p:sldId id="751" r:id="rId63"/>
    <p:sldId id="764" r:id="rId64"/>
    <p:sldId id="765" r:id="rId65"/>
    <p:sldId id="389" r:id="rId66"/>
    <p:sldId id="276" r:id="rId67"/>
  </p:sldIdLst>
  <p:sldSz cx="12192000" cy="6858000"/>
  <p:notesSz cx="6858000" cy="9144000"/>
  <p:embeddedFontLst>
    <p:embeddedFont>
      <p:font typeface="Calibri" panose="020F0502020204030204" pitchFamily="34" charset="0"/>
      <p:regular r:id="rId69"/>
      <p:bold r:id="rId70"/>
      <p:italic r:id="rId71"/>
      <p:boldItalic r:id="rId72"/>
    </p:embeddedFont>
    <p:embeddedFont>
      <p:font typeface="Open Sans" panose="020B0606030504020204" pitchFamily="34" charset="0"/>
      <p:regular r:id="rId73"/>
      <p:bold r:id="rId74"/>
      <p:italic r:id="rId75"/>
      <p:boldItalic r:id="rId7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676AED8E-6A1A-4F4D-A3B1-B3F2BA183D2C}">
          <p14:sldIdLst>
            <p14:sldId id="256"/>
            <p14:sldId id="491"/>
          </p14:sldIdLst>
        </p14:section>
        <p14:section name="Overview" id="{1DF8EFC0-A103-40D6-8C52-F6877079FDD5}">
          <p14:sldIdLst>
            <p14:sldId id="707"/>
            <p14:sldId id="708"/>
            <p14:sldId id="709"/>
            <p14:sldId id="710"/>
            <p14:sldId id="711"/>
          </p14:sldIdLst>
        </p14:section>
        <p14:section name="AAA" id="{3E399FE6-E6D7-4A37-8205-CDAB99904900}">
          <p14:sldIdLst>
            <p14:sldId id="712"/>
            <p14:sldId id="713"/>
            <p14:sldId id="714"/>
            <p14:sldId id="715"/>
            <p14:sldId id="716"/>
            <p14:sldId id="717"/>
            <p14:sldId id="718"/>
          </p14:sldIdLst>
        </p14:section>
        <p14:section name="Federated Identity" id="{716D014D-18AC-4657-9E3D-B0DCF9C8DF8D}">
          <p14:sldIdLst>
            <p14:sldId id="719"/>
            <p14:sldId id="720"/>
            <p14:sldId id="721"/>
            <p14:sldId id="722"/>
            <p14:sldId id="723"/>
            <p14:sldId id="724"/>
            <p14:sldId id="725"/>
            <p14:sldId id="726"/>
            <p14:sldId id="727"/>
          </p14:sldIdLst>
        </p14:section>
        <p14:section name="Standards" id="{9E84453C-BBDF-463B-872E-051FB668D3EC}">
          <p14:sldIdLst>
            <p14:sldId id="728"/>
            <p14:sldId id="732"/>
            <p14:sldId id="734"/>
            <p14:sldId id="733"/>
            <p14:sldId id="735"/>
            <p14:sldId id="736"/>
            <p14:sldId id="729"/>
            <p14:sldId id="730"/>
            <p14:sldId id="731"/>
          </p14:sldIdLst>
        </p14:section>
        <p14:section name="Tokens" id="{A99B50EA-2A43-4D2C-B8B6-932F22B1D944}">
          <p14:sldIdLst>
            <p14:sldId id="763"/>
            <p14:sldId id="737"/>
            <p14:sldId id="738"/>
            <p14:sldId id="739"/>
          </p14:sldIdLst>
        </p14:section>
        <p14:section name="OAuth" id="{8291072A-E381-45AC-A843-3E70DF34F4DE}">
          <p14:sldIdLst>
            <p14:sldId id="762"/>
            <p14:sldId id="740"/>
            <p14:sldId id="752"/>
            <p14:sldId id="742"/>
            <p14:sldId id="741"/>
            <p14:sldId id="753"/>
            <p14:sldId id="743"/>
            <p14:sldId id="745"/>
            <p14:sldId id="744"/>
            <p14:sldId id="754"/>
            <p14:sldId id="747"/>
            <p14:sldId id="746"/>
            <p14:sldId id="748"/>
            <p14:sldId id="755"/>
            <p14:sldId id="757"/>
            <p14:sldId id="759"/>
            <p14:sldId id="760"/>
            <p14:sldId id="761"/>
            <p14:sldId id="758"/>
            <p14:sldId id="756"/>
            <p14:sldId id="749"/>
            <p14:sldId id="750"/>
            <p14:sldId id="751"/>
          </p14:sldIdLst>
        </p14:section>
        <p14:section name="Cognito" id="{2DF8FEC8-B7EB-4B55-96B7-47E7CEB93E45}">
          <p14:sldIdLst>
            <p14:sldId id="764"/>
            <p14:sldId id="765"/>
          </p14:sldIdLst>
        </p14:section>
        <p14:section name="Conclusions" id="{834BD5EE-E261-4299-8BEA-5ECF4CCA85BB}">
          <p14:sldIdLst>
            <p14:sldId id="389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121" roundtripDataSignature="AMtx7mj0iG0f13uNPWsFdVdE6BVyD3dq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4A3953-E974-49B9-8999-541E69B6FA01}" v="9" dt="2021-11-22T07:09:20.800"/>
    <p1510:client id="{66D390F8-1C52-060B-C87E-CB0519F0BC9D}" v="5" dt="2021-11-22T06:42:41.307"/>
    <p1510:client id="{7CAF9ACC-6B92-8171-D770-3B9985A1C008}" v="1" dt="2021-11-21T18:51:52.730"/>
  </p1510:revLst>
</p1510:revInfo>
</file>

<file path=ppt/tableStyles.xml><?xml version="1.0" encoding="utf-8"?>
<a:tblStyleLst xmlns:a="http://schemas.openxmlformats.org/drawingml/2006/main" def="{A1DC99BB-7DFB-4D21-88AD-20D8CA1BE4D2}">
  <a:tblStyle styleId="{A1DC99BB-7DFB-4D21-88AD-20D8CA1BE4D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02" autoAdjust="0"/>
    <p:restoredTop sz="94660"/>
  </p:normalViewPr>
  <p:slideViewPr>
    <p:cSldViewPr snapToGrid="0">
      <p:cViewPr varScale="1">
        <p:scale>
          <a:sx n="77" d="100"/>
          <a:sy n="77" d="100"/>
        </p:scale>
        <p:origin x="14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notesMaster" Target="notesMasters/notesMaster1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font" Target="fonts/font6.fntdata"/><Relationship Id="rId123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font" Target="fonts/font1.fntdata"/><Relationship Id="rId126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font" Target="fonts/font4.fntdata"/><Relationship Id="rId121" Type="http://customschemas.google.com/relationships/presentationmetadata" Target="meta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24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font" Target="fonts/font2.fntdata"/><Relationship Id="rId75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font" Target="fonts/font5.fntdata"/><Relationship Id="rId12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font" Target="fonts/font8.fntdata"/><Relationship Id="rId125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font" Target="fonts/font3.fntdata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Calibri" panose="020F0502020204030204" pitchFamily="34" charset="0"/>
        <a:ea typeface="Calibri" panose="020F0502020204030204" pitchFamily="34" charset="0"/>
        <a:cs typeface="Calibri" panose="020F0502020204030204" pitchFamily="34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Google Shape;1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31419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138538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86441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568825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385547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345011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491841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214361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759734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14238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851766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763940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620137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970496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277905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308964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534337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416154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799086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707931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75554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430487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589127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172291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771189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388679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049591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398978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209769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718329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301996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89415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121624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649406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67965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0591916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8225258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598776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5384947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91865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508627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1200931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73285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713367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301373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7083818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6676651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9065009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7558545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4" name="Google Shape;31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87428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89488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29026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54143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2000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13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54589" y="1066296"/>
            <a:ext cx="6626822" cy="6010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2" name="Google Shape;22;p2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3" name="Google Shape;23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24" name="Google Shape;24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25" name="Google Shape;25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8" name="Google Shape;28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9" name="Google Shape;29;p2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0" name="Google Shape;30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1" name="Google Shape;31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2" name="Google Shape;32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5" name="Google Shape;3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6" name="Google Shape;3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7" name="Google Shape;3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0" name="Google Shape;40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1" name="Google Shape;41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4" name="Google Shape;44;p3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5" name="Google Shape;45;p3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6" name="Google Shape;46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7" name="Google Shape;47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8" name="Google Shape;48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1" name="Google Shape;51;p3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3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3" name="Google Shape;53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54" name="Google Shape;54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55" name="Google Shape;55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8" name="Google Shape;58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59" name="Google Shape;59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0" name="Google Shape;60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3" name="Google Shape;63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4" name="Google Shape;64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>
            <a:off x="0" y="0"/>
            <a:ext cx="12192000" cy="6373091"/>
          </a:xfrm>
          <a:prstGeom prst="rect">
            <a:avLst/>
          </a:prstGeom>
          <a:gradFill>
            <a:gsLst>
              <a:gs pos="0">
                <a:srgbClr val="F5F7FC"/>
              </a:gs>
              <a:gs pos="100000">
                <a:srgbClr val="F2F2F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7" name="Google Shape;7;p12" descr="A picture containing object&#10;&#10;Description automatically generated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658350" y="463080"/>
            <a:ext cx="2019300" cy="23605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.defense.gov/2022/Jun/15/2003018261/-1/-1/0/CTR_NSA_NETWORK_INFRASTRUCTURE_SECURITY_GUIDE_20220615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e_Directory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Auth#/media/File:Without-oauth.png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okta.com/blog/2017/06/21/what-the-heck-is-oauth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okta.com/blog/2017/06/21/what-the-heck-is-oauth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jwt.io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cess_token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auth0.com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auth0.com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UAO2JBjRRBk?feature=oembed" TargetMode="External"/><Relationship Id="rId5" Type="http://schemas.openxmlformats.org/officeDocument/2006/relationships/image" Target="../media/image5.jpeg"/><Relationship Id="rId4" Type="http://schemas.openxmlformats.org/officeDocument/2006/relationships/hyperlink" Target="https://youtu.be/UAO2JBjRRBk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auth0.com/docs/get-started/authentication-and-authorization-flow/authorization-code-flow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auth0.com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auth0.com/docs/get-started/authentication-and-authorization-flow/implicit-flow-with-form-post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auth0.com/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auth0.com/docs/get-started/authentication-and-authorization-flow/client-credentials-flow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uthentica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n.wikipedia.org/wiki/Audit" TargetMode="External"/><Relationship Id="rId4" Type="http://schemas.openxmlformats.org/officeDocument/2006/relationships/hyperlink" Target="https://en.wikipedia.org/wiki/Authorization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auth0.com/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auth0.com/docs/get-started/authentication-and-authorization-flow/device-authorization-flow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auth0.com/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auth0.com/docs/get-started/authentication-and-authorization-flow/resource-owner-password-flow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cognito/latest/developerguide/cognito-user-pools-app-integration.html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uthenticatio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n.wikipedia.org/wiki/Audit" TargetMode="External"/><Relationship Id="rId4" Type="http://schemas.openxmlformats.org/officeDocument/2006/relationships/hyperlink" Target="https://en.wikipedia.org/wiki/Authoriz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" descr="A picture containing building, pers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6096" y="636720"/>
            <a:ext cx="2998574" cy="3505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17BB2F-B358-4B70-B66B-11A92143B034}"/>
              </a:ext>
            </a:extLst>
          </p:cNvPr>
          <p:cNvSpPr txBox="1"/>
          <p:nvPr/>
        </p:nvSpPr>
        <p:spPr>
          <a:xfrm>
            <a:off x="411585" y="258901"/>
            <a:ext cx="6072188" cy="8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0"/>
              </a:lnSpc>
            </a:pPr>
            <a:r>
              <a:rPr lang="en-GB" sz="6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Academy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C6CDD1-3E43-443A-9861-2046AF17A13C}"/>
              </a:ext>
            </a:extLst>
          </p:cNvPr>
          <p:cNvSpPr txBox="1"/>
          <p:nvPr/>
        </p:nvSpPr>
        <p:spPr>
          <a:xfrm>
            <a:off x="411585" y="4948662"/>
            <a:ext cx="6072188" cy="105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GB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Anthony McKale </a:t>
            </a:r>
          </a:p>
          <a:p>
            <a:pPr>
              <a:lnSpc>
                <a:spcPts val="4000"/>
              </a:lnSpc>
            </a:pPr>
            <a:r>
              <a:rPr lang="en-GB" sz="2000" b="1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Principal Software Engineer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63506C-7DB5-45FE-9D73-6EFA3FF86838}"/>
              </a:ext>
            </a:extLst>
          </p:cNvPr>
          <p:cNvSpPr txBox="1"/>
          <p:nvPr/>
        </p:nvSpPr>
        <p:spPr>
          <a:xfrm>
            <a:off x="411584" y="2282868"/>
            <a:ext cx="9627361" cy="815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6000"/>
              </a:lnSpc>
            </a:pPr>
            <a:r>
              <a:rPr lang="en-GB" sz="4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AWS Authentication 101</a:t>
            </a:r>
            <a:endParaRPr lang="en-GB" sz="4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Authentication: </a:t>
            </a: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IAM / Cognito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b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Authorisation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: </a:t>
            </a: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IAM (via role/user permissions)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 Cognito (via Cognito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usergroup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, IAM role permissions)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Audit:</a:t>
            </a:r>
          </a:p>
          <a:p>
            <a:pPr lvl="1"/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Cloudwatch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Cloudtrail</a:t>
            </a: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AAA: AWS Cloud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808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711296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FontTx/>
              <a:buChar char="-"/>
            </a:pPr>
            <a:r>
              <a:rPr lang="en-US" sz="2800" b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Centralised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: Use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Centralised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AAA Servers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AAA over Local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: All Services, and User Devices use AAA auth 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( </a:t>
            </a:r>
            <a: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local only for off-line / break-glass disaster recovery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)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Principal of Least Privilege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: give minimum authorizations required to do job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(</a:t>
            </a:r>
            <a: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including Admins, break-glass root passwords !)</a:t>
            </a:r>
            <a:b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Limit authentication attempts</a:t>
            </a: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https://media.defense.gov/2022/Jun/15/2003018261/-1/-1/0/CTR_NSA_NETWORK_INFRASTRUCTURE_SECURITY_GUIDE_20220615.PDF</a:t>
            </a:r>
            <a:r>
              <a:rPr lang="en-US" sz="1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endParaRPr lang="en-US" sz="1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AAA: NSA </a:t>
            </a:r>
            <a:r>
              <a:rPr lang="en-GB" sz="4000" b="1" dirty="0" err="1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Bestpractice</a:t>
            </a: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 Guide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861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711296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4" y="772530"/>
            <a:ext cx="9398061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AAA: </a:t>
            </a:r>
            <a:r>
              <a:rPr lang="en-US" sz="4000" b="1" dirty="0" err="1">
                <a:solidFill>
                  <a:srgbClr val="FAB000"/>
                </a:solidFill>
                <a:latin typeface="Open Sans"/>
                <a:ea typeface="Open Sans"/>
                <a:cs typeface="Open Sans"/>
              </a:rPr>
              <a:t>Centralised</a:t>
            </a:r>
            <a:r>
              <a:rPr lang="en-US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</a:rPr>
              <a:t> Servers in Cloud ?</a:t>
            </a:r>
            <a:endParaRPr lang="en-GB" sz="4000" b="1" dirty="0">
              <a:solidFill>
                <a:srgbClr val="FAB000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" name="Google Shape;226;g99d0dd0f54_0_0">
            <a:extLst>
              <a:ext uri="{FF2B5EF4-FFF2-40B4-BE49-F238E27FC236}">
                <a16:creationId xmlns:a16="http://schemas.microsoft.com/office/drawing/2014/main" id="{D4D47E5E-9E6A-E4AA-81A0-155C4641A0B9}"/>
              </a:ext>
            </a:extLst>
          </p:cNvPr>
          <p:cNvSpPr/>
          <p:nvPr/>
        </p:nvSpPr>
        <p:spPr>
          <a:xfrm>
            <a:off x="744644" y="1692355"/>
            <a:ext cx="10711296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How to get :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Multi-Cloud Service Users ?</a:t>
            </a: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Local Devices ?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Applications  ?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3</a:t>
            </a:r>
            <a:r>
              <a:rPr lang="en-US" sz="2800" baseline="30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rd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Party SAAS ? 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All using same user/password AAA, with central auditing, central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authorisation</a:t>
            </a: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1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58430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711296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4" y="772530"/>
            <a:ext cx="9398061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AAA: Identity Management / </a:t>
            </a:r>
            <a:r>
              <a:rPr lang="en-US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</a:rPr>
              <a:t>AD</a:t>
            </a:r>
            <a:endParaRPr lang="en-GB" sz="4000" b="1" dirty="0">
              <a:solidFill>
                <a:srgbClr val="FAB000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" name="Google Shape;226;g99d0dd0f54_0_0">
            <a:extLst>
              <a:ext uri="{FF2B5EF4-FFF2-40B4-BE49-F238E27FC236}">
                <a16:creationId xmlns:a16="http://schemas.microsoft.com/office/drawing/2014/main" id="{D4D47E5E-9E6A-E4AA-81A0-155C4641A0B9}"/>
              </a:ext>
            </a:extLst>
          </p:cNvPr>
          <p:cNvSpPr/>
          <p:nvPr/>
        </p:nvSpPr>
        <p:spPr>
          <a:xfrm>
            <a:off x="744644" y="1692355"/>
            <a:ext cx="10711296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Normally it’s Microsoft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Active Directory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Other solutions exist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Systems implement federated (think delegated) AAA via protocols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Common protocols: SAML,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Oauth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, Kerberos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https://en.wikipedia.org/wiki/Active_Directory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1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493930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711296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4" y="772530"/>
            <a:ext cx="9398061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AAA</a:t>
            </a:r>
            <a:endParaRPr lang="en-GB" sz="4000" b="1" dirty="0">
              <a:solidFill>
                <a:srgbClr val="FAB000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" name="Google Shape;226;g99d0dd0f54_0_0">
            <a:extLst>
              <a:ext uri="{FF2B5EF4-FFF2-40B4-BE49-F238E27FC236}">
                <a16:creationId xmlns:a16="http://schemas.microsoft.com/office/drawing/2014/main" id="{D4D47E5E-9E6A-E4AA-81A0-155C4641A0B9}"/>
              </a:ext>
            </a:extLst>
          </p:cNvPr>
          <p:cNvSpPr/>
          <p:nvPr/>
        </p:nvSpPr>
        <p:spPr>
          <a:xfrm>
            <a:off x="744644" y="1692355"/>
            <a:ext cx="10711296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Questions ?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Onto Federated Identity</a:t>
            </a: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1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5179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Federated Identity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42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Familiar ?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Federated Identity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5521E1-6C1F-3112-B4FB-2433C5A61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951" y="2837445"/>
            <a:ext cx="698182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1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Familiar ?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Federated Identity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069609-A7C2-1E33-1DDF-82D80A373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497" y="2077587"/>
            <a:ext cx="5504741" cy="446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5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Examples of Federated Identity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The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Authenication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of a entity is being delegated to a 3</a:t>
            </a:r>
            <a:r>
              <a:rPr lang="en-US" sz="2800" baseline="30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rd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Party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Often used in a corporation environment to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centralise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control access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and sometimes </a:t>
            </a:r>
            <a:r>
              <a:rPr lang="en-US" sz="2800" i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Authorisation</a:t>
            </a:r>
            <a: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, and very occasionally Auditing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Federated Identity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039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Audience Question ?</a:t>
            </a:r>
            <a:endParaRPr lang="en-US" sz="28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Federated Identity: Why?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717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Overview</a:t>
            </a:r>
            <a:b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AAA Systems</a:t>
            </a:r>
          </a:p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Federated Identity</a:t>
            </a:r>
          </a:p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Access Delegation Standards</a:t>
            </a:r>
          </a:p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Tokens (JWT) </a:t>
            </a:r>
            <a:r>
              <a:rPr lang="en-GB" sz="36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inbrief</a:t>
            </a: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OAuth </a:t>
            </a:r>
            <a:r>
              <a:rPr lang="en-GB" sz="36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Indepth</a:t>
            </a:r>
            <a:b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AWS Cognito </a:t>
            </a:r>
            <a:r>
              <a:rPr lang="en-GB" sz="36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inbrief</a:t>
            </a:r>
            <a:endParaRPr lang="en-GB" sz="36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Agenda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658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FontTx/>
              <a:buChar char="-"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Easier to maintain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 only remove leavers once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 only add new user once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 same team can grant/remove access</a:t>
            </a:r>
          </a:p>
          <a:p>
            <a:pPr marL="457200" indent="-457200">
              <a:buFontTx/>
              <a:buChar char="-"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Better visibility</a:t>
            </a: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    common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db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/dashboards for auditing</a:t>
            </a:r>
          </a:p>
          <a:p>
            <a:pPr marL="457200" indent="-457200">
              <a:buFontTx/>
              <a:buChar char="-"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Better security</a:t>
            </a: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best practice controls equality applied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Federated Identity: Why?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802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419467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Often connected but different thing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SSO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= Single Sign-on, aka login once, logged in everywhere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Federated Identity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= Way to login</a:t>
            </a:r>
          </a:p>
          <a:p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This uses logged in computer’s credentials to automatically log into other systems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Complex topic: Basically it’s a log into a system, and other systems automatically know who you are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Often implemented via cookies, reverse proxy servers,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etc</a:t>
            </a: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Federated Identity vs SSO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757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Often you initially sign into the first system with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Federated Identity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Then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SSO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(Single Sign-on) mechanisms allow other systems to be automatically used 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without more </a:t>
            </a:r>
            <a:r>
              <a:rPr lang="en-US" sz="2800" i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authenication</a:t>
            </a:r>
            <a:endParaRPr lang="en-US" sz="28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Federated Identity vs SSO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694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Questions ?</a:t>
            </a:r>
            <a:endParaRPr lang="en-US" sz="28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Federated Identity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348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 Delegation Standards: OAuth / SAML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88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Why ?</a:t>
            </a: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Access Delegation Standards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921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Why ?</a:t>
            </a: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What’s wrong with Password Sharing ?</a:t>
            </a: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Access Delegation Standards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307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.</a:t>
            </a: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18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https://en.wikipedia.org/wiki/OAuth#/media/File:Without-oauth.png</a:t>
            </a:r>
            <a:r>
              <a:rPr lang="en-US" sz="1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Access Delegation Standards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 descr="Authorization flow without Oauth.">
            <a:extLst>
              <a:ext uri="{FF2B5EF4-FFF2-40B4-BE49-F238E27FC236}">
                <a16:creationId xmlns:a16="http://schemas.microsoft.com/office/drawing/2014/main" id="{3F64B337-B134-7E10-F9AA-E6F293439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449" y="1413495"/>
            <a:ext cx="7300830" cy="483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2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How ?</a:t>
            </a: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18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https://developer.okta.com/blog/2017/06/21/what-the-heck-is-oauth</a:t>
            </a:r>
            <a:r>
              <a:rPr lang="en-US" sz="1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endParaRPr lang="en-US" sz="1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Access Delegation Standards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295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How ?</a:t>
            </a: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18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https://developer.okta.com/blog/2017/06/21/what-the-heck-is-oauth</a:t>
            </a:r>
            <a:r>
              <a:rPr lang="en-US" sz="1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endParaRPr lang="en-US" sz="1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Access Delegation Standards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4" name="Picture 2" descr="OAuth Actors">
            <a:extLst>
              <a:ext uri="{FF2B5EF4-FFF2-40B4-BE49-F238E27FC236}">
                <a16:creationId xmlns:a16="http://schemas.microsoft.com/office/drawing/2014/main" id="{B41D439B-D4B8-D106-9C0E-DDA09EB5A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175" y="2093202"/>
            <a:ext cx="7181650" cy="390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45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485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You’re probably seen these standards in action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Go to bank app to approve this Transaction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Use this QR code to Login to Facebook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Login via Google ID</a:t>
            </a:r>
          </a:p>
          <a:p>
            <a:endParaRPr lang="en-US" sz="28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Access Delegation Standards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093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You’re probably seen these standards in action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Access Delegation Standards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NatWest on Twitter: &quot;@celtic_switch I can assure you that our mobile app  isn't being used to spy on you, if you need to approve this transaction you  will have to download the">
            <a:extLst>
              <a:ext uri="{FF2B5EF4-FFF2-40B4-BE49-F238E27FC236}">
                <a16:creationId xmlns:a16="http://schemas.microsoft.com/office/drawing/2014/main" id="{0DB5DB30-20FA-61FF-A1B6-F6599F682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845" y="2324755"/>
            <a:ext cx="4038600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82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Oauth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: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since 2006s been securing the web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(non-corporate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defacto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standard, created by big tech / IETF)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SAML: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since 2001s secured corporate America 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(XML based, created by OASIS)</a:t>
            </a:r>
          </a:p>
          <a:p>
            <a:endParaRPr lang="en-US" sz="28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Access Delegation Standards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252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Tokens </a:t>
            </a:r>
            <a:r>
              <a:rPr lang="en-GB" dirty="0" err="1"/>
              <a:t>Inbrief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25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JWT: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json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web token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https://jwt.io/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Token Standards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08114E-6048-7D8F-075B-2490B49A7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006" y="3124821"/>
            <a:ext cx="1133475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08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FontTx/>
              <a:buChar char="-"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Short lived</a:t>
            </a: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JWT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has a built in expiry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Has Metadata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 JWT has Headers + Payload (just like HTTP)</a:t>
            </a:r>
          </a:p>
          <a:p>
            <a:pPr marL="457200" indent="-457200">
              <a:buFontTx/>
              <a:buChar char="-"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Verified Payload</a:t>
            </a: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JWT  has signature hash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Payload is NOT encrypted by default (or standard)</a:t>
            </a: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 JWT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has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optional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encrypted payloads</a:t>
            </a: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Token Qualities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184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Other token standards exist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https://en.wikipedia.org/wiki/Access_token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Token Standards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665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OAuth </a:t>
            </a:r>
            <a:r>
              <a:rPr lang="en-GB" dirty="0" err="1"/>
              <a:t>Indepth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28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OAuth has flows (aka ways to authentication)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Authorization Code Flow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Implicit Flow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Client Credentials Flow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Device Flow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Resource Owner Password Flow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https://auth0.com/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endParaRPr lang="en-US" sz="28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OAuth in Depth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983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Authorization Code Flow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Implicit Flow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Client Credentials Flow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Device Flow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Resource Owner Password Flow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https://auth0.com/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endParaRPr lang="en-US" sz="28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OAuth in Depth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702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&lt;</a:t>
            </a:r>
            <a:r>
              <a:rPr lang="en-US" sz="2800" b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a-team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sound track&gt;</a:t>
            </a:r>
          </a:p>
          <a:p>
            <a:pPr marL="0" indent="0">
              <a:buNone/>
            </a:pPr>
            <a:endParaRPr lang="en-US" sz="28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4"/>
              </a:rPr>
              <a:t>https://youtu.be/UAO2JBjRRBk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Overview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Online Media 1" title="The A-Team TV Theme Tune | The A-Team">
            <a:hlinkClick r:id="" action="ppaction://media"/>
            <a:extLst>
              <a:ext uri="{FF2B5EF4-FFF2-40B4-BE49-F238E27FC236}">
                <a16:creationId xmlns:a16="http://schemas.microsoft.com/office/drawing/2014/main" id="{D9CC31C4-0E61-AEAB-0554-16D5C10C08C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2763736" y="2190352"/>
            <a:ext cx="5193490" cy="389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6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Login via Authentication Server (with Authorization App)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Before: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App is signed up and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Authorisation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in Auth Server</a:t>
            </a: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User is setup in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Authenication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Server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Auth process:</a:t>
            </a: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App sends User to Auth Server</a:t>
            </a: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Users authorizes Login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Auth Server gives Token to App (basically)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16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https://auth0.com/docs/get-started/authentication-and-authorization-flow/authorization-code-flow</a:t>
            </a:r>
            <a:r>
              <a:rPr lang="en-US" sz="1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OAuth: Authorisation Code Flow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666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5" y="5693070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sz="28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OAuth: Authorisation Code Flow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Flows - Authorization Code - Authorization sequence diagram">
            <a:extLst>
              <a:ext uri="{FF2B5EF4-FFF2-40B4-BE49-F238E27FC236}">
                <a16:creationId xmlns:a16="http://schemas.microsoft.com/office/drawing/2014/main" id="{CE686C5B-C609-CBB7-156C-C8C2BAB68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117" y="1491648"/>
            <a:ext cx="7445814" cy="536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17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Authorization Code Flow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Implicit Flow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Client Credentials Flow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Device Flow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Resource Owner Password Flow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https://auth0.com/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endParaRPr lang="en-US" sz="28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OAuth in Depth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541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Login via Authentication Server (no App required)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Before: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User is setup in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Authenication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Server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Auth process:</a:t>
            </a: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App sends User to Auth Server</a:t>
            </a: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Users authorizes Login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Auth Server gives Token to App (basically)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16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https://auth0.com/docs/get-started/authentication-and-authorization-flow/implicit-flow-with-form-post</a:t>
            </a:r>
            <a:r>
              <a:rPr lang="en-US" sz="1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OAuth: Implicit Flow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894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1584466" y="2146257"/>
            <a:ext cx="8315855" cy="667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.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OAuth: Implicit Flow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 descr="Flows - Implicit with Form Post - Authorization sequence diagram">
            <a:extLst>
              <a:ext uri="{FF2B5EF4-FFF2-40B4-BE49-F238E27FC236}">
                <a16:creationId xmlns:a16="http://schemas.microsoft.com/office/drawing/2014/main" id="{8B8BAD3C-2D8D-0D49-C2D2-E38E0D910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222" y="1888876"/>
            <a:ext cx="10369685" cy="492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68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Implicit flow is not recommended due to Replay attacks</a:t>
            </a:r>
          </a:p>
          <a:p>
            <a:endParaRPr lang="en-US" sz="28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aka the send to a auth server could be repeated, returned or controlled (say in an controlled </a:t>
            </a:r>
            <a:r>
              <a:rPr lang="en-US" sz="2800" i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iframe</a:t>
            </a:r>
            <a: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)</a:t>
            </a:r>
          </a:p>
          <a:p>
            <a:endParaRPr lang="en-US" sz="28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Unlike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Authorisation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Code Flow, where the app actually needs to talk to the Auth server to get a usable token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The return is usable straight away</a:t>
            </a:r>
          </a:p>
          <a:p>
            <a:endParaRPr lang="en-US" sz="28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OAuth: Implicit Flow COMMENTS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047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Authorization Code Flow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Implicit Flow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Client Credentials Flow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Device Flow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Resource Owner Password Flow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https://auth0.com/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endParaRPr lang="en-US" sz="28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OAuth in Depth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10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Password login (for machine to machine)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Before: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App has user/pass to Auth Server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 (sorry…. client id + client secret)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Auth process:</a:t>
            </a: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App id/secret logs into Auth Server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Auth Server gives Token to App (basically)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16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https://auth0.com/docs/get-started/authentication-and-authorization-flow/client-credentials-flow</a:t>
            </a:r>
            <a:r>
              <a:rPr lang="en-US" sz="1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OAuth: Credentials Flow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525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.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OAuth: Credentials Flow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4" name="Picture 2" descr="Flows - Client Credentials - Authorization sequence diagram">
            <a:extLst>
              <a:ext uri="{FF2B5EF4-FFF2-40B4-BE49-F238E27FC236}">
                <a16:creationId xmlns:a16="http://schemas.microsoft.com/office/drawing/2014/main" id="{D94457A1-0114-54D0-A74A-8769CD081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658" y="1357645"/>
            <a:ext cx="9421577" cy="560931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67846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For machine to machine only</a:t>
            </a:r>
          </a:p>
          <a:p>
            <a:endParaRPr lang="en-US" sz="28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Basically, machines need passwords to login</a:t>
            </a:r>
          </a:p>
          <a:p>
            <a:endParaRPr lang="en-US" sz="28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4" y="772530"/>
            <a:ext cx="9524521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OAuth: Credentials Flow COMMENTS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569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&lt;</a:t>
            </a:r>
            <a:r>
              <a:rPr lang="en-US" sz="2800" b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a-team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sound track in background&gt;</a:t>
            </a: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Authentication: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Who are you ?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b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Authorisation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: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What are you allowed to do ?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Audit: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Who did what ?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https://en.wikipedia.org/wiki/Authentication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4"/>
              </a:rPr>
              <a:t>https://en.wikipedia.org/wiki/Authorization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5"/>
              </a:rPr>
              <a:t>https://en.wikipedia.org/wiki/Audit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 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Overview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884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Authorization Code Flow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Implicit Flow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Client Credentials Flow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Device Flow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Resource Owner Password Flow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https://auth0.com/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endParaRPr lang="en-US" sz="28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OAuth in Depth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657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3</a:t>
            </a:r>
            <a:r>
              <a:rPr lang="en-US" sz="2400" baseline="30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rd</a:t>
            </a: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Device login (for logging into </a:t>
            </a:r>
            <a:r>
              <a:rPr lang="en-US" sz="24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inputless</a:t>
            </a: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device like TV)</a:t>
            </a:r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Before:</a:t>
            </a:r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User has 2</a:t>
            </a:r>
            <a:r>
              <a:rPr lang="en-US" sz="2400" baseline="30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th</a:t>
            </a: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Device, aka Mobile / Laptop</a:t>
            </a:r>
          </a:p>
          <a:p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App authorization with Auth Server</a:t>
            </a:r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Auth process:</a:t>
            </a:r>
          </a:p>
          <a:p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- 1</a:t>
            </a:r>
            <a:r>
              <a:rPr lang="en-US" sz="2400" baseline="30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st</a:t>
            </a: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User Device go to App</a:t>
            </a:r>
          </a:p>
          <a:p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App gives </a:t>
            </a:r>
            <a:r>
              <a:rPr lang="en-US" sz="24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url</a:t>
            </a: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or QR code for User’s 2</a:t>
            </a:r>
            <a:r>
              <a:rPr lang="en-US" sz="2400" baseline="30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nd</a:t>
            </a: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Device</a:t>
            </a:r>
          </a:p>
          <a:p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Users logs in using 2</a:t>
            </a:r>
            <a:r>
              <a:rPr lang="en-US" sz="2400" baseline="30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nd</a:t>
            </a: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Device</a:t>
            </a:r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Auth Server gives Token to App </a:t>
            </a:r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- 1</a:t>
            </a:r>
            <a:r>
              <a:rPr lang="en-US" sz="2400" baseline="30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st</a:t>
            </a: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Device is now Logged in</a:t>
            </a:r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https://auth0.com/docs/get-started/authentication-and-authorization-flow/device-authorization-flow</a:t>
            </a:r>
            <a:r>
              <a:rPr lang="en-US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4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4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4" y="772530"/>
            <a:ext cx="9524521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OAuth: Device Flow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522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.</a:t>
            </a:r>
          </a:p>
          <a:p>
            <a:endParaRPr lang="en-US" sz="28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4" y="772530"/>
            <a:ext cx="9524521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OAuth: Device Flow (part 1)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41BF15-4126-B6CD-F3A7-12ADA52E3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12" y="1735069"/>
            <a:ext cx="1054417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49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.</a:t>
            </a:r>
          </a:p>
          <a:p>
            <a:endParaRPr lang="en-US" sz="28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4" y="772530"/>
            <a:ext cx="9524521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OAuth: Device Flow (part 2)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C90B52-C138-01EC-3CE0-4F4FE2566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151" y="2127723"/>
            <a:ext cx="942022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67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.</a:t>
            </a:r>
          </a:p>
          <a:p>
            <a:endParaRPr lang="en-US" sz="28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4" y="772530"/>
            <a:ext cx="9524521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OAuth: Device Flow (part 3)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6EC8DC-684E-28F2-9789-507717268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33612"/>
            <a:ext cx="103632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92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For machine to machine only</a:t>
            </a:r>
          </a:p>
          <a:p>
            <a:endParaRPr lang="en-US" sz="28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Basically, machines need passwords to login</a:t>
            </a:r>
          </a:p>
          <a:p>
            <a:endParaRPr lang="en-US" sz="28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4" y="772530"/>
            <a:ext cx="9524521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OAuth: Device Flow COMMENTS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395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Authorization Code Flow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Implicit Flow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Client Credentials Flow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Device Flow</a:t>
            </a: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Resource Owner Password Flow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https://auth0.com/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endParaRPr lang="en-US" sz="28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OAuth in Depth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173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2016611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Before: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User is setup in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Authenication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Server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Auth process:</a:t>
            </a: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User gives credentials to App….</a:t>
            </a: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App logins User into Auth Server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Auth Server gives Token to App</a:t>
            </a:r>
          </a:p>
          <a:p>
            <a:b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16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https://auth0.com/docs/get-started/authentication-and-authorization-flow/resource-owner-password-flow</a:t>
            </a:r>
            <a:r>
              <a:rPr lang="en-US" sz="16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endParaRPr lang="en-US" sz="28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4" y="772530"/>
            <a:ext cx="9524521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OAuth: Resource Owner Password Flow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396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2016611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.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4" y="772530"/>
            <a:ext cx="9524521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OAuth: Resource Owner Password Flow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98" name="Picture 2" descr="Diagram - Resource Owner Password Flow">
            <a:extLst>
              <a:ext uri="{FF2B5EF4-FFF2-40B4-BE49-F238E27FC236}">
                <a16:creationId xmlns:a16="http://schemas.microsoft.com/office/drawing/2014/main" id="{6C344375-94BA-4ECD-D00D-75DF4763B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787" y="1997001"/>
            <a:ext cx="8359978" cy="497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98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2016611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Not Recommended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Users giving the app your username and password!</a:t>
            </a:r>
            <a:endParaRPr lang="en-US" sz="28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4" y="772530"/>
            <a:ext cx="9524521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OAuth: Resource Owner Password Flow COMMENTS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512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458377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Ancient Times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– Seals of Office or Family</a:t>
            </a: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1800s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– Biometrics such as Fingerprints / Written-Signature</a:t>
            </a:r>
          </a:p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1930s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– One time password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1950s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– Computer password</a:t>
            </a: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1970s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– Hashed password</a:t>
            </a: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1970s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– Public-Private Key pair Cryptographic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2010s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– Multi-factor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	    (based off Device Hardware Cryptography)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4" y="772530"/>
            <a:ext cx="9796895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Overview: Authentication History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442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Cognito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28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Cognito is just an OAuth server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It does the previously mentioned things, it can even federate to other OAuth and SAML servers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Using “client credentials flow” to daisy chain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https://docs.aws.amazon.com/cognito/latest/developerguide/cognito-user-pools-app-integration.html</a:t>
            </a:r>
            <a:r>
              <a:rPr lang="en-US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endParaRPr lang="en-US" sz="28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Cognito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800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I’ve been Anthony </a:t>
            </a:r>
            <a:r>
              <a:rPr lang="en-GB" sz="2800" i="1" dirty="0"/>
              <a:t>“Zapper”</a:t>
            </a:r>
            <a:r>
              <a:rPr lang="en-GB" sz="2800" dirty="0"/>
              <a:t> M</a:t>
            </a:r>
            <a:r>
              <a:rPr lang="en-GB" sz="2800" baseline="30000" dirty="0"/>
              <a:t>c</a:t>
            </a:r>
            <a:r>
              <a:rPr lang="en-GB" sz="2800" dirty="0"/>
              <a:t>Kale</a:t>
            </a:r>
            <a:br>
              <a:rPr lang="en-GB" sz="2800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Hopefully I’ve </a:t>
            </a:r>
            <a:r>
              <a:rPr lang="en-GB" sz="2800" dirty="0"/>
              <a:t>Educated, Informed, and even Entertained</a:t>
            </a:r>
            <a:br>
              <a:rPr lang="en-GB" sz="2800" dirty="0"/>
            </a:br>
            <a:br>
              <a:rPr lang="en-GB" sz="2800" dirty="0"/>
            </a:br>
            <a:r>
              <a:rPr lang="en-GB" sz="2800" b="1" dirty="0"/>
              <a:t>Good</a:t>
            </a:r>
            <a:r>
              <a:rPr lang="en-GB" sz="2800" dirty="0"/>
              <a:t> Testing is </a:t>
            </a:r>
            <a:r>
              <a:rPr lang="en-GB" sz="2800" b="1" dirty="0"/>
              <a:t>Good</a:t>
            </a:r>
            <a:r>
              <a:rPr lang="en-GB" sz="2800" dirty="0"/>
              <a:t> Security is </a:t>
            </a:r>
            <a:r>
              <a:rPr lang="en-GB" sz="2800" b="1" dirty="0"/>
              <a:t>Good</a:t>
            </a:r>
            <a:r>
              <a:rPr lang="en-GB" sz="2800" dirty="0"/>
              <a:t> software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Google Shape;227;g99d0dd0f54_0_0">
            <a:extLst>
              <a:ext uri="{FF2B5EF4-FFF2-40B4-BE49-F238E27FC236}">
                <a16:creationId xmlns:a16="http://schemas.microsoft.com/office/drawing/2014/main" id="{32B84BC2-8887-44B7-B89A-77DA4EB0B7DE}"/>
              </a:ext>
            </a:extLst>
          </p:cNvPr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Questions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083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11" descr="A picture containing building, pers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6096" y="636720"/>
            <a:ext cx="2998574" cy="350532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1"/>
          <p:cNvSpPr txBox="1"/>
          <p:nvPr/>
        </p:nvSpPr>
        <p:spPr>
          <a:xfrm>
            <a:off x="1921603" y="2854703"/>
            <a:ext cx="6072188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GB" sz="6000" b="1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Thank you </a:t>
            </a:r>
            <a:endParaRPr sz="1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242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Questions ?</a:t>
            </a: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Overview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746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AAA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05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Authentication: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Who are you ?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b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Authorisation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: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What are you allowed to do ?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Audit: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Who did what ?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https://en.wikipedia.org/wiki/Authentication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4"/>
              </a:rPr>
              <a:t>https://en.wikipedia.org/wiki/Authorization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5"/>
              </a:rPr>
              <a:t>https://en.wikipedia.org/wiki/Audit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 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AAA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95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Body Slide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c39ede9-d662-4214-abef-05075cb9f20d">
      <UserInfo>
        <DisplayName>Pablo Guilamo</DisplayName>
        <AccountId>61</AccountId>
        <AccountType/>
      </UserInfo>
      <UserInfo>
        <DisplayName>Peter Hunter</DisplayName>
        <AccountId>75</AccountId>
        <AccountType/>
      </UserInfo>
      <UserInfo>
        <DisplayName>Anthony McKale</DisplayName>
        <AccountId>71</AccountId>
        <AccountType/>
      </UserInfo>
      <UserInfo>
        <DisplayName>Vinaya Sheshadri</DisplayName>
        <AccountId>28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50745287EEBC42B15120CE6AF2921C" ma:contentTypeVersion="10" ma:contentTypeDescription="Create a new document." ma:contentTypeScope="" ma:versionID="facf5fad01900dc768ae8bb523b8e328">
  <xsd:schema xmlns:xsd="http://www.w3.org/2001/XMLSchema" xmlns:xs="http://www.w3.org/2001/XMLSchema" xmlns:p="http://schemas.microsoft.com/office/2006/metadata/properties" xmlns:ns2="fc39ede9-d662-4214-abef-05075cb9f20d" xmlns:ns3="39053a48-3087-4d98-913b-d6df0910e790" targetNamespace="http://schemas.microsoft.com/office/2006/metadata/properties" ma:root="true" ma:fieldsID="4eccccb6594ec463ffaefad14dc9d13e" ns2:_="" ns3:_="">
    <xsd:import namespace="fc39ede9-d662-4214-abef-05075cb9f20d"/>
    <xsd:import namespace="39053a48-3087-4d98-913b-d6df0910e79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39ede9-d662-4214-abef-05075cb9f2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053a48-3087-4d98-913b-d6df0910e7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25B32D-596C-4132-837C-754E77CD78EC}">
  <ds:schemaRefs>
    <ds:schemaRef ds:uri="http://purl.org/dc/terms/"/>
    <ds:schemaRef ds:uri="http://purl.org/dc/dcmitype/"/>
    <ds:schemaRef ds:uri="367f9480-5eac-4e72-9c26-27db9ea456de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9f7df9b7-97a3-446c-a44e-dbae37ef0b61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fc39ede9-d662-4214-abef-05075cb9f20d"/>
  </ds:schemaRefs>
</ds:datastoreItem>
</file>

<file path=customXml/itemProps2.xml><?xml version="1.0" encoding="utf-8"?>
<ds:datastoreItem xmlns:ds="http://schemas.openxmlformats.org/officeDocument/2006/customXml" ds:itemID="{7658AFD5-0CE3-4290-B697-70AF88112F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D6AE8F-19CF-4594-9068-9BA1990DBC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39ede9-d662-4214-abef-05075cb9f20d"/>
    <ds:schemaRef ds:uri="39053a48-3087-4d98-913b-d6df0910e7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6209</TotalTime>
  <Words>1857</Words>
  <Application>Microsoft Office PowerPoint</Application>
  <PresentationFormat>Widescreen</PresentationFormat>
  <Paragraphs>179</Paragraphs>
  <Slides>63</Slides>
  <Notes>55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7" baseType="lpstr">
      <vt:lpstr>Arial</vt:lpstr>
      <vt:lpstr>Open Sans</vt:lpstr>
      <vt:lpstr>Calibri</vt:lpstr>
      <vt:lpstr>Body Slides</vt:lpstr>
      <vt:lpstr>PowerPoint Presentation</vt:lpstr>
      <vt:lpstr>PowerPoint Presentation</vt:lpstr>
      <vt:lpstr>Overview</vt:lpstr>
      <vt:lpstr>PowerPoint Presentation</vt:lpstr>
      <vt:lpstr>PowerPoint Presentation</vt:lpstr>
      <vt:lpstr>PowerPoint Presentation</vt:lpstr>
      <vt:lpstr>PowerPoint Presentation</vt:lpstr>
      <vt:lpstr>AAA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Federated Identity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Access Delegation Standards: OAuth / SAML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Tokens Inbrief</vt:lpstr>
      <vt:lpstr>PowerPoint Presentation</vt:lpstr>
      <vt:lpstr>PowerPoint Presentation</vt:lpstr>
      <vt:lpstr>PowerPoint Presentation</vt:lpstr>
      <vt:lpstr>OAuth Indepth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Cognito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Hannaford</dc:creator>
  <cp:lastModifiedBy>Anthony McKale</cp:lastModifiedBy>
  <cp:revision>46</cp:revision>
  <dcterms:created xsi:type="dcterms:W3CDTF">2020-04-16T10:42:13Z</dcterms:created>
  <dcterms:modified xsi:type="dcterms:W3CDTF">2022-11-14T10:48:59Z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0x0101007250745287EEBC42B15120CE6AF2921C</vt:lpwstr>
  </property>
</Properties>
</file>