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72" r:id="rId2"/>
    <p:sldId id="337" r:id="rId3"/>
    <p:sldId id="273" r:id="rId4"/>
    <p:sldId id="288" r:id="rId5"/>
    <p:sldId id="259" r:id="rId6"/>
    <p:sldId id="266" r:id="rId7"/>
    <p:sldId id="289" r:id="rId8"/>
    <p:sldId id="283" r:id="rId9"/>
    <p:sldId id="284" r:id="rId10"/>
    <p:sldId id="339" r:id="rId11"/>
    <p:sldId id="263" r:id="rId12"/>
    <p:sldId id="286" r:id="rId13"/>
    <p:sldId id="287" r:id="rId14"/>
    <p:sldId id="291" r:id="rId15"/>
    <p:sldId id="336" r:id="rId16"/>
    <p:sldId id="319" r:id="rId17"/>
    <p:sldId id="293" r:id="rId18"/>
    <p:sldId id="292" r:id="rId19"/>
    <p:sldId id="294" r:id="rId20"/>
    <p:sldId id="296" r:id="rId21"/>
    <p:sldId id="299" r:id="rId22"/>
    <p:sldId id="301" r:id="rId23"/>
    <p:sldId id="300" r:id="rId24"/>
    <p:sldId id="302" r:id="rId25"/>
    <p:sldId id="304" r:id="rId26"/>
    <p:sldId id="338" r:id="rId27"/>
    <p:sldId id="305" r:id="rId28"/>
    <p:sldId id="340" r:id="rId29"/>
    <p:sldId id="306" r:id="rId30"/>
    <p:sldId id="307" r:id="rId31"/>
    <p:sldId id="308" r:id="rId32"/>
    <p:sldId id="320" r:id="rId33"/>
    <p:sldId id="309" r:id="rId34"/>
    <p:sldId id="310" r:id="rId35"/>
    <p:sldId id="312" r:id="rId36"/>
    <p:sldId id="314" r:id="rId37"/>
    <p:sldId id="315" r:id="rId38"/>
    <p:sldId id="313" r:id="rId39"/>
    <p:sldId id="317" r:id="rId40"/>
    <p:sldId id="316" r:id="rId41"/>
    <p:sldId id="318" r:id="rId42"/>
    <p:sldId id="321" r:id="rId43"/>
    <p:sldId id="324" r:id="rId44"/>
    <p:sldId id="325" r:id="rId45"/>
    <p:sldId id="323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334" r:id="rId54"/>
    <p:sldId id="335" r:id="rId55"/>
    <p:sldId id="280" r:id="rId56"/>
    <p:sldId id="281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5F496F-AD7B-4B0D-A177-48BF20FA7944}">
          <p14:sldIdLst>
            <p14:sldId id="272"/>
            <p14:sldId id="337"/>
          </p14:sldIdLst>
        </p14:section>
        <p14:section name="3 Min Career" id="{4893D3DA-29E1-4EFC-ADB9-56A97A581D08}">
          <p14:sldIdLst>
            <p14:sldId id="273"/>
            <p14:sldId id="288"/>
            <p14:sldId id="259"/>
            <p14:sldId id="266"/>
            <p14:sldId id="289"/>
            <p14:sldId id="283"/>
            <p14:sldId id="284"/>
            <p14:sldId id="339"/>
            <p14:sldId id="263"/>
            <p14:sldId id="286"/>
            <p14:sldId id="287"/>
            <p14:sldId id="291"/>
            <p14:sldId id="336"/>
          </p14:sldIdLst>
        </p14:section>
        <p14:section name="First Epic Project" id="{8067B9E0-5327-4FF6-B91F-FCD23B46D420}">
          <p14:sldIdLst>
            <p14:sldId id="319"/>
            <p14:sldId id="293"/>
            <p14:sldId id="292"/>
            <p14:sldId id="294"/>
            <p14:sldId id="296"/>
            <p14:sldId id="299"/>
            <p14:sldId id="301"/>
            <p14:sldId id="300"/>
            <p14:sldId id="302"/>
            <p14:sldId id="304"/>
            <p14:sldId id="338"/>
            <p14:sldId id="305"/>
            <p14:sldId id="340"/>
            <p14:sldId id="306"/>
            <p14:sldId id="307"/>
            <p14:sldId id="308"/>
          </p14:sldIdLst>
        </p14:section>
        <p14:section name="Lessons" id="{AB33E386-069D-4241-BCA9-4AC27AEC4B7C}">
          <p14:sldIdLst>
            <p14:sldId id="320"/>
            <p14:sldId id="309"/>
            <p14:sldId id="310"/>
            <p14:sldId id="312"/>
            <p14:sldId id="314"/>
            <p14:sldId id="315"/>
            <p14:sldId id="313"/>
            <p14:sldId id="317"/>
            <p14:sldId id="316"/>
            <p14:sldId id="318"/>
          </p14:sldIdLst>
        </p14:section>
        <p14:section name="2nd epic project" id="{C6FE3E73-A4F8-458D-9988-D00E25A28ED6}">
          <p14:sldIdLst>
            <p14:sldId id="321"/>
            <p14:sldId id="324"/>
            <p14:sldId id="325"/>
            <p14:sldId id="323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  <p14:section name="Outro" id="{EF2E6937-90E2-42F2-9300-1091A4432091}">
          <p14:sldIdLst>
            <p14:sldId id="335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3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8/10/relationships/authors" Target="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8/layout/LinedList" loCatId="list" qsTypeId="urn:microsoft.com/office/officeart/2005/8/quickstyle/3d2" qsCatId="3D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/>
      <dgm:t>
        <a:bodyPr anchor="ctr"/>
        <a:lstStyle/>
        <a:p>
          <a:pPr marL="0" rtl="0"/>
          <a:r>
            <a:rPr lang="en-US" sz="2000" b="0" i="0" dirty="0">
              <a:latin typeface="Gill Sans Nova" panose="020B0602020104020203" pitchFamily="34" charset="0"/>
              <a:cs typeface="Gill Sans SemiBold" panose="020B0502020104020203" pitchFamily="34" charset="-79"/>
            </a:rPr>
            <a:t>DUAL DEGREE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/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/>
        </a:p>
      </dgm:t>
    </dgm:pt>
    <dgm:pt modelId="{30A490C8-22B4-4D68-875C-0F0DE2FF864D}">
      <dgm:prSet phldr="0" custT="1"/>
      <dgm:spPr/>
      <dgm:t>
        <a:bodyPr anchor="ctr"/>
        <a:lstStyle/>
        <a:p>
          <a:pPr marL="0">
            <a:lnSpc>
              <a:spcPct val="100000"/>
            </a:lnSpc>
          </a:pPr>
          <a:r>
            <a:rPr lang="en-US" sz="1800" b="0" i="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Artificial Intelligence / Software Engineer 2:1 (69%)</a:t>
          </a:r>
          <a:endParaRPr lang="en-US" sz="1800" b="1" i="0" dirty="0">
            <a:solidFill>
              <a:schemeClr val="accent2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/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/>
        </a:p>
      </dgm:t>
    </dgm:pt>
    <dgm:pt modelId="{B1AFA1AF-0FF8-45B3-A6D0-0E255A2F637D}">
      <dgm:prSet phldr="0" custT="1"/>
      <dgm:spPr/>
      <dgm:t>
        <a:bodyPr anchor="ctr"/>
        <a:lstStyle/>
        <a:p>
          <a:pPr marL="0"/>
          <a:r>
            <a:rPr lang="en-US" sz="2000" b="0" i="0" dirty="0">
              <a:latin typeface="Gill Sans Nova" panose="020B0602020104020203" pitchFamily="34" charset="0"/>
              <a:cs typeface="Gill Sans SemiBold" panose="020B0502020104020203" pitchFamily="34" charset="-79"/>
            </a:rPr>
            <a:t>INTERESTS (2000)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/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/>
        </a:p>
      </dgm:t>
    </dgm:pt>
    <dgm:pt modelId="{50418D2B-9486-42DE-AFDD-1D31420040FF}">
      <dgm:prSet phldr="0" custT="1"/>
      <dgm:spPr/>
      <dgm:t>
        <a:bodyPr anchor="ctr"/>
        <a:lstStyle/>
        <a:p>
          <a:pPr marL="0">
            <a:lnSpc>
              <a:spcPct val="100000"/>
            </a:lnSpc>
          </a:pPr>
          <a:r>
            <a:rPr lang="en-US" sz="1800" b="0" i="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Edinburgh University Orchestra, </a:t>
          </a:r>
          <a:r>
            <a:rPr lang="en-US" sz="1800" b="0" i="0" dirty="0" err="1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Compsoc</a:t>
          </a:r>
          <a:r>
            <a:rPr lang="en-US" sz="1800" b="0" i="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, </a:t>
          </a:r>
          <a:r>
            <a:rPr lang="en-US" sz="1800" b="0" i="0" dirty="0" err="1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Gamesoc</a:t>
          </a:r>
          <a:r>
            <a:rPr lang="en-US" sz="1800" b="0" i="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, Edgar </a:t>
          </a:r>
          <a:endParaRPr lang="en-US" sz="1800" b="1" i="0" dirty="0">
            <a:solidFill>
              <a:schemeClr val="accent2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/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/>
        </a:p>
      </dgm:t>
    </dgm:pt>
    <dgm:pt modelId="{E9682B4F-0217-4B50-923E-C104AA24290F}">
      <dgm:prSet phldr="0" custT="1"/>
      <dgm:spPr/>
      <dgm:t>
        <a:bodyPr anchor="ctr"/>
        <a:lstStyle/>
        <a:p>
          <a:pPr marL="0"/>
          <a:r>
            <a:rPr lang="en-US" sz="2000" b="0" i="0" dirty="0">
              <a:latin typeface="Gill Sans Nova" panose="020B0602020104020203" pitchFamily="34" charset="0"/>
              <a:cs typeface="Gill Sans SemiBold" panose="020B0502020104020203" pitchFamily="34" charset="-79"/>
            </a:rPr>
            <a:t>INTERESTS (2004)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/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/>
        </a:p>
      </dgm:t>
    </dgm:pt>
    <dgm:pt modelId="{0EC0C300-11E4-45CF-8418-973585107209}">
      <dgm:prSet phldr="0" custT="1"/>
      <dgm:spPr/>
      <dgm:t>
        <a:bodyPr anchor="ctr"/>
        <a:lstStyle/>
        <a:p>
          <a:pPr marL="0">
            <a:lnSpc>
              <a:spcPct val="100000"/>
            </a:lnSpc>
          </a:pPr>
          <a:r>
            <a:rPr lang="en-US" sz="1800" b="0" i="0" dirty="0" err="1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Gamesoc</a:t>
          </a:r>
          <a:r>
            <a:rPr lang="en-US" sz="1800" b="0" i="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, Edgar (Edinburgh Rock and Goth Society)</a:t>
          </a:r>
          <a:endParaRPr lang="en-US" sz="1800" b="1" i="0" dirty="0">
            <a:solidFill>
              <a:schemeClr val="accent2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/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/>
        </a:p>
      </dgm:t>
    </dgm:pt>
    <dgm:pt modelId="{6564C5E9-1595-624A-93AF-6AD41D06A4F7}" type="pres">
      <dgm:prSet presAssocID="{0DD8915E-DC14-41D6-9BB5-F49E1C265163}" presName="vert0" presStyleCnt="0">
        <dgm:presLayoutVars>
          <dgm:dir/>
          <dgm:animOne val="branch"/>
          <dgm:animLvl val="lvl"/>
        </dgm:presLayoutVars>
      </dgm:prSet>
      <dgm:spPr/>
    </dgm:pt>
    <dgm:pt modelId="{CFCA7698-FAF1-9341-A1FC-ED13A8E7C585}" type="pres">
      <dgm:prSet presAssocID="{73D947E0-108F-4D20-A71E-3CF329F97212}" presName="thickLine" presStyleLbl="alignNode1" presStyleIdx="0" presStyleCnt="3"/>
      <dgm:spPr/>
    </dgm:pt>
    <dgm:pt modelId="{73B53ECD-88F7-D549-B120-6C2932F2D11A}" type="pres">
      <dgm:prSet presAssocID="{73D947E0-108F-4D20-A71E-3CF329F97212}" presName="horz1" presStyleCnt="0"/>
      <dgm:spPr/>
    </dgm:pt>
    <dgm:pt modelId="{16779ABC-4458-134D-8407-3B550EE07267}" type="pres">
      <dgm:prSet presAssocID="{73D947E0-108F-4D20-A71E-3CF329F97212}" presName="tx1" presStyleLbl="revTx" presStyleIdx="0" presStyleCnt="6"/>
      <dgm:spPr/>
    </dgm:pt>
    <dgm:pt modelId="{CAE07029-F81D-A44F-9347-F3E3A6E31F74}" type="pres">
      <dgm:prSet presAssocID="{73D947E0-108F-4D20-A71E-3CF329F97212}" presName="vert1" presStyleCnt="0"/>
      <dgm:spPr/>
    </dgm:pt>
    <dgm:pt modelId="{5A9BB2A1-D458-5443-B445-41D2960F03F2}" type="pres">
      <dgm:prSet presAssocID="{30A490C8-22B4-4D68-875C-0F0DE2FF864D}" presName="vertSpace2a" presStyleCnt="0"/>
      <dgm:spPr/>
    </dgm:pt>
    <dgm:pt modelId="{D7B8E40A-DB15-184E-8163-CFBBECDBFC1D}" type="pres">
      <dgm:prSet presAssocID="{30A490C8-22B4-4D68-875C-0F0DE2FF864D}" presName="horz2" presStyleCnt="0"/>
      <dgm:spPr/>
    </dgm:pt>
    <dgm:pt modelId="{59832A42-FD52-4B4A-92FB-6B1C497CBF3C}" type="pres">
      <dgm:prSet presAssocID="{30A490C8-22B4-4D68-875C-0F0DE2FF864D}" presName="horzSpace2" presStyleCnt="0"/>
      <dgm:spPr/>
    </dgm:pt>
    <dgm:pt modelId="{4B7883FE-9BF1-834B-9E55-433D1207CAF9}" type="pres">
      <dgm:prSet presAssocID="{30A490C8-22B4-4D68-875C-0F0DE2FF864D}" presName="tx2" presStyleLbl="revTx" presStyleIdx="1" presStyleCnt="6"/>
      <dgm:spPr/>
    </dgm:pt>
    <dgm:pt modelId="{0CBE5C3F-806F-B144-AE1F-FC9577B85A0B}" type="pres">
      <dgm:prSet presAssocID="{30A490C8-22B4-4D68-875C-0F0DE2FF864D}" presName="vert2" presStyleCnt="0"/>
      <dgm:spPr/>
    </dgm:pt>
    <dgm:pt modelId="{F855322D-A55D-8B49-879F-C673DBB2B4C9}" type="pres">
      <dgm:prSet presAssocID="{30A490C8-22B4-4D68-875C-0F0DE2FF864D}" presName="thinLine2b" presStyleLbl="callout" presStyleIdx="0" presStyleCnt="3"/>
      <dgm:spPr/>
    </dgm:pt>
    <dgm:pt modelId="{C673FE58-57C7-E240-8F76-83FFAD340DC5}" type="pres">
      <dgm:prSet presAssocID="{30A490C8-22B4-4D68-875C-0F0DE2FF864D}" presName="vertSpace2b" presStyleCnt="0"/>
      <dgm:spPr/>
    </dgm:pt>
    <dgm:pt modelId="{DD445911-31B5-374B-964F-E521B7F4A98B}" type="pres">
      <dgm:prSet presAssocID="{B1AFA1AF-0FF8-45B3-A6D0-0E255A2F637D}" presName="thickLine" presStyleLbl="alignNode1" presStyleIdx="1" presStyleCnt="3"/>
      <dgm:spPr/>
    </dgm:pt>
    <dgm:pt modelId="{2D373430-1C80-8F46-ABC4-CBE10AB29E21}" type="pres">
      <dgm:prSet presAssocID="{B1AFA1AF-0FF8-45B3-A6D0-0E255A2F637D}" presName="horz1" presStyleCnt="0"/>
      <dgm:spPr/>
    </dgm:pt>
    <dgm:pt modelId="{57741AD6-DFD2-814C-A051-E841CC65A4EA}" type="pres">
      <dgm:prSet presAssocID="{B1AFA1AF-0FF8-45B3-A6D0-0E255A2F637D}" presName="tx1" presStyleLbl="revTx" presStyleIdx="2" presStyleCnt="6"/>
      <dgm:spPr/>
    </dgm:pt>
    <dgm:pt modelId="{BAE20A88-DF00-8949-A8B2-0E344D388E90}" type="pres">
      <dgm:prSet presAssocID="{B1AFA1AF-0FF8-45B3-A6D0-0E255A2F637D}" presName="vert1" presStyleCnt="0"/>
      <dgm:spPr/>
    </dgm:pt>
    <dgm:pt modelId="{FFD3D6B1-6613-9A41-97D0-43A8EBCE5EAD}" type="pres">
      <dgm:prSet presAssocID="{50418D2B-9486-42DE-AFDD-1D31420040FF}" presName="vertSpace2a" presStyleCnt="0"/>
      <dgm:spPr/>
    </dgm:pt>
    <dgm:pt modelId="{A95899B2-8F62-204F-B53E-8872741B3D8A}" type="pres">
      <dgm:prSet presAssocID="{50418D2B-9486-42DE-AFDD-1D31420040FF}" presName="horz2" presStyleCnt="0"/>
      <dgm:spPr/>
    </dgm:pt>
    <dgm:pt modelId="{6C1C9676-3658-6D4F-92CD-97954CEC2777}" type="pres">
      <dgm:prSet presAssocID="{50418D2B-9486-42DE-AFDD-1D31420040FF}" presName="horzSpace2" presStyleCnt="0"/>
      <dgm:spPr/>
    </dgm:pt>
    <dgm:pt modelId="{040275F6-8CD8-B443-8E15-E2EA8C115BE0}" type="pres">
      <dgm:prSet presAssocID="{50418D2B-9486-42DE-AFDD-1D31420040FF}" presName="tx2" presStyleLbl="revTx" presStyleIdx="3" presStyleCnt="6"/>
      <dgm:spPr/>
    </dgm:pt>
    <dgm:pt modelId="{D9398154-13A0-B94E-B51B-C707B5F9C02E}" type="pres">
      <dgm:prSet presAssocID="{50418D2B-9486-42DE-AFDD-1D31420040FF}" presName="vert2" presStyleCnt="0"/>
      <dgm:spPr/>
    </dgm:pt>
    <dgm:pt modelId="{1103FC42-5419-864B-A44F-32D393A0563C}" type="pres">
      <dgm:prSet presAssocID="{50418D2B-9486-42DE-AFDD-1D31420040FF}" presName="thinLine2b" presStyleLbl="callout" presStyleIdx="1" presStyleCnt="3"/>
      <dgm:spPr/>
    </dgm:pt>
    <dgm:pt modelId="{3380EF9C-3F0E-624D-89C2-20B7B097FB92}" type="pres">
      <dgm:prSet presAssocID="{50418D2B-9486-42DE-AFDD-1D31420040FF}" presName="vertSpace2b" presStyleCnt="0"/>
      <dgm:spPr/>
    </dgm:pt>
    <dgm:pt modelId="{04EDAAE1-E9CA-2F45-BA18-8E6050569C72}" type="pres">
      <dgm:prSet presAssocID="{E9682B4F-0217-4B50-923E-C104AA24290F}" presName="thickLine" presStyleLbl="alignNode1" presStyleIdx="2" presStyleCnt="3"/>
      <dgm:spPr/>
    </dgm:pt>
    <dgm:pt modelId="{C9E76191-5F12-BF45-AE9C-6FAE2221EFF8}" type="pres">
      <dgm:prSet presAssocID="{E9682B4F-0217-4B50-923E-C104AA24290F}" presName="horz1" presStyleCnt="0"/>
      <dgm:spPr/>
    </dgm:pt>
    <dgm:pt modelId="{12C6F6CB-CEC3-A749-930B-00502DB5A1B0}" type="pres">
      <dgm:prSet presAssocID="{E9682B4F-0217-4B50-923E-C104AA24290F}" presName="tx1" presStyleLbl="revTx" presStyleIdx="4" presStyleCnt="6"/>
      <dgm:spPr/>
    </dgm:pt>
    <dgm:pt modelId="{52E4ABEF-FAC6-8548-9F4D-4E473158A2BE}" type="pres">
      <dgm:prSet presAssocID="{E9682B4F-0217-4B50-923E-C104AA24290F}" presName="vert1" presStyleCnt="0"/>
      <dgm:spPr/>
    </dgm:pt>
    <dgm:pt modelId="{B0D3DAFD-9D46-1543-B3B5-D71843B5B4DB}" type="pres">
      <dgm:prSet presAssocID="{0EC0C300-11E4-45CF-8418-973585107209}" presName="vertSpace2a" presStyleCnt="0"/>
      <dgm:spPr/>
    </dgm:pt>
    <dgm:pt modelId="{4C9CCEC2-ABF3-194E-B533-02A4276A931F}" type="pres">
      <dgm:prSet presAssocID="{0EC0C300-11E4-45CF-8418-973585107209}" presName="horz2" presStyleCnt="0"/>
      <dgm:spPr/>
    </dgm:pt>
    <dgm:pt modelId="{AAE7011B-BADF-3944-9735-AFBCAC4F810D}" type="pres">
      <dgm:prSet presAssocID="{0EC0C300-11E4-45CF-8418-973585107209}" presName="horzSpace2" presStyleCnt="0"/>
      <dgm:spPr/>
    </dgm:pt>
    <dgm:pt modelId="{DAF6D365-7021-E74E-8AD3-AB3AC6A0D057}" type="pres">
      <dgm:prSet presAssocID="{0EC0C300-11E4-45CF-8418-973585107209}" presName="tx2" presStyleLbl="revTx" presStyleIdx="5" presStyleCnt="6"/>
      <dgm:spPr/>
    </dgm:pt>
    <dgm:pt modelId="{EC170AFD-CC2D-3946-BDA9-5D66425E90C2}" type="pres">
      <dgm:prSet presAssocID="{0EC0C300-11E4-45CF-8418-973585107209}" presName="vert2" presStyleCnt="0"/>
      <dgm:spPr/>
    </dgm:pt>
    <dgm:pt modelId="{9071E8DC-DDBE-CD4E-9B99-FF7E5F21CEFF}" type="pres">
      <dgm:prSet presAssocID="{0EC0C300-11E4-45CF-8418-973585107209}" presName="thinLine2b" presStyleLbl="callout" presStyleIdx="2" presStyleCnt="3"/>
      <dgm:spPr/>
    </dgm:pt>
    <dgm:pt modelId="{60ED89A1-904B-E446-B340-02B3D3D2D4CF}" type="pres">
      <dgm:prSet presAssocID="{0EC0C300-11E4-45CF-8418-973585107209}" presName="vertSpace2b" presStyleCnt="0"/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DB88A911-C9AB-4245-8A20-5A06108094AF}" type="presOf" srcId="{B1AFA1AF-0FF8-45B3-A6D0-0E255A2F637D}" destId="{57741AD6-DFD2-814C-A051-E841CC65A4EA}" srcOrd="0" destOrd="0" presId="urn:microsoft.com/office/officeart/2008/layout/Lined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DB1D962D-409E-D840-8C70-0D3A99E96A69}" type="presOf" srcId="{E9682B4F-0217-4B50-923E-C104AA24290F}" destId="{12C6F6CB-CEC3-A749-930B-00502DB5A1B0}" srcOrd="0" destOrd="0" presId="urn:microsoft.com/office/officeart/2008/layout/LinedList"/>
    <dgm:cxn modelId="{D012C86A-5FCF-F74E-A1E4-DA1AAC68B769}" type="presOf" srcId="{50418D2B-9486-42DE-AFDD-1D31420040FF}" destId="{040275F6-8CD8-B443-8E15-E2EA8C115BE0}" srcOrd="0" destOrd="0" presId="urn:microsoft.com/office/officeart/2008/layout/Lined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B9992E53-656B-E848-AF8E-65823B9AD34E}" type="presOf" srcId="{0DD8915E-DC14-41D6-9BB5-F49E1C265163}" destId="{6564C5E9-1595-624A-93AF-6AD41D06A4F7}" srcOrd="0" destOrd="0" presId="urn:microsoft.com/office/officeart/2008/layout/LinedList"/>
    <dgm:cxn modelId="{864E7292-9A7E-3F43-81DD-D653DF53DEF3}" type="presOf" srcId="{0EC0C300-11E4-45CF-8418-973585107209}" destId="{DAF6D365-7021-E74E-8AD3-AB3AC6A0D057}" srcOrd="0" destOrd="0" presId="urn:microsoft.com/office/officeart/2008/layout/LinedList"/>
    <dgm:cxn modelId="{151D13B9-4602-AE4A-A285-285AEA258666}" type="presOf" srcId="{30A490C8-22B4-4D68-875C-0F0DE2FF864D}" destId="{4B7883FE-9BF1-834B-9E55-433D1207CAF9}" srcOrd="0" destOrd="0" presId="urn:microsoft.com/office/officeart/2008/layout/Lined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24FD07F8-A7B8-6241-8064-11664CC65CE1}" type="presOf" srcId="{73D947E0-108F-4D20-A71E-3CF329F97212}" destId="{16779ABC-4458-134D-8407-3B550EE07267}" srcOrd="0" destOrd="0" presId="urn:microsoft.com/office/officeart/2008/layout/LinedList"/>
    <dgm:cxn modelId="{AFE9FC3A-D3FF-CA44-9605-4703DA53A4C2}" type="presParOf" srcId="{6564C5E9-1595-624A-93AF-6AD41D06A4F7}" destId="{CFCA7698-FAF1-9341-A1FC-ED13A8E7C585}" srcOrd="0" destOrd="0" presId="urn:microsoft.com/office/officeart/2008/layout/LinedList"/>
    <dgm:cxn modelId="{EB08E1B8-074C-A546-B1B8-3153F413A947}" type="presParOf" srcId="{6564C5E9-1595-624A-93AF-6AD41D06A4F7}" destId="{73B53ECD-88F7-D549-B120-6C2932F2D11A}" srcOrd="1" destOrd="0" presId="urn:microsoft.com/office/officeart/2008/layout/LinedList"/>
    <dgm:cxn modelId="{1B53D0A1-66D8-134B-8AF2-80B1E3806E98}" type="presParOf" srcId="{73B53ECD-88F7-D549-B120-6C2932F2D11A}" destId="{16779ABC-4458-134D-8407-3B550EE07267}" srcOrd="0" destOrd="0" presId="urn:microsoft.com/office/officeart/2008/layout/LinedList"/>
    <dgm:cxn modelId="{1A46E30E-242E-1540-8649-777E95C5E910}" type="presParOf" srcId="{73B53ECD-88F7-D549-B120-6C2932F2D11A}" destId="{CAE07029-F81D-A44F-9347-F3E3A6E31F74}" srcOrd="1" destOrd="0" presId="urn:microsoft.com/office/officeart/2008/layout/LinedList"/>
    <dgm:cxn modelId="{0AF080A1-E7F5-D446-9052-7D8C86784D60}" type="presParOf" srcId="{CAE07029-F81D-A44F-9347-F3E3A6E31F74}" destId="{5A9BB2A1-D458-5443-B445-41D2960F03F2}" srcOrd="0" destOrd="0" presId="urn:microsoft.com/office/officeart/2008/layout/LinedList"/>
    <dgm:cxn modelId="{5F4C5453-C466-2B4D-B675-3231308CA30E}" type="presParOf" srcId="{CAE07029-F81D-A44F-9347-F3E3A6E31F74}" destId="{D7B8E40A-DB15-184E-8163-CFBBECDBFC1D}" srcOrd="1" destOrd="0" presId="urn:microsoft.com/office/officeart/2008/layout/LinedList"/>
    <dgm:cxn modelId="{0732A2C9-16FC-034F-A91F-8267830F6866}" type="presParOf" srcId="{D7B8E40A-DB15-184E-8163-CFBBECDBFC1D}" destId="{59832A42-FD52-4B4A-92FB-6B1C497CBF3C}" srcOrd="0" destOrd="0" presId="urn:microsoft.com/office/officeart/2008/layout/LinedList"/>
    <dgm:cxn modelId="{5CB90678-FEDD-7B4C-85C5-E74FFAC3A6D5}" type="presParOf" srcId="{D7B8E40A-DB15-184E-8163-CFBBECDBFC1D}" destId="{4B7883FE-9BF1-834B-9E55-433D1207CAF9}" srcOrd="1" destOrd="0" presId="urn:microsoft.com/office/officeart/2008/layout/LinedList"/>
    <dgm:cxn modelId="{D41FA6A6-5400-9848-8819-FB97F59FFCED}" type="presParOf" srcId="{D7B8E40A-DB15-184E-8163-CFBBECDBFC1D}" destId="{0CBE5C3F-806F-B144-AE1F-FC9577B85A0B}" srcOrd="2" destOrd="0" presId="urn:microsoft.com/office/officeart/2008/layout/LinedList"/>
    <dgm:cxn modelId="{DD71C1D8-1043-5D4C-8AF5-FC83DCADAF26}" type="presParOf" srcId="{CAE07029-F81D-A44F-9347-F3E3A6E31F74}" destId="{F855322D-A55D-8B49-879F-C673DBB2B4C9}" srcOrd="2" destOrd="0" presId="urn:microsoft.com/office/officeart/2008/layout/LinedList"/>
    <dgm:cxn modelId="{6E9B0D8B-3CAE-244A-8A0F-D830FD2A0D04}" type="presParOf" srcId="{CAE07029-F81D-A44F-9347-F3E3A6E31F74}" destId="{C673FE58-57C7-E240-8F76-83FFAD340DC5}" srcOrd="3" destOrd="0" presId="urn:microsoft.com/office/officeart/2008/layout/LinedList"/>
    <dgm:cxn modelId="{4756F502-58A1-F94B-920C-2DBBEEAA4DEA}" type="presParOf" srcId="{6564C5E9-1595-624A-93AF-6AD41D06A4F7}" destId="{DD445911-31B5-374B-964F-E521B7F4A98B}" srcOrd="2" destOrd="0" presId="urn:microsoft.com/office/officeart/2008/layout/LinedList"/>
    <dgm:cxn modelId="{9F80C39F-2660-5140-922B-91B27E6D4697}" type="presParOf" srcId="{6564C5E9-1595-624A-93AF-6AD41D06A4F7}" destId="{2D373430-1C80-8F46-ABC4-CBE10AB29E21}" srcOrd="3" destOrd="0" presId="urn:microsoft.com/office/officeart/2008/layout/LinedList"/>
    <dgm:cxn modelId="{92EB25AD-569A-6A4D-A26B-6CDFE99B6EDD}" type="presParOf" srcId="{2D373430-1C80-8F46-ABC4-CBE10AB29E21}" destId="{57741AD6-DFD2-814C-A051-E841CC65A4EA}" srcOrd="0" destOrd="0" presId="urn:microsoft.com/office/officeart/2008/layout/LinedList"/>
    <dgm:cxn modelId="{6D72D2D3-E663-854F-9534-F50F1A2D112F}" type="presParOf" srcId="{2D373430-1C80-8F46-ABC4-CBE10AB29E21}" destId="{BAE20A88-DF00-8949-A8B2-0E344D388E90}" srcOrd="1" destOrd="0" presId="urn:microsoft.com/office/officeart/2008/layout/LinedList"/>
    <dgm:cxn modelId="{76CA08A2-B1A8-D84F-A1D6-D18A937678EA}" type="presParOf" srcId="{BAE20A88-DF00-8949-A8B2-0E344D388E90}" destId="{FFD3D6B1-6613-9A41-97D0-43A8EBCE5EAD}" srcOrd="0" destOrd="0" presId="urn:microsoft.com/office/officeart/2008/layout/LinedList"/>
    <dgm:cxn modelId="{D3976E80-191E-2A47-8A23-312C10E64BE5}" type="presParOf" srcId="{BAE20A88-DF00-8949-A8B2-0E344D388E90}" destId="{A95899B2-8F62-204F-B53E-8872741B3D8A}" srcOrd="1" destOrd="0" presId="urn:microsoft.com/office/officeart/2008/layout/LinedList"/>
    <dgm:cxn modelId="{5164E1C6-4BB0-1849-BD77-C9B7AA21D82B}" type="presParOf" srcId="{A95899B2-8F62-204F-B53E-8872741B3D8A}" destId="{6C1C9676-3658-6D4F-92CD-97954CEC2777}" srcOrd="0" destOrd="0" presId="urn:microsoft.com/office/officeart/2008/layout/LinedList"/>
    <dgm:cxn modelId="{3FC4A5DA-F6DE-374E-AEAD-681CEC40E66A}" type="presParOf" srcId="{A95899B2-8F62-204F-B53E-8872741B3D8A}" destId="{040275F6-8CD8-B443-8E15-E2EA8C115BE0}" srcOrd="1" destOrd="0" presId="urn:microsoft.com/office/officeart/2008/layout/LinedList"/>
    <dgm:cxn modelId="{EBEECA50-8981-8340-B29B-B350D88E1D99}" type="presParOf" srcId="{A95899B2-8F62-204F-B53E-8872741B3D8A}" destId="{D9398154-13A0-B94E-B51B-C707B5F9C02E}" srcOrd="2" destOrd="0" presId="urn:microsoft.com/office/officeart/2008/layout/LinedList"/>
    <dgm:cxn modelId="{14FAAD23-AA19-634D-A90F-2C772DFBC51E}" type="presParOf" srcId="{BAE20A88-DF00-8949-A8B2-0E344D388E90}" destId="{1103FC42-5419-864B-A44F-32D393A0563C}" srcOrd="2" destOrd="0" presId="urn:microsoft.com/office/officeart/2008/layout/LinedList"/>
    <dgm:cxn modelId="{5920C6F5-90CC-1D42-B07E-283F9763DDF5}" type="presParOf" srcId="{BAE20A88-DF00-8949-A8B2-0E344D388E90}" destId="{3380EF9C-3F0E-624D-89C2-20B7B097FB92}" srcOrd="3" destOrd="0" presId="urn:microsoft.com/office/officeart/2008/layout/LinedList"/>
    <dgm:cxn modelId="{69066118-8321-C84B-8730-7891EA85D306}" type="presParOf" srcId="{6564C5E9-1595-624A-93AF-6AD41D06A4F7}" destId="{04EDAAE1-E9CA-2F45-BA18-8E6050569C72}" srcOrd="4" destOrd="0" presId="urn:microsoft.com/office/officeart/2008/layout/LinedList"/>
    <dgm:cxn modelId="{D6DFF9EC-81C7-9844-A64E-782F3175A529}" type="presParOf" srcId="{6564C5E9-1595-624A-93AF-6AD41D06A4F7}" destId="{C9E76191-5F12-BF45-AE9C-6FAE2221EFF8}" srcOrd="5" destOrd="0" presId="urn:microsoft.com/office/officeart/2008/layout/LinedList"/>
    <dgm:cxn modelId="{55D167D0-1FFB-3B47-B1CA-DDF79D4312A2}" type="presParOf" srcId="{C9E76191-5F12-BF45-AE9C-6FAE2221EFF8}" destId="{12C6F6CB-CEC3-A749-930B-00502DB5A1B0}" srcOrd="0" destOrd="0" presId="urn:microsoft.com/office/officeart/2008/layout/LinedList"/>
    <dgm:cxn modelId="{CFB7884C-ECCD-C44C-B410-02F07DBD2DAE}" type="presParOf" srcId="{C9E76191-5F12-BF45-AE9C-6FAE2221EFF8}" destId="{52E4ABEF-FAC6-8548-9F4D-4E473158A2BE}" srcOrd="1" destOrd="0" presId="urn:microsoft.com/office/officeart/2008/layout/LinedList"/>
    <dgm:cxn modelId="{2AF9A08E-58ED-DE4A-AC76-7328589F18EE}" type="presParOf" srcId="{52E4ABEF-FAC6-8548-9F4D-4E473158A2BE}" destId="{B0D3DAFD-9D46-1543-B3B5-D71843B5B4DB}" srcOrd="0" destOrd="0" presId="urn:microsoft.com/office/officeart/2008/layout/LinedList"/>
    <dgm:cxn modelId="{ED118803-C0D1-EF46-8EAB-BC486A2A10C1}" type="presParOf" srcId="{52E4ABEF-FAC6-8548-9F4D-4E473158A2BE}" destId="{4C9CCEC2-ABF3-194E-B533-02A4276A931F}" srcOrd="1" destOrd="0" presId="urn:microsoft.com/office/officeart/2008/layout/LinedList"/>
    <dgm:cxn modelId="{DE1306D4-F250-6043-9FE2-0CA42CCCE1B5}" type="presParOf" srcId="{4C9CCEC2-ABF3-194E-B533-02A4276A931F}" destId="{AAE7011B-BADF-3944-9735-AFBCAC4F810D}" srcOrd="0" destOrd="0" presId="urn:microsoft.com/office/officeart/2008/layout/LinedList"/>
    <dgm:cxn modelId="{D315A992-7B4B-9646-870A-59A4DEDFF73C}" type="presParOf" srcId="{4C9CCEC2-ABF3-194E-B533-02A4276A931F}" destId="{DAF6D365-7021-E74E-8AD3-AB3AC6A0D057}" srcOrd="1" destOrd="0" presId="urn:microsoft.com/office/officeart/2008/layout/LinedList"/>
    <dgm:cxn modelId="{8CBA91F6-2DC8-D543-BB9F-8D33B34760EF}" type="presParOf" srcId="{4C9CCEC2-ABF3-194E-B533-02A4276A931F}" destId="{EC170AFD-CC2D-3946-BDA9-5D66425E90C2}" srcOrd="2" destOrd="0" presId="urn:microsoft.com/office/officeart/2008/layout/LinedList"/>
    <dgm:cxn modelId="{042001ED-F371-B94A-A941-B8385E523028}" type="presParOf" srcId="{52E4ABEF-FAC6-8548-9F4D-4E473158A2BE}" destId="{9071E8DC-DDBE-CD4E-9B99-FF7E5F21CEFF}" srcOrd="2" destOrd="0" presId="urn:microsoft.com/office/officeart/2008/layout/LinedList"/>
    <dgm:cxn modelId="{FFD0C568-9F11-1947-9F33-012793B26F51}" type="presParOf" srcId="{52E4ABEF-FAC6-8548-9F4D-4E473158A2BE}" destId="{60ED89A1-904B-E446-B340-02B3D3D2D4CF}" srcOrd="3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8/layout/LinedList" loCatId="list" qsTypeId="urn:microsoft.com/office/officeart/2005/8/quickstyle/3d2" qsCatId="3D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/>
      <dgm:t>
        <a:bodyPr anchor="ctr"/>
        <a:lstStyle/>
        <a:p>
          <a:pPr marL="0" rtl="0"/>
          <a:r>
            <a:rPr lang="en-US" sz="2000" b="0" i="0">
              <a:latin typeface="Gill Sans Nova" panose="020B0602020104020203" pitchFamily="34" charset="0"/>
              <a:cs typeface="Gill Sans SemiBold" panose="020B0502020104020203" pitchFamily="34" charset="-79"/>
            </a:rPr>
            <a:t>NOTABLE PROJECTS</a:t>
          </a:r>
          <a:endParaRPr lang="en-US" sz="2000" b="0" i="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/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/>
        </a:p>
      </dgm:t>
    </dgm:pt>
    <dgm:pt modelId="{FEB4A941-E9FA-4A86-A673-85FF34B35F20}">
      <dgm:prSet phldr="0" custT="1"/>
      <dgm:spPr/>
      <dgm:t>
        <a:bodyPr anchor="ctr"/>
        <a:lstStyle/>
        <a:p>
          <a:pPr marL="0" rtl="0">
            <a:lnSpc>
              <a:spcPct val="100000"/>
            </a:lnSpc>
          </a:pPr>
          <a:endParaRPr lang="en-US" sz="1800" b="0" i="0" dirty="0">
            <a:solidFill>
              <a:schemeClr val="accent2"/>
            </a:solidFill>
            <a:latin typeface="+mn-lt"/>
            <a:cs typeface="Gill Sans Light" panose="020B0302020104020203" pitchFamily="34" charset="-79"/>
          </a:endParaRPr>
        </a:p>
        <a:p>
          <a:pPr marL="0" rtl="0">
            <a:lnSpc>
              <a:spcPct val="100000"/>
            </a:lnSpc>
          </a:pPr>
          <a:r>
            <a:rPr lang="en-US" sz="1800" b="0" i="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BBC CBBC</a:t>
          </a:r>
          <a:br>
            <a:rPr lang="en-US" sz="1800" b="0" i="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</a:br>
          <a:r>
            <a:rPr lang="en-US" sz="1800" b="0" i="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BBC Jam</a:t>
          </a:r>
          <a:br>
            <a:rPr lang="en-US" sz="1800" b="0" i="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</a:br>
          <a:r>
            <a:rPr lang="en-US" sz="1800" b="0" i="0" dirty="0" err="1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iPlayer</a:t>
          </a:r>
          <a:r>
            <a:rPr lang="en-US" sz="1800" b="0" i="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 (Bafta winning), and more….</a:t>
          </a:r>
          <a:br>
            <a:rPr lang="en-US" sz="1800" b="0" i="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</a:br>
          <a:endParaRPr lang="en-US" sz="1800" b="0" i="0" dirty="0">
            <a:solidFill>
              <a:schemeClr val="accent2"/>
            </a:solidFill>
            <a:latin typeface="+mn-lt"/>
            <a:cs typeface="Gill Sans Light" panose="020B0302020104020203" pitchFamily="34" charset="-79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/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/>
        </a:p>
      </dgm:t>
    </dgm:pt>
    <dgm:pt modelId="{B1488996-F1BB-43E9-8AC2-0ADC0BBEB7D7}" type="pres">
      <dgm:prSet presAssocID="{0DD8915E-DC14-41D6-9BB5-F49E1C265163}" presName="vert0" presStyleCnt="0">
        <dgm:presLayoutVars>
          <dgm:dir/>
          <dgm:animOne val="branch"/>
          <dgm:animLvl val="lvl"/>
        </dgm:presLayoutVars>
      </dgm:prSet>
      <dgm:spPr/>
    </dgm:pt>
    <dgm:pt modelId="{1A5CB71B-A57D-443F-A9BB-C6568BC6AE11}" type="pres">
      <dgm:prSet presAssocID="{73D947E0-108F-4D20-A71E-3CF329F97212}" presName="thickLine" presStyleLbl="alignNode1" presStyleIdx="0" presStyleCnt="1"/>
      <dgm:spPr/>
    </dgm:pt>
    <dgm:pt modelId="{95132EB1-4F59-4400-AC57-5150B24EAAC9}" type="pres">
      <dgm:prSet presAssocID="{73D947E0-108F-4D20-A71E-3CF329F97212}" presName="horz1" presStyleCnt="0"/>
      <dgm:spPr/>
    </dgm:pt>
    <dgm:pt modelId="{3AB899AE-A8C7-4787-8FA6-D8449554DD15}" type="pres">
      <dgm:prSet presAssocID="{73D947E0-108F-4D20-A71E-3CF329F97212}" presName="tx1" presStyleLbl="revTx" presStyleIdx="0" presStyleCnt="2"/>
      <dgm:spPr/>
    </dgm:pt>
    <dgm:pt modelId="{ABB74048-B3FA-4344-B7BB-17F3D2E1475D}" type="pres">
      <dgm:prSet presAssocID="{73D947E0-108F-4D20-A71E-3CF329F97212}" presName="vert1" presStyleCnt="0"/>
      <dgm:spPr/>
    </dgm:pt>
    <dgm:pt modelId="{B8A37CB2-2AE5-4B8D-8E56-831AEF3AFEB0}" type="pres">
      <dgm:prSet presAssocID="{FEB4A941-E9FA-4A86-A673-85FF34B35F20}" presName="vertSpace2a" presStyleCnt="0"/>
      <dgm:spPr/>
    </dgm:pt>
    <dgm:pt modelId="{7ED73140-D887-40BA-8220-A7640AFCA934}" type="pres">
      <dgm:prSet presAssocID="{FEB4A941-E9FA-4A86-A673-85FF34B35F20}" presName="horz2" presStyleCnt="0"/>
      <dgm:spPr/>
    </dgm:pt>
    <dgm:pt modelId="{45CC6ADC-AAE4-46E8-AF0C-BDD9F71DCE35}" type="pres">
      <dgm:prSet presAssocID="{FEB4A941-E9FA-4A86-A673-85FF34B35F20}" presName="horzSpace2" presStyleCnt="0"/>
      <dgm:spPr/>
    </dgm:pt>
    <dgm:pt modelId="{965D519E-0EC3-414D-B5A1-309F317B3732}" type="pres">
      <dgm:prSet presAssocID="{FEB4A941-E9FA-4A86-A673-85FF34B35F20}" presName="tx2" presStyleLbl="revTx" presStyleIdx="1" presStyleCnt="2" custLinFactNeighborX="-2" custLinFactNeighborY="-11853"/>
      <dgm:spPr/>
    </dgm:pt>
    <dgm:pt modelId="{D0A4D07D-E09B-41FE-91BC-AF4BE1B5EA81}" type="pres">
      <dgm:prSet presAssocID="{FEB4A941-E9FA-4A86-A673-85FF34B35F20}" presName="vert2" presStyleCnt="0"/>
      <dgm:spPr/>
    </dgm:pt>
    <dgm:pt modelId="{E829511B-BCAB-4933-AEB9-4ADD62DDA299}" type="pres">
      <dgm:prSet presAssocID="{FEB4A941-E9FA-4A86-A673-85FF34B35F20}" presName="thinLine2b" presStyleLbl="callout" presStyleIdx="0" presStyleCnt="1"/>
      <dgm:spPr/>
    </dgm:pt>
    <dgm:pt modelId="{AF6DE68B-6C49-459C-8575-BA967F00BAF4}" type="pres">
      <dgm:prSet presAssocID="{FEB4A941-E9FA-4A86-A673-85FF34B35F20}" presName="vertSpace2b" presStyleCnt="0"/>
      <dgm:spPr/>
    </dgm:pt>
  </dgm:ptLst>
  <dgm:cxnLst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A9D7A1B-1E80-4A89-8F3E-C33A68E62BA9}" type="presOf" srcId="{73D947E0-108F-4D20-A71E-3CF329F97212}" destId="{3AB899AE-A8C7-4787-8FA6-D8449554DD15}" srcOrd="0" destOrd="0" presId="urn:microsoft.com/office/officeart/2008/layout/LinedList"/>
    <dgm:cxn modelId="{F942F56C-9025-4AA1-9B36-C5AE0A93B0F5}" srcId="{73D947E0-108F-4D20-A71E-3CF329F97212}" destId="{FEB4A941-E9FA-4A86-A673-85FF34B35F20}" srcOrd="0" destOrd="0" parTransId="{39522508-BC4E-4DD5-A744-AFEFFE36DB74}" sibTransId="{97624CC8-6315-4683-B26C-C30D552DA5A6}"/>
    <dgm:cxn modelId="{FBBF0286-079E-477B-AF5F-C9D7696D2FFB}" type="presOf" srcId="{0DD8915E-DC14-41D6-9BB5-F49E1C265163}" destId="{B1488996-F1BB-43E9-8AC2-0ADC0BBEB7D7}" srcOrd="0" destOrd="0" presId="urn:microsoft.com/office/officeart/2008/layout/LinedList"/>
    <dgm:cxn modelId="{A55A66F4-2230-4E39-9E8B-D8483B522555}" type="presOf" srcId="{FEB4A941-E9FA-4A86-A673-85FF34B35F20}" destId="{965D519E-0EC3-414D-B5A1-309F317B3732}" srcOrd="0" destOrd="0" presId="urn:microsoft.com/office/officeart/2008/layout/LinedList"/>
    <dgm:cxn modelId="{5479CC2B-820A-44CE-90DF-BF1CDB5E4258}" type="presParOf" srcId="{B1488996-F1BB-43E9-8AC2-0ADC0BBEB7D7}" destId="{1A5CB71B-A57D-443F-A9BB-C6568BC6AE11}" srcOrd="0" destOrd="0" presId="urn:microsoft.com/office/officeart/2008/layout/LinedList"/>
    <dgm:cxn modelId="{B2619D4E-BCBE-44C8-B4A4-AE8C5F4E4D6D}" type="presParOf" srcId="{B1488996-F1BB-43E9-8AC2-0ADC0BBEB7D7}" destId="{95132EB1-4F59-4400-AC57-5150B24EAAC9}" srcOrd="1" destOrd="0" presId="urn:microsoft.com/office/officeart/2008/layout/LinedList"/>
    <dgm:cxn modelId="{1B4228A2-642C-411E-B6E2-11E271C40F28}" type="presParOf" srcId="{95132EB1-4F59-4400-AC57-5150B24EAAC9}" destId="{3AB899AE-A8C7-4787-8FA6-D8449554DD15}" srcOrd="0" destOrd="0" presId="urn:microsoft.com/office/officeart/2008/layout/LinedList"/>
    <dgm:cxn modelId="{B345A524-3D11-447E-8BE2-AA1EB5AF9E11}" type="presParOf" srcId="{95132EB1-4F59-4400-AC57-5150B24EAAC9}" destId="{ABB74048-B3FA-4344-B7BB-17F3D2E1475D}" srcOrd="1" destOrd="0" presId="urn:microsoft.com/office/officeart/2008/layout/LinedList"/>
    <dgm:cxn modelId="{D1A85859-B8BB-4F28-A147-CAE713130FBE}" type="presParOf" srcId="{ABB74048-B3FA-4344-B7BB-17F3D2E1475D}" destId="{B8A37CB2-2AE5-4B8D-8E56-831AEF3AFEB0}" srcOrd="0" destOrd="0" presId="urn:microsoft.com/office/officeart/2008/layout/LinedList"/>
    <dgm:cxn modelId="{48411879-07E1-4B1B-8C77-7E7CD18C968B}" type="presParOf" srcId="{ABB74048-B3FA-4344-B7BB-17F3D2E1475D}" destId="{7ED73140-D887-40BA-8220-A7640AFCA934}" srcOrd="1" destOrd="0" presId="urn:microsoft.com/office/officeart/2008/layout/LinedList"/>
    <dgm:cxn modelId="{A51CA4C2-506B-4FE2-BC84-80188CA5B124}" type="presParOf" srcId="{7ED73140-D887-40BA-8220-A7640AFCA934}" destId="{45CC6ADC-AAE4-46E8-AF0C-BDD9F71DCE35}" srcOrd="0" destOrd="0" presId="urn:microsoft.com/office/officeart/2008/layout/LinedList"/>
    <dgm:cxn modelId="{242AB8B4-60DD-4A43-861A-D74BE2A1A6DB}" type="presParOf" srcId="{7ED73140-D887-40BA-8220-A7640AFCA934}" destId="{965D519E-0EC3-414D-B5A1-309F317B3732}" srcOrd="1" destOrd="0" presId="urn:microsoft.com/office/officeart/2008/layout/LinedList"/>
    <dgm:cxn modelId="{2DE4BD17-B040-4CC4-8C7A-19A3C9420D48}" type="presParOf" srcId="{7ED73140-D887-40BA-8220-A7640AFCA934}" destId="{D0A4D07D-E09B-41FE-91BC-AF4BE1B5EA81}" srcOrd="2" destOrd="0" presId="urn:microsoft.com/office/officeart/2008/layout/LinedList"/>
    <dgm:cxn modelId="{694E0FEF-ADBA-46E4-A415-ECDDA219EA80}" type="presParOf" srcId="{ABB74048-B3FA-4344-B7BB-17F3D2E1475D}" destId="{E829511B-BCAB-4933-AEB9-4ADD62DDA299}" srcOrd="2" destOrd="0" presId="urn:microsoft.com/office/officeart/2008/layout/LinedList"/>
    <dgm:cxn modelId="{B69DB433-2F7C-41F0-9126-04E9A9373208}" type="presParOf" srcId="{ABB74048-B3FA-4344-B7BB-17F3D2E1475D}" destId="{AF6DE68B-6C49-459C-8575-BA967F00BAF4}" srcOrd="3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A7698-FAF1-9341-A1FC-ED13A8E7C585}">
      <dsp:nvSpPr>
        <dsp:cNvPr id="0" name=""/>
        <dsp:cNvSpPr/>
      </dsp:nvSpPr>
      <dsp:spPr>
        <a:xfrm>
          <a:off x="0" y="1892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779ABC-4458-134D-8407-3B550EE07267}">
      <dsp:nvSpPr>
        <dsp:cNvPr id="0" name=""/>
        <dsp:cNvSpPr/>
      </dsp:nvSpPr>
      <dsp:spPr>
        <a:xfrm>
          <a:off x="0" y="1892"/>
          <a:ext cx="2103120" cy="1290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Gill Sans Nova" panose="020B0602020104020203" pitchFamily="34" charset="0"/>
              <a:cs typeface="Gill Sans SemiBold" panose="020B0502020104020203" pitchFamily="34" charset="-79"/>
            </a:rPr>
            <a:t>DUAL DEGREE</a:t>
          </a:r>
        </a:p>
      </dsp:txBody>
      <dsp:txXfrm>
        <a:off x="0" y="1892"/>
        <a:ext cx="2103120" cy="1290963"/>
      </dsp:txXfrm>
    </dsp:sp>
    <dsp:sp modelId="{4B7883FE-9BF1-834B-9E55-433D1207CAF9}">
      <dsp:nvSpPr>
        <dsp:cNvPr id="0" name=""/>
        <dsp:cNvSpPr/>
      </dsp:nvSpPr>
      <dsp:spPr>
        <a:xfrm>
          <a:off x="2260854" y="60515"/>
          <a:ext cx="8254746" cy="1172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Artificial Intelligence / Software Engineer 2:1 (69%)</a:t>
          </a:r>
          <a:endParaRPr lang="en-US" sz="1800" b="1" i="0" kern="1200" dirty="0">
            <a:solidFill>
              <a:schemeClr val="accent2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2260854" y="60515"/>
        <a:ext cx="8254746" cy="1172456"/>
      </dsp:txXfrm>
    </dsp:sp>
    <dsp:sp modelId="{F855322D-A55D-8B49-879F-C673DBB2B4C9}">
      <dsp:nvSpPr>
        <dsp:cNvPr id="0" name=""/>
        <dsp:cNvSpPr/>
      </dsp:nvSpPr>
      <dsp:spPr>
        <a:xfrm>
          <a:off x="2103120" y="123297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45911-31B5-374B-964F-E521B7F4A98B}">
      <dsp:nvSpPr>
        <dsp:cNvPr id="0" name=""/>
        <dsp:cNvSpPr/>
      </dsp:nvSpPr>
      <dsp:spPr>
        <a:xfrm>
          <a:off x="0" y="1292855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6062"/>
                <a:satOff val="32765"/>
                <a:lumOff val="50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6062"/>
                <a:satOff val="32765"/>
                <a:lumOff val="50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6062"/>
                <a:satOff val="32765"/>
                <a:lumOff val="50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741AD6-DFD2-814C-A051-E841CC65A4EA}">
      <dsp:nvSpPr>
        <dsp:cNvPr id="0" name=""/>
        <dsp:cNvSpPr/>
      </dsp:nvSpPr>
      <dsp:spPr>
        <a:xfrm>
          <a:off x="0" y="1292855"/>
          <a:ext cx="2103120" cy="1290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Gill Sans Nova" panose="020B0602020104020203" pitchFamily="34" charset="0"/>
              <a:cs typeface="Gill Sans SemiBold" panose="020B0502020104020203" pitchFamily="34" charset="-79"/>
            </a:rPr>
            <a:t>INTERESTS (2000)</a:t>
          </a:r>
        </a:p>
      </dsp:txBody>
      <dsp:txXfrm>
        <a:off x="0" y="1292855"/>
        <a:ext cx="2103120" cy="1290963"/>
      </dsp:txXfrm>
    </dsp:sp>
    <dsp:sp modelId="{040275F6-8CD8-B443-8E15-E2EA8C115BE0}">
      <dsp:nvSpPr>
        <dsp:cNvPr id="0" name=""/>
        <dsp:cNvSpPr/>
      </dsp:nvSpPr>
      <dsp:spPr>
        <a:xfrm>
          <a:off x="2260854" y="1351478"/>
          <a:ext cx="8254746" cy="1172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Edinburgh University Orchestra, </a:t>
          </a:r>
          <a:r>
            <a:rPr lang="en-US" sz="1800" b="0" i="0" kern="1200" dirty="0" err="1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Compsoc</a:t>
          </a:r>
          <a:r>
            <a:rPr lang="en-US" sz="1800" b="0" i="0" kern="120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, </a:t>
          </a:r>
          <a:r>
            <a:rPr lang="en-US" sz="1800" b="0" i="0" kern="1200" dirty="0" err="1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Gamesoc</a:t>
          </a:r>
          <a:r>
            <a:rPr lang="en-US" sz="1800" b="0" i="0" kern="120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, Edgar </a:t>
          </a:r>
          <a:endParaRPr lang="en-US" sz="1800" b="1" i="0" kern="1200" dirty="0">
            <a:solidFill>
              <a:schemeClr val="accent2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2260854" y="1351478"/>
        <a:ext cx="8254746" cy="1172456"/>
      </dsp:txXfrm>
    </dsp:sp>
    <dsp:sp modelId="{1103FC42-5419-864B-A44F-32D393A0563C}">
      <dsp:nvSpPr>
        <dsp:cNvPr id="0" name=""/>
        <dsp:cNvSpPr/>
      </dsp:nvSpPr>
      <dsp:spPr>
        <a:xfrm>
          <a:off x="2103120" y="252393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DAAE1-E9CA-2F45-BA18-8E6050569C72}">
      <dsp:nvSpPr>
        <dsp:cNvPr id="0" name=""/>
        <dsp:cNvSpPr/>
      </dsp:nvSpPr>
      <dsp:spPr>
        <a:xfrm>
          <a:off x="0" y="2583819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12124"/>
                <a:satOff val="65530"/>
                <a:lumOff val="1019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12124"/>
                <a:satOff val="65530"/>
                <a:lumOff val="1019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12124"/>
                <a:satOff val="65530"/>
                <a:lumOff val="1019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C6F6CB-CEC3-A749-930B-00502DB5A1B0}">
      <dsp:nvSpPr>
        <dsp:cNvPr id="0" name=""/>
        <dsp:cNvSpPr/>
      </dsp:nvSpPr>
      <dsp:spPr>
        <a:xfrm>
          <a:off x="0" y="2583819"/>
          <a:ext cx="2103120" cy="1290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Gill Sans Nova" panose="020B0602020104020203" pitchFamily="34" charset="0"/>
              <a:cs typeface="Gill Sans SemiBold" panose="020B0502020104020203" pitchFamily="34" charset="-79"/>
            </a:rPr>
            <a:t>INTERESTS (2004)</a:t>
          </a:r>
        </a:p>
      </dsp:txBody>
      <dsp:txXfrm>
        <a:off x="0" y="2583819"/>
        <a:ext cx="2103120" cy="1290963"/>
      </dsp:txXfrm>
    </dsp:sp>
    <dsp:sp modelId="{DAF6D365-7021-E74E-8AD3-AB3AC6A0D057}">
      <dsp:nvSpPr>
        <dsp:cNvPr id="0" name=""/>
        <dsp:cNvSpPr/>
      </dsp:nvSpPr>
      <dsp:spPr>
        <a:xfrm>
          <a:off x="2260854" y="2642441"/>
          <a:ext cx="8254746" cy="1172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 err="1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Gamesoc</a:t>
          </a:r>
          <a:r>
            <a:rPr lang="en-US" sz="1800" b="0" i="0" kern="120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, Edgar (Edinburgh Rock and Goth Society)</a:t>
          </a:r>
          <a:endParaRPr lang="en-US" sz="1800" b="1" i="0" kern="1200" dirty="0">
            <a:solidFill>
              <a:schemeClr val="accent2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2260854" y="2642441"/>
        <a:ext cx="8254746" cy="1172456"/>
      </dsp:txXfrm>
    </dsp:sp>
    <dsp:sp modelId="{9071E8DC-DDBE-CD4E-9B99-FF7E5F21CEFF}">
      <dsp:nvSpPr>
        <dsp:cNvPr id="0" name=""/>
        <dsp:cNvSpPr/>
      </dsp:nvSpPr>
      <dsp:spPr>
        <a:xfrm>
          <a:off x="2103120" y="381489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CB71B-A57D-443F-A9BB-C6568BC6AE11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B899AE-A8C7-4787-8FA6-D8449554DD15}">
      <dsp:nvSpPr>
        <dsp:cNvPr id="0" name=""/>
        <dsp:cNvSpPr/>
      </dsp:nvSpPr>
      <dsp:spPr>
        <a:xfrm>
          <a:off x="0" y="0"/>
          <a:ext cx="2103120" cy="3876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latin typeface="Gill Sans Nova" panose="020B0602020104020203" pitchFamily="34" charset="0"/>
              <a:cs typeface="Gill Sans SemiBold" panose="020B0502020104020203" pitchFamily="34" charset="-79"/>
            </a:rPr>
            <a:t>NOTABLE PROJECTS</a:t>
          </a:r>
          <a:endParaRPr lang="en-US" sz="2000" b="0" i="0" kern="120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0" y="0"/>
        <a:ext cx="2103120" cy="3876675"/>
      </dsp:txXfrm>
    </dsp:sp>
    <dsp:sp modelId="{965D519E-0EC3-414D-B5A1-309F317B3732}">
      <dsp:nvSpPr>
        <dsp:cNvPr id="0" name=""/>
        <dsp:cNvSpPr/>
      </dsp:nvSpPr>
      <dsp:spPr>
        <a:xfrm>
          <a:off x="2260688" y="0"/>
          <a:ext cx="8254746" cy="3520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i="0" kern="1200" dirty="0">
            <a:solidFill>
              <a:schemeClr val="accent2"/>
            </a:solidFill>
            <a:latin typeface="+mn-lt"/>
            <a:cs typeface="Gill Sans Light" panose="020B0302020104020203" pitchFamily="34" charset="-79"/>
          </a:endParaRPr>
        </a:p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BBC CBBC</a:t>
          </a:r>
          <a:br>
            <a:rPr lang="en-US" sz="1800" b="0" i="0" kern="120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</a:br>
          <a:r>
            <a:rPr lang="en-US" sz="1800" b="0" i="0" kern="120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BBC Jam</a:t>
          </a:r>
          <a:br>
            <a:rPr lang="en-US" sz="1800" b="0" i="0" kern="120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</a:br>
          <a:r>
            <a:rPr lang="en-US" sz="1800" b="0" i="0" kern="1200" dirty="0" err="1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iPlayer</a:t>
          </a:r>
          <a:r>
            <a:rPr lang="en-US" sz="1800" b="0" i="0" kern="120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 (Bafta winning), and more….</a:t>
          </a:r>
          <a:br>
            <a:rPr lang="en-US" sz="1800" b="0" i="0" kern="120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</a:br>
          <a:endParaRPr lang="en-US" sz="1800" b="0" i="0" kern="1200" dirty="0">
            <a:solidFill>
              <a:schemeClr val="accent2"/>
            </a:solidFill>
            <a:latin typeface="+mn-lt"/>
            <a:cs typeface="Gill Sans Light" panose="020B0302020104020203" pitchFamily="34" charset="-79"/>
          </a:endParaRPr>
        </a:p>
      </dsp:txBody>
      <dsp:txXfrm>
        <a:off x="2260688" y="0"/>
        <a:ext cx="8254746" cy="3520808"/>
      </dsp:txXfrm>
    </dsp:sp>
    <dsp:sp modelId="{E829511B-BCAB-4933-AEB9-4ADD62DDA299}">
      <dsp:nvSpPr>
        <dsp:cNvPr id="0" name=""/>
        <dsp:cNvSpPr/>
      </dsp:nvSpPr>
      <dsp:spPr>
        <a:xfrm>
          <a:off x="2103120" y="369684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10/28/2022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53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62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664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375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84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7178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953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961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493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3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4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127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80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009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324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70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192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003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8909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5625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00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229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2119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527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381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720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021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625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525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4084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307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3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4842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737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156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78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82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94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754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063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mailto:anthony@zapper.hodger.com" TargetMode="Externa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0736"/>
            <a:ext cx="9144000" cy="2387600"/>
          </a:xfrm>
        </p:spPr>
        <p:txBody>
          <a:bodyPr/>
          <a:lstStyle/>
          <a:p>
            <a:r>
              <a:rPr lang="en-US" sz="8800" dirty="0"/>
              <a:t>My Greatest Success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0411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By Anthony McKale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BBC (2004-2011)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Greatest Success: Career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377D8C-58CE-BDFA-5EBE-411F656C2C3A}"/>
              </a:ext>
            </a:extLst>
          </p:cNvPr>
          <p:cNvSpPr/>
          <p:nvPr/>
        </p:nvSpPr>
        <p:spPr>
          <a:xfrm>
            <a:off x="3098971" y="3033382"/>
            <a:ext cx="8254746" cy="880202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288836-7079-4C57-3AFC-B04C0346E575}"/>
              </a:ext>
            </a:extLst>
          </p:cNvPr>
          <p:cNvSpPr txBox="1"/>
          <p:nvPr/>
        </p:nvSpPr>
        <p:spPr>
          <a:xfrm>
            <a:off x="3098971" y="2785667"/>
            <a:ext cx="6110343" cy="96916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dirty="0">
                <a:latin typeface="Gill Sans Nova" panose="020B0602020104020203" pitchFamily="34" charset="0"/>
                <a:cs typeface="Gill Sans SemiBold" panose="020B0502020104020203" pitchFamily="34" charset="-79"/>
              </a:rPr>
              <a:t>I was so b</a:t>
            </a:r>
            <a:r>
              <a:rPr lang="en-US" sz="3200" b="0" i="0" kern="1200" dirty="0">
                <a:latin typeface="Gill Sans Nova" panose="020B0602020104020203" pitchFamily="34" charset="0"/>
                <a:cs typeface="Gill Sans SemiBold" panose="020B0502020104020203" pitchFamily="34" charset="-79"/>
              </a:rPr>
              <a:t>usy and popular I was even spoken of in plural form</a:t>
            </a:r>
          </a:p>
        </p:txBody>
      </p:sp>
    </p:spTree>
    <p:extLst>
      <p:ext uri="{BB962C8B-B14F-4D97-AF65-F5344CB8AC3E}">
        <p14:creationId xmlns:p14="http://schemas.microsoft.com/office/powerpoint/2010/main" val="2456907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 Thomson</a:t>
            </a:r>
            <a:br>
              <a:rPr lang="en-US" dirty="0"/>
            </a:br>
            <a:r>
              <a:rPr lang="en-US" dirty="0"/>
              <a:t>BBC Director-general (2007)</a:t>
            </a:r>
            <a:br>
              <a:rPr lang="en-US" dirty="0"/>
            </a:br>
            <a:r>
              <a:rPr lang="en-US" dirty="0"/>
              <a:t>all hands BBC PQ Glasgow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801EE7-C3C0-5B30-EB9B-2C995032E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“I would like to thank the Brilliant flash resources from Scotland.</a:t>
            </a:r>
          </a:p>
          <a:p>
            <a:r>
              <a:rPr lang="en-US" dirty="0"/>
              <a:t>For making </a:t>
            </a:r>
            <a:r>
              <a:rPr lang="en-US" dirty="0" err="1"/>
              <a:t>iPlayer</a:t>
            </a:r>
            <a:r>
              <a:rPr lang="en-US" dirty="0"/>
              <a:t> possible.”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FDBE1-8C88-4D39-6BA3-537373DF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Greatest Success: Career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Contracting (2011-2021)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Greatest Success: Career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01A3683-E5B0-FA88-4142-245AE62F7753}"/>
              </a:ext>
            </a:extLst>
          </p:cNvPr>
          <p:cNvGrpSpPr/>
          <p:nvPr/>
        </p:nvGrpSpPr>
        <p:grpSpPr>
          <a:xfrm>
            <a:off x="838283" y="2944416"/>
            <a:ext cx="2103120" cy="969168"/>
            <a:chOff x="0" y="2907506"/>
            <a:chExt cx="2103120" cy="96916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0ACA1D3-B0E0-D330-11E9-911691E0BB2C}"/>
                </a:ext>
              </a:extLst>
            </p:cNvPr>
            <p:cNvSpPr/>
            <p:nvPr/>
          </p:nvSpPr>
          <p:spPr>
            <a:xfrm>
              <a:off x="0" y="2907506"/>
              <a:ext cx="2103120" cy="96916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E99692-1919-A954-35E5-535B69F05455}"/>
                </a:ext>
              </a:extLst>
            </p:cNvPr>
            <p:cNvSpPr txBox="1"/>
            <p:nvPr/>
          </p:nvSpPr>
          <p:spPr>
            <a:xfrm>
              <a:off x="0" y="2907506"/>
              <a:ext cx="2103120" cy="969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0" i="0" kern="1200" dirty="0">
                  <a:latin typeface="Gill Sans Nova" panose="020B0602020104020203" pitchFamily="34" charset="0"/>
                  <a:cs typeface="Gill Sans SemiBold" panose="020B0502020104020203" pitchFamily="34" charset="-79"/>
                </a:rPr>
                <a:t>NOTABLE PROJECTS</a:t>
              </a:r>
            </a:p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dirty="0">
                <a:latin typeface="Gill Sans Nova" panose="020B0602020104020203" pitchFamily="34" charset="0"/>
                <a:cs typeface="Gill Sans SemiBold" panose="020B0502020104020203" pitchFamily="34" charset="-79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35F81B1-A555-610C-4969-8A5FD2CA8E6F}"/>
              </a:ext>
            </a:extLst>
          </p:cNvPr>
          <p:cNvGrpSpPr/>
          <p:nvPr/>
        </p:nvGrpSpPr>
        <p:grpSpPr>
          <a:xfrm>
            <a:off x="3098971" y="3033382"/>
            <a:ext cx="8254746" cy="880202"/>
            <a:chOff x="2260688" y="2996472"/>
            <a:chExt cx="8254746" cy="88020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377D8C-58CE-BDFA-5EBE-411F656C2C3A}"/>
                </a:ext>
              </a:extLst>
            </p:cNvPr>
            <p:cNvSpPr/>
            <p:nvPr/>
          </p:nvSpPr>
          <p:spPr>
            <a:xfrm>
              <a:off x="2260688" y="2996472"/>
              <a:ext cx="8254746" cy="88020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DAB427-4B76-85C6-AC27-B4C772799C69}"/>
                </a:ext>
              </a:extLst>
            </p:cNvPr>
            <p:cNvSpPr txBox="1"/>
            <p:nvPr/>
          </p:nvSpPr>
          <p:spPr>
            <a:xfrm>
              <a:off x="2260688" y="2996472"/>
              <a:ext cx="8254746" cy="8802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2021: </a:t>
              </a:r>
              <a:r>
                <a:rPr lang="en-US" sz="2000" b="1" i="0" kern="1200" dirty="0" err="1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RiverSafe’s</a:t>
              </a:r>
              <a:r>
                <a:rPr lang="en-US" sz="20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 Eze (Principal Engineer)</a:t>
              </a:r>
              <a:br>
                <a:rPr lang="en-US" sz="2000" b="0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</a:br>
              <a:r>
                <a:rPr lang="en-US" sz="2000" b="0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open-source security orchestrator</a:t>
              </a:r>
              <a:br>
                <a:rPr lang="en-US" sz="2000" b="0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</a:br>
              <a:br>
                <a:rPr lang="en-US" sz="2000" b="0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</a:br>
              <a:r>
                <a:rPr lang="en-US" sz="20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2020: </a:t>
              </a:r>
              <a:r>
                <a:rPr lang="en-US" sz="2000" b="1" i="0" kern="1200" dirty="0" err="1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Natwest’s</a:t>
              </a:r>
              <a:r>
                <a:rPr lang="en-US" sz="20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 Ask Archie AI (Principal Engineer)</a:t>
              </a:r>
              <a:br>
                <a:rPr lang="en-US" sz="2000" b="0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</a:br>
              <a:r>
                <a:rPr lang="en-US" sz="2000" b="0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nice little AI Chatbot, won a BCS award</a:t>
              </a:r>
              <a:br>
                <a:rPr lang="en-US" sz="2000" b="0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</a:br>
              <a:br>
                <a:rPr lang="en-US" sz="2000" b="0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</a:br>
              <a:r>
                <a:rPr lang="en-US" sz="20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2016: Sky’s OTT, Contact Centre and PCI Dashboards </a:t>
              </a:r>
              <a:r>
                <a:rPr lang="en-US" sz="20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(Tech Lead)</a:t>
              </a:r>
              <a:br>
                <a:rPr lang="en-US" sz="2000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</a:br>
              <a:r>
                <a:rPr lang="en-US" sz="2000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So popular it created Sky’s Dashboard and Monitoring Team</a:t>
              </a:r>
              <a:br>
                <a:rPr lang="en-US" sz="2000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</a:br>
              <a:br>
                <a:rPr lang="en-US" sz="2000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</a:br>
              <a:r>
                <a:rPr lang="en-US" sz="20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2012: </a:t>
              </a:r>
              <a:r>
                <a:rPr lang="en-US" sz="2000" b="1" dirty="0" err="1">
                  <a:solidFill>
                    <a:schemeClr val="accent2"/>
                  </a:solidFill>
                  <a:cs typeface="Gill Sans Light" panose="020B0302020104020203" pitchFamily="34" charset="-79"/>
                </a:rPr>
                <a:t>Youview</a:t>
              </a:r>
              <a:r>
                <a:rPr lang="en-US" sz="20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 Core UI / </a:t>
              </a:r>
              <a:r>
                <a:rPr lang="en-US" sz="2000" b="1" dirty="0" err="1">
                  <a:solidFill>
                    <a:schemeClr val="accent2"/>
                  </a:solidFill>
                  <a:cs typeface="Gill Sans Light" panose="020B0302020104020203" pitchFamily="34" charset="-79"/>
                </a:rPr>
                <a:t>iPlayer</a:t>
              </a:r>
              <a:r>
                <a:rPr lang="en-US" sz="20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 </a:t>
              </a:r>
              <a:r>
                <a:rPr lang="en-US" sz="2000" b="1" dirty="0" err="1">
                  <a:solidFill>
                    <a:schemeClr val="accent2"/>
                  </a:solidFill>
                  <a:cs typeface="Gill Sans Light" panose="020B0302020104020203" pitchFamily="34" charset="-79"/>
                </a:rPr>
                <a:t>Youview</a:t>
              </a:r>
              <a:r>
                <a:rPr lang="en-US" sz="20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 </a:t>
              </a:r>
              <a:r>
                <a:rPr lang="en-US" sz="20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(Senior Engineer)</a:t>
              </a:r>
              <a:br>
                <a:rPr lang="en-US" sz="2000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</a:br>
              <a:r>
                <a:rPr lang="en-US" sz="2000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Learn how to code with 16mb of RAM</a:t>
              </a:r>
              <a:endParaRPr lang="en-US" sz="2000" b="0" i="1" kern="1200" dirty="0">
                <a:solidFill>
                  <a:schemeClr val="accent2"/>
                </a:solidFill>
                <a:latin typeface="+mn-lt"/>
                <a:cs typeface="Gill Sans Light" panose="020B0302020104020203" pitchFamily="34" charset="-79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B288836-7079-4C57-3AFC-B04C0346E575}"/>
              </a:ext>
            </a:extLst>
          </p:cNvPr>
          <p:cNvSpPr txBox="1"/>
          <p:nvPr/>
        </p:nvSpPr>
        <p:spPr>
          <a:xfrm>
            <a:off x="3098971" y="4887697"/>
            <a:ext cx="5326227" cy="96916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000" b="0" i="0" kern="1200" dirty="0">
              <a:latin typeface="Gill Sans Nova" panose="020B0602020104020203" pitchFamily="34" charset="0"/>
              <a:cs typeface="Gill Sans SemiBold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88021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0" y="1073204"/>
            <a:ext cx="9129992" cy="676656"/>
          </a:xfrm>
        </p:spPr>
        <p:txBody>
          <a:bodyPr/>
          <a:lstStyle/>
          <a:p>
            <a:r>
              <a:rPr lang="en-US" dirty="0"/>
              <a:t>Life Changing Moments</a:t>
            </a:r>
            <a:br>
              <a:rPr lang="en-US" dirty="0"/>
            </a:br>
            <a:r>
              <a:rPr lang="en-US" dirty="0"/>
              <a:t>(2021)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Greatest Success: Career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51101-792F-DD02-ECE6-3ECD40905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673" y="1583779"/>
            <a:ext cx="3967355" cy="40361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A2681F-828B-2AC5-622F-AF276D554A9B}"/>
              </a:ext>
            </a:extLst>
          </p:cNvPr>
          <p:cNvSpPr txBox="1"/>
          <p:nvPr/>
        </p:nvSpPr>
        <p:spPr>
          <a:xfrm>
            <a:off x="4429719" y="2953608"/>
            <a:ext cx="2103120" cy="96916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0" i="0" kern="1200" dirty="0">
                <a:latin typeface="Gill Sans Nova" panose="020B0602020104020203" pitchFamily="34" charset="0"/>
                <a:cs typeface="Gill Sans SemiBold" panose="020B0502020104020203" pitchFamily="34" charset="-79"/>
              </a:rPr>
              <a:t>9 Months later</a:t>
            </a:r>
          </a:p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000" dirty="0">
              <a:latin typeface="Gill Sans Nova" panose="020B0602020104020203" pitchFamily="34" charset="0"/>
              <a:cs typeface="Gill Sans SemiBold" panose="020B0502020104020203" pitchFamily="34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CBC275-16AC-BD2E-1617-2E1B8CD70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973" y="1749860"/>
            <a:ext cx="3135929" cy="417202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981F96-0F85-2D15-1A20-9E365AD00C31}"/>
              </a:ext>
            </a:extLst>
          </p:cNvPr>
          <p:cNvCxnSpPr/>
          <p:nvPr/>
        </p:nvCxnSpPr>
        <p:spPr>
          <a:xfrm>
            <a:off x="4429719" y="3705245"/>
            <a:ext cx="1666281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771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PAYE </a:t>
            </a:r>
            <a:r>
              <a:rPr lang="en-US" dirty="0" err="1"/>
              <a:t>RiverSafe</a:t>
            </a:r>
            <a:r>
              <a:rPr lang="en-US" dirty="0"/>
              <a:t> (2022)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Greatest Success: Career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01A3683-E5B0-FA88-4142-245AE62F7753}"/>
              </a:ext>
            </a:extLst>
          </p:cNvPr>
          <p:cNvGrpSpPr/>
          <p:nvPr/>
        </p:nvGrpSpPr>
        <p:grpSpPr>
          <a:xfrm>
            <a:off x="838283" y="2944416"/>
            <a:ext cx="2103120" cy="969168"/>
            <a:chOff x="0" y="2907506"/>
            <a:chExt cx="2103120" cy="96916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0ACA1D3-B0E0-D330-11E9-911691E0BB2C}"/>
                </a:ext>
              </a:extLst>
            </p:cNvPr>
            <p:cNvSpPr/>
            <p:nvPr/>
          </p:nvSpPr>
          <p:spPr>
            <a:xfrm>
              <a:off x="0" y="2907506"/>
              <a:ext cx="2103120" cy="96916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E99692-1919-A954-35E5-535B69F05455}"/>
                </a:ext>
              </a:extLst>
            </p:cNvPr>
            <p:cNvSpPr txBox="1"/>
            <p:nvPr/>
          </p:nvSpPr>
          <p:spPr>
            <a:xfrm>
              <a:off x="0" y="2907506"/>
              <a:ext cx="2103120" cy="969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0" i="0" kern="1200" dirty="0">
                  <a:latin typeface="Gill Sans Nova" panose="020B0602020104020203" pitchFamily="34" charset="0"/>
                  <a:cs typeface="Gill Sans SemiBold" panose="020B0502020104020203" pitchFamily="34" charset="-79"/>
                </a:rPr>
                <a:t>NOTABLE PROJECTS</a:t>
              </a:r>
            </a:p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dirty="0">
                <a:latin typeface="Gill Sans Nova" panose="020B0602020104020203" pitchFamily="34" charset="0"/>
                <a:cs typeface="Gill Sans SemiBold" panose="020B0502020104020203" pitchFamily="34" charset="-79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35F81B1-A555-610C-4969-8A5FD2CA8E6F}"/>
              </a:ext>
            </a:extLst>
          </p:cNvPr>
          <p:cNvGrpSpPr/>
          <p:nvPr/>
        </p:nvGrpSpPr>
        <p:grpSpPr>
          <a:xfrm>
            <a:off x="3098971" y="3033382"/>
            <a:ext cx="8254746" cy="880202"/>
            <a:chOff x="2260688" y="2996472"/>
            <a:chExt cx="8254746" cy="88020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377D8C-58CE-BDFA-5EBE-411F656C2C3A}"/>
                </a:ext>
              </a:extLst>
            </p:cNvPr>
            <p:cNvSpPr/>
            <p:nvPr/>
          </p:nvSpPr>
          <p:spPr>
            <a:xfrm>
              <a:off x="2260688" y="2996472"/>
              <a:ext cx="8254746" cy="88020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DAB427-4B76-85C6-AC27-B4C772799C69}"/>
                </a:ext>
              </a:extLst>
            </p:cNvPr>
            <p:cNvSpPr txBox="1"/>
            <p:nvPr/>
          </p:nvSpPr>
          <p:spPr>
            <a:xfrm>
              <a:off x="2260688" y="2996472"/>
              <a:ext cx="8254746" cy="8802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2022: Sky’s Heimdall (Principal Engineer)</a:t>
              </a:r>
              <a:br>
                <a:rPr lang="en-US" sz="2000" b="0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</a:br>
              <a:r>
                <a:rPr lang="en-US" sz="2000" b="0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Proprietary security orchestrator + dashboard + pipeline integration</a:t>
              </a:r>
              <a:br>
                <a:rPr lang="en-US" sz="2000" b="0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</a:br>
              <a:r>
                <a:rPr lang="en-US" sz="2000" b="0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Handling about 16k of production repos</a:t>
              </a:r>
              <a:br>
                <a:rPr lang="en-US" sz="2000" b="0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</a:br>
              <a:r>
                <a:rPr lang="en-US" sz="2000" b="0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Full SCA / SAST / Secrets / License scanning</a:t>
              </a:r>
              <a:br>
                <a:rPr lang="en-US" sz="2000" b="0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</a:br>
              <a:r>
                <a:rPr lang="en-US" sz="2000" b="0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 </a:t>
              </a:r>
            </a:p>
            <a:p>
              <a:pPr marL="0" lvl="0" indent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2022: </a:t>
              </a:r>
              <a:r>
                <a:rPr lang="en-US" sz="2000" b="1" i="0" kern="1200" dirty="0" err="1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RiverSafe’s</a:t>
              </a:r>
              <a:r>
                <a:rPr lang="en-US" sz="20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 Eze (Principal Engineer)</a:t>
              </a:r>
              <a:br>
                <a:rPr lang="en-US" sz="2000" b="0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</a:br>
              <a:r>
                <a:rPr lang="en-US" sz="2000" b="0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open-source security orchestrator</a:t>
              </a:r>
            </a:p>
            <a:p>
              <a:pPr marL="0" lvl="0" indent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dirty="0">
                <a:solidFill>
                  <a:schemeClr val="accent2"/>
                </a:solidFill>
                <a:cs typeface="Gill Sans Light" panose="020B0302020104020203" pitchFamily="34" charset="-79"/>
              </a:endParaRPr>
            </a:p>
            <a:p>
              <a:pPr defTabSz="800100"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2022: </a:t>
              </a:r>
              <a:r>
                <a:rPr lang="en-US" sz="2000" b="1" i="0" kern="1200" dirty="0" err="1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RiverSafe’s</a:t>
              </a:r>
              <a:r>
                <a:rPr lang="en-US" sz="20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 Academy (Principal Engineer)</a:t>
              </a:r>
              <a:br>
                <a:rPr lang="en-US" sz="2000" b="0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</a:br>
              <a:r>
                <a:rPr lang="en-US" sz="2000" b="0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Inhouse intensive bootcamp for turning graduates into </a:t>
              </a:r>
              <a:r>
                <a:rPr lang="en-US" sz="2000" b="0" i="0" kern="1200" dirty="0" err="1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devops</a:t>
              </a:r>
              <a:r>
                <a:rPr lang="en-US" sz="2000" b="0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 engineers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3819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Greatest Success: Career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15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ACA1D3-B0E0-D330-11E9-911691E0BB2C}"/>
              </a:ext>
            </a:extLst>
          </p:cNvPr>
          <p:cNvSpPr/>
          <p:nvPr/>
        </p:nvSpPr>
        <p:spPr>
          <a:xfrm>
            <a:off x="838283" y="2944416"/>
            <a:ext cx="2103120" cy="96916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5F81B1-A555-610C-4969-8A5FD2CA8E6F}"/>
              </a:ext>
            </a:extLst>
          </p:cNvPr>
          <p:cNvGrpSpPr/>
          <p:nvPr/>
        </p:nvGrpSpPr>
        <p:grpSpPr>
          <a:xfrm>
            <a:off x="3098971" y="2324255"/>
            <a:ext cx="9365089" cy="1589329"/>
            <a:chOff x="2260688" y="2287345"/>
            <a:chExt cx="9365089" cy="15893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377D8C-58CE-BDFA-5EBE-411F656C2C3A}"/>
                </a:ext>
              </a:extLst>
            </p:cNvPr>
            <p:cNvSpPr/>
            <p:nvPr/>
          </p:nvSpPr>
          <p:spPr>
            <a:xfrm>
              <a:off x="2260688" y="2996472"/>
              <a:ext cx="8254746" cy="88020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DAB427-4B76-85C6-AC27-B4C772799C69}"/>
                </a:ext>
              </a:extLst>
            </p:cNvPr>
            <p:cNvSpPr txBox="1"/>
            <p:nvPr/>
          </p:nvSpPr>
          <p:spPr>
            <a:xfrm>
              <a:off x="3371031" y="2287345"/>
              <a:ext cx="8254746" cy="8802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Far to say I’ve seen a thing for two</a:t>
              </a:r>
              <a:endParaRPr lang="en-US" sz="2800" b="0" i="0" kern="1200" dirty="0">
                <a:solidFill>
                  <a:schemeClr val="accent2"/>
                </a:solidFill>
                <a:latin typeface="+mn-lt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7103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614401"/>
              </p:ext>
            </p:extLst>
          </p:nvPr>
        </p:nvGraphicFramePr>
        <p:xfrm>
          <a:off x="7791450" y="1169988"/>
          <a:ext cx="4132263" cy="4838913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MY CAREER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+mn-lt"/>
                          <a:cs typeface="Gill Sans Light" panose="020B0302020104020203" pitchFamily="34" charset="-79"/>
                        </a:rPr>
                        <a:t>FIRST EPIC PROJECT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LESSIONS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SECOND EPIC PROJECT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OUTRO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939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00" y="2295580"/>
            <a:ext cx="4840641" cy="1773555"/>
          </a:xfrm>
        </p:spPr>
        <p:txBody>
          <a:bodyPr/>
          <a:lstStyle/>
          <a:p>
            <a:r>
              <a:rPr lang="en-US" dirty="0"/>
              <a:t>First Epic Project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01CC0FA6-203D-1AF6-05A8-697CDF4686E8}"/>
              </a:ext>
            </a:extLst>
          </p:cNvPr>
          <p:cNvSpPr txBox="1">
            <a:spLocks/>
          </p:cNvSpPr>
          <p:nvPr/>
        </p:nvSpPr>
        <p:spPr>
          <a:xfrm>
            <a:off x="451600" y="4403800"/>
            <a:ext cx="8151223" cy="17735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686935-6FCB-3D73-FAD2-812EB5E7F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053" y="2015897"/>
            <a:ext cx="3343275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894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00" y="2295580"/>
            <a:ext cx="4840641" cy="1773555"/>
          </a:xfrm>
        </p:spPr>
        <p:txBody>
          <a:bodyPr/>
          <a:lstStyle/>
          <a:p>
            <a:r>
              <a:rPr lang="en-US" dirty="0"/>
              <a:t>First Epic Project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01CC0FA6-203D-1AF6-05A8-697CDF4686E8}"/>
              </a:ext>
            </a:extLst>
          </p:cNvPr>
          <p:cNvSpPr txBox="1">
            <a:spLocks/>
          </p:cNvSpPr>
          <p:nvPr/>
        </p:nvSpPr>
        <p:spPr>
          <a:xfrm>
            <a:off x="451600" y="4403800"/>
            <a:ext cx="8151223" cy="17735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a.k.a</a:t>
            </a:r>
            <a:endParaRPr lang="en-US" dirty="0"/>
          </a:p>
          <a:p>
            <a:r>
              <a:rPr lang="en-US" dirty="0"/>
              <a:t>my </a:t>
            </a:r>
            <a:r>
              <a:rPr lang="en-US" b="1" dirty="0"/>
              <a:t>worst</a:t>
            </a:r>
            <a:r>
              <a:rPr lang="en-US" dirty="0"/>
              <a:t> project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686935-6FCB-3D73-FAD2-812EB5E7F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053" y="2015897"/>
            <a:ext cx="3343275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015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0" y="704088"/>
            <a:ext cx="9165089" cy="676656"/>
          </a:xfrm>
        </p:spPr>
        <p:txBody>
          <a:bodyPr/>
          <a:lstStyle/>
          <a:p>
            <a:r>
              <a:rPr lang="en-US" dirty="0"/>
              <a:t>My “BBC Jam” (2006)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1) Hopeful Start</a:t>
            </a:r>
          </a:p>
          <a:p>
            <a:br>
              <a:rPr lang="en-US" sz="2800" dirty="0"/>
            </a:br>
            <a:r>
              <a:rPr lang="en-US" sz="2800" dirty="0"/>
              <a:t>2) Roaring Middle</a:t>
            </a:r>
          </a:p>
          <a:p>
            <a:br>
              <a:rPr lang="en-US" sz="2800" dirty="0"/>
            </a:br>
            <a:r>
              <a:rPr lang="en-US" sz="2800" dirty="0"/>
              <a:t>3) Thudding End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Greatest Success: My BBC Jam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ACAB9D5-68D6-542A-3E03-4E0CD12B4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666" y="1287460"/>
            <a:ext cx="3343275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127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Greatest Success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7242048" cy="4070729"/>
          </a:xfrm>
        </p:spPr>
        <p:txBody>
          <a:bodyPr>
            <a:normAutofit/>
          </a:bodyPr>
          <a:lstStyle/>
          <a:p>
            <a:r>
              <a:rPr lang="en-US" sz="2800" dirty="0"/>
              <a:t>I’ve chosen 2 important projects from early in my career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They: shaped me; forged me; made me who I am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Topic : “My Greatest Success”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Greatest Success: Career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A5B35B-25FE-705C-494E-B8633EEB0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449" y="373322"/>
            <a:ext cx="3064991" cy="416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76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“BBC Jam” : Hopeful Start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Greatest Success: My BBC Jam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20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ACA1D3-B0E0-D330-11E9-911691E0BB2C}"/>
              </a:ext>
            </a:extLst>
          </p:cNvPr>
          <p:cNvSpPr/>
          <p:nvPr/>
        </p:nvSpPr>
        <p:spPr>
          <a:xfrm>
            <a:off x="838283" y="2944416"/>
            <a:ext cx="2103120" cy="96916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5F81B1-A555-610C-4969-8A5FD2CA8E6F}"/>
              </a:ext>
            </a:extLst>
          </p:cNvPr>
          <p:cNvGrpSpPr/>
          <p:nvPr/>
        </p:nvGrpSpPr>
        <p:grpSpPr>
          <a:xfrm>
            <a:off x="3098971" y="3316079"/>
            <a:ext cx="8254746" cy="1037606"/>
            <a:chOff x="2260688" y="2839068"/>
            <a:chExt cx="8254746" cy="103760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377D8C-58CE-BDFA-5EBE-411F656C2C3A}"/>
                </a:ext>
              </a:extLst>
            </p:cNvPr>
            <p:cNvSpPr/>
            <p:nvPr/>
          </p:nvSpPr>
          <p:spPr>
            <a:xfrm>
              <a:off x="2260688" y="2996472"/>
              <a:ext cx="8254746" cy="88020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DAB427-4B76-85C6-AC27-B4C772799C69}"/>
                </a:ext>
              </a:extLst>
            </p:cNvPr>
            <p:cNvSpPr txBox="1"/>
            <p:nvPr/>
          </p:nvSpPr>
          <p:spPr>
            <a:xfrm>
              <a:off x="2260688" y="2839068"/>
              <a:ext cx="8254746" cy="8802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defTabSz="800100"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After 2 year illustrious BBC career</a:t>
              </a:r>
              <a:b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</a:br>
              <a:b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</a:b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I’m personally picked for BBC Scotland’s Biggest ever project</a:t>
              </a:r>
              <a:b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</a:br>
              <a:endParaRPr lang="en-US" sz="2800" b="1" i="0" kern="1200" dirty="0">
                <a:solidFill>
                  <a:schemeClr val="accent2"/>
                </a:solidFill>
                <a:latin typeface="+mn-lt"/>
                <a:cs typeface="Gill Sans Light" panose="020B0302020104020203" pitchFamily="34" charset="-79"/>
              </a:endParaRPr>
            </a:p>
            <a:p>
              <a:pPr marL="0" lvl="0" indent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I got my big break, to work on </a:t>
              </a:r>
              <a:r>
                <a:rPr lang="en-US" sz="2800" i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real</a:t>
              </a: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 software</a:t>
              </a:r>
              <a:endParaRPr lang="en-US" sz="2800" b="0" i="0" kern="1200" dirty="0">
                <a:solidFill>
                  <a:schemeClr val="accent2"/>
                </a:solidFill>
                <a:latin typeface="+mn-lt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373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“BBC Jam” : Hopeful Start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Greatest Success: My BBC Jam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21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ACA1D3-B0E0-D330-11E9-911691E0BB2C}"/>
              </a:ext>
            </a:extLst>
          </p:cNvPr>
          <p:cNvSpPr/>
          <p:nvPr/>
        </p:nvSpPr>
        <p:spPr>
          <a:xfrm>
            <a:off x="838283" y="2944416"/>
            <a:ext cx="2103120" cy="96916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5F81B1-A555-610C-4969-8A5FD2CA8E6F}"/>
              </a:ext>
            </a:extLst>
          </p:cNvPr>
          <p:cNvGrpSpPr/>
          <p:nvPr/>
        </p:nvGrpSpPr>
        <p:grpSpPr>
          <a:xfrm>
            <a:off x="3098971" y="3316079"/>
            <a:ext cx="8254746" cy="1037606"/>
            <a:chOff x="2260688" y="2839068"/>
            <a:chExt cx="8254746" cy="103760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377D8C-58CE-BDFA-5EBE-411F656C2C3A}"/>
                </a:ext>
              </a:extLst>
            </p:cNvPr>
            <p:cNvSpPr/>
            <p:nvPr/>
          </p:nvSpPr>
          <p:spPr>
            <a:xfrm>
              <a:off x="2260688" y="2996472"/>
              <a:ext cx="8254746" cy="88020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DAB427-4B76-85C6-AC27-B4C772799C69}"/>
                </a:ext>
              </a:extLst>
            </p:cNvPr>
            <p:cNvSpPr txBox="1"/>
            <p:nvPr/>
          </p:nvSpPr>
          <p:spPr>
            <a:xfrm>
              <a:off x="2260688" y="2839068"/>
              <a:ext cx="8254746" cy="8802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JAM was bigger and better than any project I’d done :</a:t>
              </a:r>
            </a:p>
            <a:p>
              <a:pPr marL="457200" lvl="0" indent="-45720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£150 million budget</a:t>
              </a:r>
            </a:p>
            <a:p>
              <a:pPr marL="457200" lvl="0" indent="-45720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Hundreds of engineers, </a:t>
              </a:r>
              <a:r>
                <a:rPr lang="en-US" sz="2800" b="1" dirty="0" err="1">
                  <a:solidFill>
                    <a:schemeClr val="accent2"/>
                  </a:solidFill>
                  <a:cs typeface="Gill Sans Light" panose="020B0302020104020203" pitchFamily="34" charset="-79"/>
                </a:rPr>
                <a:t>qa</a:t>
              </a: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, managers, Education consultants across 10 sub-teams</a:t>
              </a:r>
            </a:p>
            <a:p>
              <a:pPr marL="457200" lvl="0" indent="-45720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Built using the latest waterfall methodologies</a:t>
              </a:r>
            </a:p>
            <a:p>
              <a:pPr marL="457200" lvl="0" indent="-45720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8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Afford to pay me a </a:t>
              </a: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full</a:t>
              </a:r>
              <a:r>
                <a:rPr lang="en-US" sz="28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 £22k/year</a:t>
              </a:r>
              <a:br>
                <a:rPr lang="en-US" sz="28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</a:br>
              <a:r>
                <a:rPr lang="en-US" sz="2800" b="1" i="1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previously on £16k/year rolling 3 month contract</a:t>
              </a:r>
              <a:r>
                <a:rPr lang="en-US" sz="28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 </a:t>
              </a:r>
            </a:p>
            <a:p>
              <a:pPr marL="0" lvl="0" indent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800" b="1" dirty="0">
                <a:solidFill>
                  <a:schemeClr val="accent2"/>
                </a:solidFill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3031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“BBC Jam” : Roaring Middle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Greatest Success: My BBC Jam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22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ACA1D3-B0E0-D330-11E9-911691E0BB2C}"/>
              </a:ext>
            </a:extLst>
          </p:cNvPr>
          <p:cNvSpPr/>
          <p:nvPr/>
        </p:nvSpPr>
        <p:spPr>
          <a:xfrm>
            <a:off x="838283" y="2944416"/>
            <a:ext cx="2103120" cy="96916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5F81B1-A555-610C-4969-8A5FD2CA8E6F}"/>
              </a:ext>
            </a:extLst>
          </p:cNvPr>
          <p:cNvGrpSpPr/>
          <p:nvPr/>
        </p:nvGrpSpPr>
        <p:grpSpPr>
          <a:xfrm>
            <a:off x="3098971" y="3316079"/>
            <a:ext cx="8254746" cy="1037606"/>
            <a:chOff x="2260688" y="2839068"/>
            <a:chExt cx="8254746" cy="103760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377D8C-58CE-BDFA-5EBE-411F656C2C3A}"/>
                </a:ext>
              </a:extLst>
            </p:cNvPr>
            <p:cNvSpPr/>
            <p:nvPr/>
          </p:nvSpPr>
          <p:spPr>
            <a:xfrm>
              <a:off x="2260688" y="2996472"/>
              <a:ext cx="8254746" cy="88020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DAB427-4B76-85C6-AC27-B4C772799C69}"/>
                </a:ext>
              </a:extLst>
            </p:cNvPr>
            <p:cNvSpPr txBox="1"/>
            <p:nvPr/>
          </p:nvSpPr>
          <p:spPr>
            <a:xfrm>
              <a:off x="2260688" y="2839068"/>
              <a:ext cx="8254746" cy="8802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In Scotland we’d been given 3 of 12 modules</a:t>
              </a:r>
              <a:b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</a:br>
              <a:b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</a:b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We were 6 months behind schedule, when I started</a:t>
              </a:r>
              <a:b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</a:br>
              <a:b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</a:b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But I’d came from gaming and knew the solution…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6865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“BBC Jam” : Roaring Middle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Greatest Success: My BBC Jam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23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ACA1D3-B0E0-D330-11E9-911691E0BB2C}"/>
              </a:ext>
            </a:extLst>
          </p:cNvPr>
          <p:cNvSpPr/>
          <p:nvPr/>
        </p:nvSpPr>
        <p:spPr>
          <a:xfrm>
            <a:off x="838283" y="2944416"/>
            <a:ext cx="2103120" cy="96916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5F81B1-A555-610C-4969-8A5FD2CA8E6F}"/>
              </a:ext>
            </a:extLst>
          </p:cNvPr>
          <p:cNvGrpSpPr/>
          <p:nvPr/>
        </p:nvGrpSpPr>
        <p:grpSpPr>
          <a:xfrm>
            <a:off x="3098971" y="3316079"/>
            <a:ext cx="8254746" cy="1037606"/>
            <a:chOff x="2260688" y="2839068"/>
            <a:chExt cx="8254746" cy="103760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377D8C-58CE-BDFA-5EBE-411F656C2C3A}"/>
                </a:ext>
              </a:extLst>
            </p:cNvPr>
            <p:cNvSpPr/>
            <p:nvPr/>
          </p:nvSpPr>
          <p:spPr>
            <a:xfrm>
              <a:off x="2260688" y="2996472"/>
              <a:ext cx="8254746" cy="88020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DAB427-4B76-85C6-AC27-B4C772799C69}"/>
                </a:ext>
              </a:extLst>
            </p:cNvPr>
            <p:cNvSpPr txBox="1"/>
            <p:nvPr/>
          </p:nvSpPr>
          <p:spPr>
            <a:xfrm>
              <a:off x="2260688" y="2839068"/>
              <a:ext cx="8254746" cy="8802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The solution:</a:t>
              </a:r>
              <a:b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</a:br>
              <a:endParaRPr lang="en-US" sz="2800" b="1" dirty="0">
                <a:solidFill>
                  <a:schemeClr val="accent2"/>
                </a:solidFill>
                <a:cs typeface="Gill Sans Light" panose="020B0302020104020203" pitchFamily="34" charset="-79"/>
              </a:endParaRPr>
            </a:p>
            <a:p>
              <a:pPr marL="457200" lvl="0" indent="-45720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Mad Ninja Coding Skills</a:t>
              </a:r>
            </a:p>
            <a:p>
              <a:pPr marL="457200" lvl="0" indent="-45720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Crunch time</a:t>
              </a:r>
              <a:b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</a:br>
              <a:endParaRPr lang="en-US" sz="2800" b="1" dirty="0">
                <a:solidFill>
                  <a:schemeClr val="accent2"/>
                </a:solidFill>
                <a:cs typeface="Gill Sans Light" panose="020B0302020104020203" pitchFamily="34" charset="-79"/>
              </a:endParaRPr>
            </a:p>
            <a:p>
              <a:pPr lvl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Hence went full Ninja Crunch time</a:t>
              </a:r>
              <a:b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</a:b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(16 hour days as standard)</a:t>
              </a:r>
              <a:endParaRPr lang="en-US" sz="2800" b="1" i="0" kern="1200" dirty="0">
                <a:solidFill>
                  <a:schemeClr val="accent2"/>
                </a:solidFill>
                <a:latin typeface="+mn-lt"/>
                <a:cs typeface="Gill Sans Light" panose="020B0302020104020203" pitchFamily="34" charset="-79"/>
              </a:endParaRPr>
            </a:p>
            <a:p>
              <a:pPr marL="0" lvl="0" indent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800" b="1" dirty="0">
                <a:solidFill>
                  <a:schemeClr val="accent2"/>
                </a:solidFill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4881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“BBC Jam” : Roaring Middle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Greatest Success: My BBC Jam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24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ACA1D3-B0E0-D330-11E9-911691E0BB2C}"/>
              </a:ext>
            </a:extLst>
          </p:cNvPr>
          <p:cNvSpPr/>
          <p:nvPr/>
        </p:nvSpPr>
        <p:spPr>
          <a:xfrm>
            <a:off x="838283" y="2944416"/>
            <a:ext cx="2103120" cy="96916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5F81B1-A555-610C-4969-8A5FD2CA8E6F}"/>
              </a:ext>
            </a:extLst>
          </p:cNvPr>
          <p:cNvGrpSpPr/>
          <p:nvPr/>
        </p:nvGrpSpPr>
        <p:grpSpPr>
          <a:xfrm>
            <a:off x="3098971" y="3316079"/>
            <a:ext cx="8254746" cy="1037606"/>
            <a:chOff x="2260688" y="2839068"/>
            <a:chExt cx="8254746" cy="103760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377D8C-58CE-BDFA-5EBE-411F656C2C3A}"/>
                </a:ext>
              </a:extLst>
            </p:cNvPr>
            <p:cNvSpPr/>
            <p:nvPr/>
          </p:nvSpPr>
          <p:spPr>
            <a:xfrm>
              <a:off x="2260688" y="2996472"/>
              <a:ext cx="8254746" cy="88020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DAB427-4B76-85C6-AC27-B4C772799C69}"/>
                </a:ext>
              </a:extLst>
            </p:cNvPr>
            <p:cNvSpPr txBox="1"/>
            <p:nvPr/>
          </p:nvSpPr>
          <p:spPr>
            <a:xfrm>
              <a:off x="2260688" y="2839068"/>
              <a:ext cx="8254746" cy="8802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We had great success, and module after module was completed</a:t>
              </a:r>
              <a:b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</a:br>
              <a:b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</a:b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Manager heaped praise at my often single-handed efforts</a:t>
              </a:r>
            </a:p>
            <a:p>
              <a:pPr lvl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b="1" i="0" kern="1200" dirty="0">
                <a:solidFill>
                  <a:schemeClr val="accent2"/>
                </a:solidFill>
                <a:latin typeface="+mn-lt"/>
                <a:cs typeface="Gill Sans Light" panose="020B0302020104020203" pitchFamily="34" charset="-79"/>
              </a:endParaRPr>
            </a:p>
            <a:p>
              <a:pPr lvl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Fellow developers, were less praising…</a:t>
              </a:r>
              <a:endParaRPr lang="en-US" sz="2800" b="1" i="0" kern="1200" dirty="0">
                <a:solidFill>
                  <a:schemeClr val="accent2"/>
                </a:solidFill>
                <a:latin typeface="+mn-lt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3046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“BBC Jam” : Thudding End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Greatest Success: My BBC Jam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25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ACA1D3-B0E0-D330-11E9-911691E0BB2C}"/>
              </a:ext>
            </a:extLst>
          </p:cNvPr>
          <p:cNvSpPr/>
          <p:nvPr/>
        </p:nvSpPr>
        <p:spPr>
          <a:xfrm>
            <a:off x="838283" y="2944416"/>
            <a:ext cx="2103120" cy="96916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5F81B1-A555-610C-4969-8A5FD2CA8E6F}"/>
              </a:ext>
            </a:extLst>
          </p:cNvPr>
          <p:cNvGrpSpPr/>
          <p:nvPr/>
        </p:nvGrpSpPr>
        <p:grpSpPr>
          <a:xfrm>
            <a:off x="3098971" y="3316079"/>
            <a:ext cx="8254746" cy="1037606"/>
            <a:chOff x="2260688" y="2839068"/>
            <a:chExt cx="8254746" cy="103760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377D8C-58CE-BDFA-5EBE-411F656C2C3A}"/>
                </a:ext>
              </a:extLst>
            </p:cNvPr>
            <p:cNvSpPr/>
            <p:nvPr/>
          </p:nvSpPr>
          <p:spPr>
            <a:xfrm>
              <a:off x="2260688" y="2996472"/>
              <a:ext cx="8254746" cy="88020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DAB427-4B76-85C6-AC27-B4C772799C69}"/>
                </a:ext>
              </a:extLst>
            </p:cNvPr>
            <p:cNvSpPr txBox="1"/>
            <p:nvPr/>
          </p:nvSpPr>
          <p:spPr>
            <a:xfrm>
              <a:off x="2260688" y="2839068"/>
              <a:ext cx="8254746" cy="8802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Unfortunately the work piled up:</a:t>
              </a:r>
            </a:p>
            <a:p>
              <a:pPr marL="457200" lvl="0" indent="-45720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Months of long hours and deadlines, started to tire all</a:t>
              </a:r>
            </a:p>
            <a:p>
              <a:pPr marL="457200" lvl="0" indent="-45720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Deadline set years before, demanded jury-rigged coding, with steadily increasing technical debt</a:t>
              </a:r>
            </a:p>
            <a:p>
              <a:pPr marL="457200" lvl="0" indent="-45720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Layers of Management, created hundreds of pages of in-depth labyrinthian documentation</a:t>
              </a:r>
              <a:b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</a:b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(ironically often out-of-date, or simply incorrect)</a:t>
              </a:r>
            </a:p>
            <a:p>
              <a:pPr marL="457200" lvl="0" indent="-45720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8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…</a:t>
              </a:r>
              <a:endParaRPr lang="en-US" sz="2800" b="1" dirty="0">
                <a:solidFill>
                  <a:schemeClr val="accent2"/>
                </a:solidFill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7570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“BBC Jam” : Thudding End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Greatest Success: My BBC Jam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26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ACA1D3-B0E0-D330-11E9-911691E0BB2C}"/>
              </a:ext>
            </a:extLst>
          </p:cNvPr>
          <p:cNvSpPr/>
          <p:nvPr/>
        </p:nvSpPr>
        <p:spPr>
          <a:xfrm>
            <a:off x="838283" y="2944416"/>
            <a:ext cx="2103120" cy="96916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5F81B1-A555-610C-4969-8A5FD2CA8E6F}"/>
              </a:ext>
            </a:extLst>
          </p:cNvPr>
          <p:cNvGrpSpPr/>
          <p:nvPr/>
        </p:nvGrpSpPr>
        <p:grpSpPr>
          <a:xfrm>
            <a:off x="3098971" y="3316079"/>
            <a:ext cx="8254746" cy="1037606"/>
            <a:chOff x="2260688" y="2839068"/>
            <a:chExt cx="8254746" cy="103760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377D8C-58CE-BDFA-5EBE-411F656C2C3A}"/>
                </a:ext>
              </a:extLst>
            </p:cNvPr>
            <p:cNvSpPr/>
            <p:nvPr/>
          </p:nvSpPr>
          <p:spPr>
            <a:xfrm>
              <a:off x="2260688" y="2996472"/>
              <a:ext cx="8254746" cy="88020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DAB427-4B76-85C6-AC27-B4C772799C69}"/>
                </a:ext>
              </a:extLst>
            </p:cNvPr>
            <p:cNvSpPr txBox="1"/>
            <p:nvPr/>
          </p:nvSpPr>
          <p:spPr>
            <a:xfrm>
              <a:off x="2260688" y="2839068"/>
              <a:ext cx="8254746" cy="8802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Unfortunately the work piled up:</a:t>
              </a:r>
            </a:p>
            <a:p>
              <a:pPr marL="457200" lvl="0" indent="-45720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…</a:t>
              </a:r>
            </a:p>
            <a:p>
              <a:pPr marL="457200" lvl="0" indent="-45720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8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50% of the work had been handed out to 3</a:t>
              </a:r>
              <a:r>
                <a:rPr lang="en-US" sz="2800" b="1" i="0" kern="1200" baseline="300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rd</a:t>
              </a:r>
              <a:r>
                <a:rPr lang="en-US" sz="28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 non</a:t>
              </a: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-BBC parties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6647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“BBC Jam” : Thudding End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Greatest Success: My BBC Jam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27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ACA1D3-B0E0-D330-11E9-911691E0BB2C}"/>
              </a:ext>
            </a:extLst>
          </p:cNvPr>
          <p:cNvSpPr/>
          <p:nvPr/>
        </p:nvSpPr>
        <p:spPr>
          <a:xfrm>
            <a:off x="838283" y="2944416"/>
            <a:ext cx="2103120" cy="96916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5F81B1-A555-610C-4969-8A5FD2CA8E6F}"/>
              </a:ext>
            </a:extLst>
          </p:cNvPr>
          <p:cNvGrpSpPr/>
          <p:nvPr/>
        </p:nvGrpSpPr>
        <p:grpSpPr>
          <a:xfrm>
            <a:off x="3098971" y="3316079"/>
            <a:ext cx="8254746" cy="1037606"/>
            <a:chOff x="2260688" y="2839068"/>
            <a:chExt cx="8254746" cy="103760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377D8C-58CE-BDFA-5EBE-411F656C2C3A}"/>
                </a:ext>
              </a:extLst>
            </p:cNvPr>
            <p:cNvSpPr/>
            <p:nvPr/>
          </p:nvSpPr>
          <p:spPr>
            <a:xfrm>
              <a:off x="2260688" y="2996472"/>
              <a:ext cx="8254746" cy="88020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DAB427-4B76-85C6-AC27-B4C772799C69}"/>
                </a:ext>
              </a:extLst>
            </p:cNvPr>
            <p:cNvSpPr txBox="1"/>
            <p:nvPr/>
          </p:nvSpPr>
          <p:spPr>
            <a:xfrm>
              <a:off x="2260688" y="2839068"/>
              <a:ext cx="8254746" cy="8802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Of the 50% 3</a:t>
              </a:r>
              <a:r>
                <a:rPr lang="en-US" sz="2800" b="1" i="0" kern="1200" baseline="300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rd</a:t>
              </a:r>
              <a:r>
                <a:rPr lang="en-US" sz="28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 non</a:t>
              </a: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-BBC completed work:</a:t>
              </a:r>
            </a:p>
            <a:p>
              <a:pPr lvl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b="1" dirty="0">
                <a:solidFill>
                  <a:schemeClr val="accent2"/>
                </a:solidFill>
                <a:cs typeface="Gill Sans Light" panose="020B0302020104020203" pitchFamily="34" charset="-79"/>
              </a:endParaRPr>
            </a:p>
            <a:p>
              <a:pPr lvl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Approximately 100% had to be re-done by internal staff</a:t>
              </a:r>
            </a:p>
            <a:p>
              <a:pPr lvl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b="1" dirty="0">
                <a:solidFill>
                  <a:schemeClr val="accent2"/>
                </a:solidFill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1560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“BBC Jam” : Thudding End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Greatest Success: My BBC Jam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28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ACA1D3-B0E0-D330-11E9-911691E0BB2C}"/>
              </a:ext>
            </a:extLst>
          </p:cNvPr>
          <p:cNvSpPr/>
          <p:nvPr/>
        </p:nvSpPr>
        <p:spPr>
          <a:xfrm>
            <a:off x="838283" y="2944416"/>
            <a:ext cx="2103120" cy="96916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5F81B1-A555-610C-4969-8A5FD2CA8E6F}"/>
              </a:ext>
            </a:extLst>
          </p:cNvPr>
          <p:cNvGrpSpPr/>
          <p:nvPr/>
        </p:nvGrpSpPr>
        <p:grpSpPr>
          <a:xfrm>
            <a:off x="3098971" y="3316079"/>
            <a:ext cx="8254746" cy="1037606"/>
            <a:chOff x="2260688" y="2839068"/>
            <a:chExt cx="8254746" cy="103760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377D8C-58CE-BDFA-5EBE-411F656C2C3A}"/>
                </a:ext>
              </a:extLst>
            </p:cNvPr>
            <p:cNvSpPr/>
            <p:nvPr/>
          </p:nvSpPr>
          <p:spPr>
            <a:xfrm>
              <a:off x="2260688" y="2996472"/>
              <a:ext cx="8254746" cy="88020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DAB427-4B76-85C6-AC27-B4C772799C69}"/>
                </a:ext>
              </a:extLst>
            </p:cNvPr>
            <p:cNvSpPr txBox="1"/>
            <p:nvPr/>
          </p:nvSpPr>
          <p:spPr>
            <a:xfrm>
              <a:off x="2260688" y="2839068"/>
              <a:ext cx="8254746" cy="8802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Internal Staff already woefully understaffed as burned out developers </a:t>
              </a: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started to resign or leave</a:t>
              </a:r>
            </a:p>
            <a:p>
              <a:pPr lvl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b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</a:b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Unfortunately, it was the good or clever ones that left first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6222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“BBC Jam” : Thudding End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Greatest Success: My BBC Jam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29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ACA1D3-B0E0-D330-11E9-911691E0BB2C}"/>
              </a:ext>
            </a:extLst>
          </p:cNvPr>
          <p:cNvSpPr/>
          <p:nvPr/>
        </p:nvSpPr>
        <p:spPr>
          <a:xfrm>
            <a:off x="838283" y="2944416"/>
            <a:ext cx="2103120" cy="96916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5F81B1-A555-610C-4969-8A5FD2CA8E6F}"/>
              </a:ext>
            </a:extLst>
          </p:cNvPr>
          <p:cNvGrpSpPr/>
          <p:nvPr/>
        </p:nvGrpSpPr>
        <p:grpSpPr>
          <a:xfrm>
            <a:off x="3098971" y="3316079"/>
            <a:ext cx="8254746" cy="1037606"/>
            <a:chOff x="2260688" y="2839068"/>
            <a:chExt cx="8254746" cy="103760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377D8C-58CE-BDFA-5EBE-411F656C2C3A}"/>
                </a:ext>
              </a:extLst>
            </p:cNvPr>
            <p:cNvSpPr/>
            <p:nvPr/>
          </p:nvSpPr>
          <p:spPr>
            <a:xfrm>
              <a:off x="2260688" y="2996472"/>
              <a:ext cx="8254746" cy="88020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DAB427-4B76-85C6-AC27-B4C772799C69}"/>
                </a:ext>
              </a:extLst>
            </p:cNvPr>
            <p:cNvSpPr txBox="1"/>
            <p:nvPr/>
          </p:nvSpPr>
          <p:spPr>
            <a:xfrm>
              <a:off x="2260688" y="2839068"/>
              <a:ext cx="8254746" cy="8802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After about a year of 16 hour days, and crushing work load</a:t>
              </a:r>
            </a:p>
            <a:p>
              <a:pPr lvl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b="1" dirty="0">
                <a:solidFill>
                  <a:schemeClr val="accent2"/>
                </a:solidFill>
                <a:cs typeface="Gill Sans Light" panose="020B0302020104020203" pitchFamily="34" charset="-79"/>
              </a:endParaRPr>
            </a:p>
            <a:p>
              <a:pPr lvl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Tired and angry at my failure as a developer, for not doing better…</a:t>
              </a:r>
            </a:p>
            <a:p>
              <a:pPr lvl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b="1" dirty="0">
                <a:solidFill>
                  <a:schemeClr val="accent2"/>
                </a:solidFill>
                <a:cs typeface="Gill Sans Light" panose="020B0302020104020203" pitchFamily="34" charset="-79"/>
              </a:endParaRPr>
            </a:p>
            <a:p>
              <a:pPr lvl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I too moved on, going back to my old job in BBC Scotland Interactive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019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679236"/>
              </p:ext>
            </p:extLst>
          </p:nvPr>
        </p:nvGraphicFramePr>
        <p:xfrm>
          <a:off x="7791450" y="1169988"/>
          <a:ext cx="4132263" cy="4838913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+mn-lt"/>
                          <a:cs typeface="Gill Sans Light" panose="020B0302020104020203" pitchFamily="34" charset="-79"/>
                        </a:rPr>
                        <a:t>MY CAREER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FIRST EPIC PROJECT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LESSIONS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SECOND EPIC PROJECT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OUTRO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“BBC Jam” : Thudding End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Greatest Success: My BBC Jam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30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ACA1D3-B0E0-D330-11E9-911691E0BB2C}"/>
              </a:ext>
            </a:extLst>
          </p:cNvPr>
          <p:cNvSpPr/>
          <p:nvPr/>
        </p:nvSpPr>
        <p:spPr>
          <a:xfrm>
            <a:off x="838283" y="2944416"/>
            <a:ext cx="2103120" cy="96916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5F81B1-A555-610C-4969-8A5FD2CA8E6F}"/>
              </a:ext>
            </a:extLst>
          </p:cNvPr>
          <p:cNvGrpSpPr/>
          <p:nvPr/>
        </p:nvGrpSpPr>
        <p:grpSpPr>
          <a:xfrm>
            <a:off x="3098971" y="3316079"/>
            <a:ext cx="8254746" cy="1037606"/>
            <a:chOff x="2260688" y="2839068"/>
            <a:chExt cx="8254746" cy="103760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377D8C-58CE-BDFA-5EBE-411F656C2C3A}"/>
                </a:ext>
              </a:extLst>
            </p:cNvPr>
            <p:cNvSpPr/>
            <p:nvPr/>
          </p:nvSpPr>
          <p:spPr>
            <a:xfrm>
              <a:off x="2260688" y="2996472"/>
              <a:ext cx="8254746" cy="88020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DAB427-4B76-85C6-AC27-B4C772799C69}"/>
                </a:ext>
              </a:extLst>
            </p:cNvPr>
            <p:cNvSpPr txBox="1"/>
            <p:nvPr/>
          </p:nvSpPr>
          <p:spPr>
            <a:xfrm>
              <a:off x="2260688" y="2839068"/>
              <a:ext cx="8254746" cy="8802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A few months later, the EU commission legally challenged the project on competition grounds</a:t>
              </a:r>
            </a:p>
            <a:p>
              <a:pPr lvl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b="1" dirty="0">
                <a:solidFill>
                  <a:schemeClr val="accent2"/>
                </a:solidFill>
                <a:cs typeface="Gill Sans Light" panose="020B0302020104020203" pitchFamily="34" charset="-79"/>
              </a:endParaRPr>
            </a:p>
            <a:p>
              <a:pPr lvl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The project was shutdown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0893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15" y="2267760"/>
            <a:ext cx="10515600" cy="676656"/>
          </a:xfrm>
        </p:spPr>
        <p:txBody>
          <a:bodyPr/>
          <a:lstStyle/>
          <a:p>
            <a:r>
              <a:rPr lang="en-US" dirty="0"/>
              <a:t>Real BBC</a:t>
            </a:r>
            <a:br>
              <a:rPr lang="en-US" dirty="0"/>
            </a:br>
            <a:r>
              <a:rPr lang="en-US" dirty="0"/>
              <a:t>Office</a:t>
            </a:r>
            <a:br>
              <a:rPr lang="en-US" dirty="0"/>
            </a:br>
            <a:r>
              <a:rPr lang="en-US" dirty="0"/>
              <a:t>Christmas</a:t>
            </a:r>
            <a:br>
              <a:rPr lang="en-US" dirty="0"/>
            </a:br>
            <a:r>
              <a:rPr lang="en-US" dirty="0"/>
              <a:t>Card</a:t>
            </a:r>
            <a:br>
              <a:rPr lang="en-US" dirty="0"/>
            </a:br>
            <a:r>
              <a:rPr lang="en-US" dirty="0"/>
              <a:t>(2006)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Greatest Success: My BBC Jam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31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ACA1D3-B0E0-D330-11E9-911691E0BB2C}"/>
              </a:ext>
            </a:extLst>
          </p:cNvPr>
          <p:cNvSpPr/>
          <p:nvPr/>
        </p:nvSpPr>
        <p:spPr>
          <a:xfrm>
            <a:off x="838283" y="2944416"/>
            <a:ext cx="2103120" cy="96916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377D8C-58CE-BDFA-5EBE-411F656C2C3A}"/>
              </a:ext>
            </a:extLst>
          </p:cNvPr>
          <p:cNvSpPr/>
          <p:nvPr/>
        </p:nvSpPr>
        <p:spPr>
          <a:xfrm>
            <a:off x="3098971" y="3473483"/>
            <a:ext cx="8254746" cy="880202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074" name="Picture 2" descr="No photo description available.">
            <a:extLst>
              <a:ext uri="{FF2B5EF4-FFF2-40B4-BE49-F238E27FC236}">
                <a16:creationId xmlns:a16="http://schemas.microsoft.com/office/drawing/2014/main" id="{A8E719BD-723A-9D1B-4FC6-925887CF8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026" y="13857"/>
            <a:ext cx="4873452" cy="685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860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758389"/>
              </p:ext>
            </p:extLst>
          </p:nvPr>
        </p:nvGraphicFramePr>
        <p:xfrm>
          <a:off x="7791450" y="1169988"/>
          <a:ext cx="4132263" cy="4838913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MY CAREER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FIRST EPIC PROJECT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+mn-lt"/>
                          <a:cs typeface="Gill Sans Light" panose="020B0302020104020203" pitchFamily="34" charset="-79"/>
                        </a:rPr>
                        <a:t>LESSIONS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SECOND EPIC PROJECT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OUTRO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9261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00" y="4552362"/>
            <a:ext cx="6135812" cy="1773555"/>
          </a:xfrm>
        </p:spPr>
        <p:txBody>
          <a:bodyPr/>
          <a:lstStyle/>
          <a:p>
            <a:r>
              <a:rPr lang="en-US" dirty="0"/>
              <a:t>First Epic Failure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Lessons Learnt</a:t>
            </a:r>
            <a:br>
              <a:rPr lang="en-US" dirty="0"/>
            </a:br>
            <a:endParaRPr lang="en-US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01CC0FA6-203D-1AF6-05A8-697CDF4686E8}"/>
              </a:ext>
            </a:extLst>
          </p:cNvPr>
          <p:cNvSpPr txBox="1">
            <a:spLocks/>
          </p:cNvSpPr>
          <p:nvPr/>
        </p:nvSpPr>
        <p:spPr>
          <a:xfrm>
            <a:off x="451600" y="4403800"/>
            <a:ext cx="8151223" cy="17735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686935-6FCB-3D73-FAD2-812EB5E7F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090" y="2015897"/>
            <a:ext cx="3343275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281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Greatest Success: Lessons Learnt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34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5F81B1-A555-610C-4969-8A5FD2CA8E6F}"/>
              </a:ext>
            </a:extLst>
          </p:cNvPr>
          <p:cNvGrpSpPr/>
          <p:nvPr/>
        </p:nvGrpSpPr>
        <p:grpSpPr>
          <a:xfrm>
            <a:off x="3098971" y="3033382"/>
            <a:ext cx="8254746" cy="1178782"/>
            <a:chOff x="2260688" y="2996472"/>
            <a:chExt cx="8254746" cy="117878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377D8C-58CE-BDFA-5EBE-411F656C2C3A}"/>
                </a:ext>
              </a:extLst>
            </p:cNvPr>
            <p:cNvSpPr/>
            <p:nvPr/>
          </p:nvSpPr>
          <p:spPr>
            <a:xfrm>
              <a:off x="2260688" y="2996472"/>
              <a:ext cx="8254746" cy="88020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DAB427-4B76-85C6-AC27-B4C772799C69}"/>
                </a:ext>
              </a:extLst>
            </p:cNvPr>
            <p:cNvSpPr txBox="1"/>
            <p:nvPr/>
          </p:nvSpPr>
          <p:spPr>
            <a:xfrm>
              <a:off x="2260688" y="3295052"/>
              <a:ext cx="8254746" cy="8802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BBC Jam was/is my biggest failure </a:t>
              </a:r>
            </a:p>
            <a:p>
              <a:pPr marL="0" lvl="0" indent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800" b="1" dirty="0">
                <a:solidFill>
                  <a:schemeClr val="accent2"/>
                </a:solidFill>
                <a:cs typeface="Gill Sans Light" panose="020B0302020104020203" pitchFamily="34" charset="-79"/>
              </a:endParaRPr>
            </a:p>
            <a:p>
              <a:pPr marL="0" lvl="0" indent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My hardest project</a:t>
              </a:r>
            </a:p>
            <a:p>
              <a:pPr marL="0" lvl="0" indent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800" b="1" dirty="0">
                <a:solidFill>
                  <a:schemeClr val="accent2"/>
                </a:solidFill>
                <a:cs typeface="Gill Sans Light" panose="020B0302020104020203" pitchFamily="34" charset="-79"/>
              </a:endParaRPr>
            </a:p>
            <a:p>
              <a:pPr marL="0" lvl="0" indent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After a few months I reflected</a:t>
              </a:r>
            </a:p>
            <a:p>
              <a:pPr marL="0" lvl="0" indent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800" b="1" dirty="0">
                <a:solidFill>
                  <a:schemeClr val="accent2"/>
                </a:solidFill>
                <a:cs typeface="Gill Sans Light" panose="020B0302020104020203" pitchFamily="34" charset="-79"/>
              </a:endParaRPr>
            </a:p>
            <a:p>
              <a:pPr marL="0" lvl="0" indent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Never again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4901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Greatest Success: Lessons Learnt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35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5F81B1-A555-610C-4969-8A5FD2CA8E6F}"/>
              </a:ext>
            </a:extLst>
          </p:cNvPr>
          <p:cNvGrpSpPr/>
          <p:nvPr/>
        </p:nvGrpSpPr>
        <p:grpSpPr>
          <a:xfrm>
            <a:off x="3098971" y="3033382"/>
            <a:ext cx="8254746" cy="1178782"/>
            <a:chOff x="2260688" y="2996472"/>
            <a:chExt cx="8254746" cy="117878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377D8C-58CE-BDFA-5EBE-411F656C2C3A}"/>
                </a:ext>
              </a:extLst>
            </p:cNvPr>
            <p:cNvSpPr/>
            <p:nvPr/>
          </p:nvSpPr>
          <p:spPr>
            <a:xfrm>
              <a:off x="2260688" y="2996472"/>
              <a:ext cx="8254746" cy="88020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DAB427-4B76-85C6-AC27-B4C772799C69}"/>
                </a:ext>
              </a:extLst>
            </p:cNvPr>
            <p:cNvSpPr txBox="1"/>
            <p:nvPr/>
          </p:nvSpPr>
          <p:spPr>
            <a:xfrm>
              <a:off x="2260688" y="3295052"/>
              <a:ext cx="8254746" cy="8802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Lessons I learnt :</a:t>
              </a:r>
            </a:p>
            <a:p>
              <a:pPr marL="457200" lvl="0" indent="-45720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8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Politics</a:t>
              </a:r>
            </a:p>
            <a:p>
              <a:pPr marL="457200" lvl="0" indent="-45720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8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Ninja Coding</a:t>
              </a:r>
            </a:p>
            <a:p>
              <a:pPr marL="457200" lvl="0" indent="-45720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8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Team work</a:t>
              </a:r>
              <a:endParaRPr lang="en-US" sz="2800" b="1" dirty="0">
                <a:solidFill>
                  <a:schemeClr val="accent2"/>
                </a:solidFill>
                <a:cs typeface="Gill Sans Light" panose="020B0302020104020203" pitchFamily="34" charset="-79"/>
              </a:endParaRPr>
            </a:p>
            <a:p>
              <a:pPr marL="457200" lvl="0" indent="-45720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8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Waterfall</a:t>
              </a:r>
            </a:p>
            <a:p>
              <a:pPr marL="457200" lvl="0" indent="-45720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800" b="1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Fate</a:t>
              </a:r>
              <a:endParaRPr lang="en-US" sz="2800" b="1" i="1" kern="1200" dirty="0">
                <a:solidFill>
                  <a:schemeClr val="accent2"/>
                </a:solidFill>
                <a:latin typeface="+mn-lt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4651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Greatest Success: Lessons Learnt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36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5F81B1-A555-610C-4969-8A5FD2CA8E6F}"/>
              </a:ext>
            </a:extLst>
          </p:cNvPr>
          <p:cNvGrpSpPr/>
          <p:nvPr/>
        </p:nvGrpSpPr>
        <p:grpSpPr>
          <a:xfrm>
            <a:off x="3098971" y="3033382"/>
            <a:ext cx="8254746" cy="1178782"/>
            <a:chOff x="2260688" y="2996472"/>
            <a:chExt cx="8254746" cy="117878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377D8C-58CE-BDFA-5EBE-411F656C2C3A}"/>
                </a:ext>
              </a:extLst>
            </p:cNvPr>
            <p:cNvSpPr/>
            <p:nvPr/>
          </p:nvSpPr>
          <p:spPr>
            <a:xfrm>
              <a:off x="2260688" y="2996472"/>
              <a:ext cx="8254746" cy="88020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DAB427-4B76-85C6-AC27-B4C772799C69}"/>
                </a:ext>
              </a:extLst>
            </p:cNvPr>
            <p:cNvSpPr txBox="1"/>
            <p:nvPr/>
          </p:nvSpPr>
          <p:spPr>
            <a:xfrm>
              <a:off x="2260688" y="3295052"/>
              <a:ext cx="8254746" cy="8802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Politics: To win wars, pick your battles</a:t>
              </a:r>
            </a:p>
            <a:p>
              <a:pPr marL="0" lvl="0" indent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br>
                <a:rPr lang="en-US" sz="2800" b="1" i="1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</a:br>
              <a:r>
                <a:rPr lang="en-US" sz="2800" b="1" i="1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also learn when to shut up,</a:t>
              </a:r>
              <a:br>
                <a:rPr lang="en-US" sz="2800" b="1" i="1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</a:br>
              <a:r>
                <a:rPr lang="en-US" sz="2800" b="1" i="1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or when the battle is lost not to be bitter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1494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Greatest Success: Lessons Learnt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37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5F81B1-A555-610C-4969-8A5FD2CA8E6F}"/>
              </a:ext>
            </a:extLst>
          </p:cNvPr>
          <p:cNvGrpSpPr/>
          <p:nvPr/>
        </p:nvGrpSpPr>
        <p:grpSpPr>
          <a:xfrm>
            <a:off x="3098971" y="3033382"/>
            <a:ext cx="8254746" cy="1178782"/>
            <a:chOff x="2260688" y="2996472"/>
            <a:chExt cx="8254746" cy="117878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377D8C-58CE-BDFA-5EBE-411F656C2C3A}"/>
                </a:ext>
              </a:extLst>
            </p:cNvPr>
            <p:cNvSpPr/>
            <p:nvPr/>
          </p:nvSpPr>
          <p:spPr>
            <a:xfrm>
              <a:off x="2260688" y="2996472"/>
              <a:ext cx="8254746" cy="88020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DAB427-4B76-85C6-AC27-B4C772799C69}"/>
                </a:ext>
              </a:extLst>
            </p:cNvPr>
            <p:cNvSpPr txBox="1"/>
            <p:nvPr/>
          </p:nvSpPr>
          <p:spPr>
            <a:xfrm>
              <a:off x="2260688" y="3295052"/>
              <a:ext cx="8254746" cy="8802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Ninja Coding: It’s bad for your health, and it’s also terrible for Tech debt </a:t>
              </a:r>
              <a:br>
                <a:rPr lang="en-US" sz="28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</a:br>
              <a:br>
                <a:rPr lang="en-US" sz="2800" b="1" i="1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</a:br>
              <a:r>
                <a:rPr lang="en-US" sz="2800" b="1" i="1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there</a:t>
              </a:r>
              <a:r>
                <a:rPr lang="en-US" sz="2800" b="1" i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’s nothing more permanent than a proof of concept prototype rushed into production</a:t>
              </a:r>
              <a:br>
                <a:rPr lang="en-US" sz="2800" b="1" i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</a:br>
              <a:endParaRPr lang="en-US" sz="2800" b="1" i="1" kern="1200" dirty="0">
                <a:solidFill>
                  <a:schemeClr val="accent2"/>
                </a:solidFill>
                <a:latin typeface="+mn-lt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01969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Greatest Success: Lessons Learnt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38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5F81B1-A555-610C-4969-8A5FD2CA8E6F}"/>
              </a:ext>
            </a:extLst>
          </p:cNvPr>
          <p:cNvGrpSpPr/>
          <p:nvPr/>
        </p:nvGrpSpPr>
        <p:grpSpPr>
          <a:xfrm>
            <a:off x="3098971" y="3033382"/>
            <a:ext cx="8254746" cy="1178782"/>
            <a:chOff x="2260688" y="2996472"/>
            <a:chExt cx="8254746" cy="117878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377D8C-58CE-BDFA-5EBE-411F656C2C3A}"/>
                </a:ext>
              </a:extLst>
            </p:cNvPr>
            <p:cNvSpPr/>
            <p:nvPr/>
          </p:nvSpPr>
          <p:spPr>
            <a:xfrm>
              <a:off x="2260688" y="2996472"/>
              <a:ext cx="8254746" cy="88020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DAB427-4B76-85C6-AC27-B4C772799C69}"/>
                </a:ext>
              </a:extLst>
            </p:cNvPr>
            <p:cNvSpPr txBox="1"/>
            <p:nvPr/>
          </p:nvSpPr>
          <p:spPr>
            <a:xfrm>
              <a:off x="2260688" y="3295052"/>
              <a:ext cx="8254746" cy="8802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defTabSz="800100"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Team work: A problem shared is a problem cut in 1.5*</a:t>
              </a:r>
              <a:br>
                <a:rPr lang="en-US" sz="28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</a:br>
              <a:br>
                <a:rPr lang="en-US" sz="28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</a:br>
              <a:r>
                <a:rPr lang="en-US" sz="2800" b="1" i="1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individuals don’t scale to workload, not matter how talented </a:t>
              </a:r>
              <a:br>
                <a:rPr lang="en-US" sz="2800" b="1" i="1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</a:br>
              <a:r>
                <a:rPr lang="en-US" sz="2800" b="1" i="1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you got to work with your team, can’t hero program</a:t>
              </a:r>
              <a:br>
                <a:rPr lang="en-US" sz="2800" b="1" i="1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</a:br>
              <a:br>
                <a:rPr lang="en-US" sz="2800" b="1" i="1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</a:br>
              <a:br>
                <a:rPr lang="en-US" sz="2000" b="1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</a:br>
              <a:r>
                <a:rPr lang="en-US" sz="2000" b="1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* Mythical Man-Month Joke: Ask me afterwards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57089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Greatest Success: Lessons Learnt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39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5F81B1-A555-610C-4969-8A5FD2CA8E6F}"/>
              </a:ext>
            </a:extLst>
          </p:cNvPr>
          <p:cNvGrpSpPr/>
          <p:nvPr/>
        </p:nvGrpSpPr>
        <p:grpSpPr>
          <a:xfrm>
            <a:off x="3098971" y="3033382"/>
            <a:ext cx="8254746" cy="1178782"/>
            <a:chOff x="2260688" y="2996472"/>
            <a:chExt cx="8254746" cy="117878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377D8C-58CE-BDFA-5EBE-411F656C2C3A}"/>
                </a:ext>
              </a:extLst>
            </p:cNvPr>
            <p:cNvSpPr/>
            <p:nvPr/>
          </p:nvSpPr>
          <p:spPr>
            <a:xfrm>
              <a:off x="2260688" y="2996472"/>
              <a:ext cx="8254746" cy="88020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DAB427-4B76-85C6-AC27-B4C772799C69}"/>
                </a:ext>
              </a:extLst>
            </p:cNvPr>
            <p:cNvSpPr txBox="1"/>
            <p:nvPr/>
          </p:nvSpPr>
          <p:spPr>
            <a:xfrm>
              <a:off x="2260688" y="3295052"/>
              <a:ext cx="8254746" cy="8802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Waterfall: Ironically terrible at delivering stuff on time</a:t>
              </a:r>
            </a:p>
            <a:p>
              <a:pPr marL="0" lvl="0" indent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br>
                <a:rPr lang="en-US" sz="28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</a:br>
              <a:r>
                <a:rPr lang="en-US" sz="2800" b="1" i="1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never estimate in time but story points</a:t>
              </a:r>
              <a:endParaRPr lang="en-US" sz="2800" b="1" i="1" dirty="0">
                <a:solidFill>
                  <a:schemeClr val="accent2"/>
                </a:solidFill>
                <a:cs typeface="Gill Sans Light" panose="020B0302020104020203" pitchFamily="34" charset="-79"/>
              </a:endParaRPr>
            </a:p>
            <a:p>
              <a:pPr marL="0" lvl="0" indent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i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w</a:t>
              </a:r>
              <a:r>
                <a:rPr lang="en-US" sz="2800" b="1" i="1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orking code more important than documentation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121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Career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Greatest Success: Career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FFC1A0-8C8A-7AB1-0130-D859C65D4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792" y="4048623"/>
            <a:ext cx="2198656" cy="15668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8987FA-24B5-1D21-82E2-A343F3A89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570" y="2001893"/>
            <a:ext cx="1722653" cy="16978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C711AB-F946-6780-93F2-AE64118AD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897" y="4179520"/>
            <a:ext cx="2320169" cy="130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33E5CB-E75B-E1F1-8117-70B9A7617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816" y="2244518"/>
            <a:ext cx="1674924" cy="14552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93E133-96EF-5609-FA74-67E16D4A8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0653" y="4284021"/>
            <a:ext cx="1995347" cy="13314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B9C53C-9CCE-5ED9-86FC-F227CD25B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2029" y="2335980"/>
            <a:ext cx="1768053" cy="1272337"/>
          </a:xfrm>
          <a:prstGeom prst="rect">
            <a:avLst/>
          </a:prstGeom>
        </p:spPr>
      </p:pic>
      <p:pic>
        <p:nvPicPr>
          <p:cNvPr id="1026" name="Picture 2" descr="Twisty">
            <a:extLst>
              <a:ext uri="{FF2B5EF4-FFF2-40B4-BE49-F238E27FC236}">
                <a16:creationId xmlns:a16="http://schemas.microsoft.com/office/drawing/2014/main" id="{609EC051-5CB0-08A5-67FD-00DF4E5CD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46" y="2363942"/>
            <a:ext cx="1805193" cy="147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CDD2EF-35CE-0BAC-04EA-2A66097EF5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2514" y="4087475"/>
            <a:ext cx="1995347" cy="158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552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Greatest Success: Lessons Learnt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40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5F81B1-A555-610C-4969-8A5FD2CA8E6F}"/>
              </a:ext>
            </a:extLst>
          </p:cNvPr>
          <p:cNvGrpSpPr/>
          <p:nvPr/>
        </p:nvGrpSpPr>
        <p:grpSpPr>
          <a:xfrm>
            <a:off x="3098971" y="3033382"/>
            <a:ext cx="8254746" cy="1178782"/>
            <a:chOff x="2260688" y="2996472"/>
            <a:chExt cx="8254746" cy="117878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377D8C-58CE-BDFA-5EBE-411F656C2C3A}"/>
                </a:ext>
              </a:extLst>
            </p:cNvPr>
            <p:cNvSpPr/>
            <p:nvPr/>
          </p:nvSpPr>
          <p:spPr>
            <a:xfrm>
              <a:off x="2260688" y="2996472"/>
              <a:ext cx="8254746" cy="88020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DAB427-4B76-85C6-AC27-B4C772799C69}"/>
                </a:ext>
              </a:extLst>
            </p:cNvPr>
            <p:cNvSpPr txBox="1"/>
            <p:nvPr/>
          </p:nvSpPr>
          <p:spPr>
            <a:xfrm>
              <a:off x="2260688" y="3295052"/>
              <a:ext cx="8254746" cy="8802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Fate: Not every problem is technical</a:t>
              </a:r>
            </a:p>
            <a:p>
              <a:pPr marL="0" lvl="0" indent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br>
                <a:rPr lang="en-US" sz="2800" b="1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</a:br>
              <a:r>
                <a:rPr lang="en-US" sz="2800" b="1" i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a</a:t>
              </a:r>
              <a:r>
                <a:rPr lang="en-US" sz="2800" b="1" i="1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lso you can’t save every project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21847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Greatest Success: Lessons Learnt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41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5F81B1-A555-610C-4969-8A5FD2CA8E6F}"/>
              </a:ext>
            </a:extLst>
          </p:cNvPr>
          <p:cNvGrpSpPr/>
          <p:nvPr/>
        </p:nvGrpSpPr>
        <p:grpSpPr>
          <a:xfrm>
            <a:off x="3098971" y="3033382"/>
            <a:ext cx="8254746" cy="1178782"/>
            <a:chOff x="2260688" y="2996472"/>
            <a:chExt cx="8254746" cy="117878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377D8C-58CE-BDFA-5EBE-411F656C2C3A}"/>
                </a:ext>
              </a:extLst>
            </p:cNvPr>
            <p:cNvSpPr/>
            <p:nvPr/>
          </p:nvSpPr>
          <p:spPr>
            <a:xfrm>
              <a:off x="2260688" y="2996472"/>
              <a:ext cx="8254746" cy="88020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DAB427-4B76-85C6-AC27-B4C772799C69}"/>
                </a:ext>
              </a:extLst>
            </p:cNvPr>
            <p:cNvSpPr txBox="1"/>
            <p:nvPr/>
          </p:nvSpPr>
          <p:spPr>
            <a:xfrm>
              <a:off x="2260688" y="3295052"/>
              <a:ext cx="8254746" cy="8802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Those </a:t>
              </a:r>
              <a:r>
                <a:rPr lang="en-US" sz="28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Lessons helped my Greatest Success</a:t>
              </a:r>
              <a:endParaRPr lang="en-US" sz="2800" b="1" i="1" kern="1200" dirty="0">
                <a:solidFill>
                  <a:schemeClr val="accent2"/>
                </a:solidFill>
                <a:latin typeface="+mn-lt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23112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64726"/>
              </p:ext>
            </p:extLst>
          </p:nvPr>
        </p:nvGraphicFramePr>
        <p:xfrm>
          <a:off x="7791450" y="1169988"/>
          <a:ext cx="4132263" cy="4838913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MY CAREER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FIRST EPIC PROJECT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LESSIONS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+mn-lt"/>
                          <a:cs typeface="Gill Sans Light" panose="020B0302020104020203" pitchFamily="34" charset="-79"/>
                        </a:rPr>
                        <a:t>SECOND EPIC PROJECT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OUTRO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4058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96" y="5495361"/>
            <a:ext cx="6014514" cy="1773555"/>
          </a:xfrm>
        </p:spPr>
        <p:txBody>
          <a:bodyPr/>
          <a:lstStyle/>
          <a:p>
            <a:r>
              <a:rPr lang="en-US" dirty="0"/>
              <a:t>Second Epic Project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01CC0FA6-203D-1AF6-05A8-697CDF4686E8}"/>
              </a:ext>
            </a:extLst>
          </p:cNvPr>
          <p:cNvSpPr txBox="1">
            <a:spLocks/>
          </p:cNvSpPr>
          <p:nvPr/>
        </p:nvSpPr>
        <p:spPr>
          <a:xfrm>
            <a:off x="451600" y="4403800"/>
            <a:ext cx="8151223" cy="17735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83BB1-FD6E-E852-2811-485076C50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158" y="1709737"/>
            <a:ext cx="48577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448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96" y="5495361"/>
            <a:ext cx="6014514" cy="1773555"/>
          </a:xfrm>
        </p:spPr>
        <p:txBody>
          <a:bodyPr/>
          <a:lstStyle/>
          <a:p>
            <a:r>
              <a:rPr lang="en-US" dirty="0"/>
              <a:t>Second Epic Project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a.k.a</a:t>
            </a:r>
            <a:br>
              <a:rPr lang="en-US" dirty="0"/>
            </a:br>
            <a:r>
              <a:rPr lang="en-US" dirty="0"/>
              <a:t>my </a:t>
            </a:r>
            <a:r>
              <a:rPr lang="en-US" b="1" dirty="0"/>
              <a:t>best</a:t>
            </a:r>
            <a:r>
              <a:rPr lang="en-US" dirty="0"/>
              <a:t> project</a:t>
            </a:r>
            <a:br>
              <a:rPr lang="en-US" dirty="0"/>
            </a:br>
            <a:endParaRPr lang="en-US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01CC0FA6-203D-1AF6-05A8-697CDF4686E8}"/>
              </a:ext>
            </a:extLst>
          </p:cNvPr>
          <p:cNvSpPr txBox="1">
            <a:spLocks/>
          </p:cNvSpPr>
          <p:nvPr/>
        </p:nvSpPr>
        <p:spPr>
          <a:xfrm>
            <a:off x="451600" y="4403800"/>
            <a:ext cx="8151223" cy="17735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83BB1-FD6E-E852-2811-485076C50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158" y="1709737"/>
            <a:ext cx="48577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318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0" y="704088"/>
            <a:ext cx="9165089" cy="676656"/>
          </a:xfrm>
        </p:spPr>
        <p:txBody>
          <a:bodyPr/>
          <a:lstStyle/>
          <a:p>
            <a:r>
              <a:rPr lang="en-US" dirty="0"/>
              <a:t>My “</a:t>
            </a:r>
            <a:r>
              <a:rPr lang="en-US" dirty="0" err="1"/>
              <a:t>iPlayer</a:t>
            </a:r>
            <a:r>
              <a:rPr lang="en-US"/>
              <a:t>” (</a:t>
            </a:r>
            <a:r>
              <a:rPr lang="en-US" dirty="0"/>
              <a:t>2007)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1) Dreadful Start</a:t>
            </a:r>
          </a:p>
          <a:p>
            <a:br>
              <a:rPr lang="en-US" sz="2800" dirty="0"/>
            </a:br>
            <a:r>
              <a:rPr lang="en-US" sz="2800" dirty="0"/>
              <a:t>2) Roaring Middle</a:t>
            </a:r>
          </a:p>
          <a:p>
            <a:br>
              <a:rPr lang="en-US" sz="2800" dirty="0"/>
            </a:br>
            <a:r>
              <a:rPr lang="en-US" sz="2800" dirty="0"/>
              <a:t>3) Satisfying End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Greatest Success: My BBC </a:t>
            </a:r>
            <a:r>
              <a:rPr lang="en-US" dirty="0" err="1"/>
              <a:t>iPlayer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58F76-E590-4C82-6E15-0986A23A7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158" y="1709737"/>
            <a:ext cx="48577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605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“BBC </a:t>
            </a:r>
            <a:r>
              <a:rPr lang="en-US" dirty="0" err="1"/>
              <a:t>iPlayer</a:t>
            </a:r>
            <a:r>
              <a:rPr lang="en-US" dirty="0"/>
              <a:t>” : Dreadful Start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Greatest Success: My BBC </a:t>
            </a:r>
            <a:r>
              <a:rPr lang="en-US" dirty="0" err="1"/>
              <a:t>iPlayer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46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ACA1D3-B0E0-D330-11E9-911691E0BB2C}"/>
              </a:ext>
            </a:extLst>
          </p:cNvPr>
          <p:cNvSpPr/>
          <p:nvPr/>
        </p:nvSpPr>
        <p:spPr>
          <a:xfrm>
            <a:off x="838283" y="2944416"/>
            <a:ext cx="2103120" cy="96916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5F81B1-A555-610C-4969-8A5FD2CA8E6F}"/>
              </a:ext>
            </a:extLst>
          </p:cNvPr>
          <p:cNvGrpSpPr/>
          <p:nvPr/>
        </p:nvGrpSpPr>
        <p:grpSpPr>
          <a:xfrm>
            <a:off x="3098971" y="3316079"/>
            <a:ext cx="8254746" cy="1037606"/>
            <a:chOff x="2260688" y="2839068"/>
            <a:chExt cx="8254746" cy="103760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377D8C-58CE-BDFA-5EBE-411F656C2C3A}"/>
                </a:ext>
              </a:extLst>
            </p:cNvPr>
            <p:cNvSpPr/>
            <p:nvPr/>
          </p:nvSpPr>
          <p:spPr>
            <a:xfrm>
              <a:off x="2260688" y="2996472"/>
              <a:ext cx="8254746" cy="88020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DAB427-4B76-85C6-AC27-B4C772799C69}"/>
                </a:ext>
              </a:extLst>
            </p:cNvPr>
            <p:cNvSpPr txBox="1"/>
            <p:nvPr/>
          </p:nvSpPr>
          <p:spPr>
            <a:xfrm>
              <a:off x="2260688" y="2839068"/>
              <a:ext cx="8254746" cy="8802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i="0" kern="1200" dirty="0" err="1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iPlayer</a:t>
              </a:r>
              <a:r>
                <a:rPr lang="en-US" sz="28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 v1 was a beast</a:t>
              </a:r>
              <a:endParaRPr lang="en-US" sz="2800" b="1" dirty="0">
                <a:solidFill>
                  <a:schemeClr val="accent2"/>
                </a:solidFill>
                <a:cs typeface="Gill Sans Light" panose="020B0302020104020203" pitchFamily="34" charset="-79"/>
              </a:endParaRPr>
            </a:p>
            <a:p>
              <a:pPr lvl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After years of development a desktop Peer-to-peer app was released</a:t>
              </a:r>
            </a:p>
            <a:p>
              <a:pPr lvl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The critical reception was poor</a:t>
              </a:r>
            </a:p>
            <a:p>
              <a:pPr lvl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BBC needed a web based streaming version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48232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“BBC </a:t>
            </a:r>
            <a:r>
              <a:rPr lang="en-US" dirty="0" err="1"/>
              <a:t>iPlayer</a:t>
            </a:r>
            <a:r>
              <a:rPr lang="en-US" dirty="0"/>
              <a:t>” : Dreadful Start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Greatest Success: My BBC </a:t>
            </a:r>
            <a:r>
              <a:rPr lang="en-US" dirty="0" err="1"/>
              <a:t>iPlayer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47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ACA1D3-B0E0-D330-11E9-911691E0BB2C}"/>
              </a:ext>
            </a:extLst>
          </p:cNvPr>
          <p:cNvSpPr/>
          <p:nvPr/>
        </p:nvSpPr>
        <p:spPr>
          <a:xfrm>
            <a:off x="838283" y="2944416"/>
            <a:ext cx="2103120" cy="96916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5F81B1-A555-610C-4969-8A5FD2CA8E6F}"/>
              </a:ext>
            </a:extLst>
          </p:cNvPr>
          <p:cNvGrpSpPr/>
          <p:nvPr/>
        </p:nvGrpSpPr>
        <p:grpSpPr>
          <a:xfrm>
            <a:off x="3098971" y="3316079"/>
            <a:ext cx="8254746" cy="1037606"/>
            <a:chOff x="2260688" y="2839068"/>
            <a:chExt cx="8254746" cy="103760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377D8C-58CE-BDFA-5EBE-411F656C2C3A}"/>
                </a:ext>
              </a:extLst>
            </p:cNvPr>
            <p:cNvSpPr/>
            <p:nvPr/>
          </p:nvSpPr>
          <p:spPr>
            <a:xfrm>
              <a:off x="2260688" y="2996472"/>
              <a:ext cx="8254746" cy="88020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DAB427-4B76-85C6-AC27-B4C772799C69}"/>
                </a:ext>
              </a:extLst>
            </p:cNvPr>
            <p:cNvSpPr txBox="1"/>
            <p:nvPr/>
          </p:nvSpPr>
          <p:spPr>
            <a:xfrm>
              <a:off x="2260688" y="2839068"/>
              <a:ext cx="8254746" cy="8802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I ran the BBC’s Internal Flash Working group</a:t>
              </a:r>
            </a:p>
            <a:p>
              <a:pPr lvl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We rallied myself and 2 senior developers to convince the BBC high ups Flash was superior to Silverlight</a:t>
              </a:r>
            </a:p>
            <a:p>
              <a:pPr defTabSz="800100"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The completed product deadline of 10 weeks was set, </a:t>
              </a:r>
              <a:b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</a:b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to hit all important Christmas ratings</a:t>
              </a:r>
            </a:p>
            <a:p>
              <a:pPr lvl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b="1" dirty="0">
                <a:solidFill>
                  <a:schemeClr val="accent2"/>
                </a:solidFill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30902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“BBC </a:t>
            </a:r>
            <a:r>
              <a:rPr lang="en-US" dirty="0" err="1"/>
              <a:t>iPlayer</a:t>
            </a:r>
            <a:r>
              <a:rPr lang="en-US" dirty="0"/>
              <a:t>” : Roaring Middle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Greatest Success: My BBC </a:t>
            </a:r>
            <a:r>
              <a:rPr lang="en-US" dirty="0" err="1"/>
              <a:t>iPlayer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48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ACA1D3-B0E0-D330-11E9-911691E0BB2C}"/>
              </a:ext>
            </a:extLst>
          </p:cNvPr>
          <p:cNvSpPr/>
          <p:nvPr/>
        </p:nvSpPr>
        <p:spPr>
          <a:xfrm>
            <a:off x="838283" y="2944416"/>
            <a:ext cx="2103120" cy="96916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5F81B1-A555-610C-4969-8A5FD2CA8E6F}"/>
              </a:ext>
            </a:extLst>
          </p:cNvPr>
          <p:cNvGrpSpPr/>
          <p:nvPr/>
        </p:nvGrpSpPr>
        <p:grpSpPr>
          <a:xfrm>
            <a:off x="3098971" y="3316079"/>
            <a:ext cx="8254746" cy="1037606"/>
            <a:chOff x="2260688" y="2839068"/>
            <a:chExt cx="8254746" cy="103760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377D8C-58CE-BDFA-5EBE-411F656C2C3A}"/>
                </a:ext>
              </a:extLst>
            </p:cNvPr>
            <p:cNvSpPr/>
            <p:nvPr/>
          </p:nvSpPr>
          <p:spPr>
            <a:xfrm>
              <a:off x="2260688" y="2996472"/>
              <a:ext cx="8254746" cy="88020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DAB427-4B76-85C6-AC27-B4C772799C69}"/>
                </a:ext>
              </a:extLst>
            </p:cNvPr>
            <p:cNvSpPr txBox="1"/>
            <p:nvPr/>
          </p:nvSpPr>
          <p:spPr>
            <a:xfrm>
              <a:off x="2260688" y="2839068"/>
              <a:ext cx="8254746" cy="8802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Luckily, due to BBC Jam we had Flash video experience</a:t>
              </a:r>
            </a:p>
            <a:p>
              <a:pPr lvl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b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</a:b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We had reusable code and unused servers</a:t>
              </a:r>
              <a:b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</a:br>
              <a:b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</a:b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Management had licensing and security audits for all assets fresh from BBC JAM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38820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“BBC </a:t>
            </a:r>
            <a:r>
              <a:rPr lang="en-US" dirty="0" err="1"/>
              <a:t>iPlayer</a:t>
            </a:r>
            <a:r>
              <a:rPr lang="en-US" dirty="0"/>
              <a:t>” : Roaring Middle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Greatest Success: My BBC </a:t>
            </a:r>
            <a:r>
              <a:rPr lang="en-US" dirty="0" err="1"/>
              <a:t>iPlayer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49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ACA1D3-B0E0-D330-11E9-911691E0BB2C}"/>
              </a:ext>
            </a:extLst>
          </p:cNvPr>
          <p:cNvSpPr/>
          <p:nvPr/>
        </p:nvSpPr>
        <p:spPr>
          <a:xfrm>
            <a:off x="838283" y="2944416"/>
            <a:ext cx="2103120" cy="96916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5F81B1-A555-610C-4969-8A5FD2CA8E6F}"/>
              </a:ext>
            </a:extLst>
          </p:cNvPr>
          <p:cNvGrpSpPr/>
          <p:nvPr/>
        </p:nvGrpSpPr>
        <p:grpSpPr>
          <a:xfrm>
            <a:off x="3098971" y="3316079"/>
            <a:ext cx="8511392" cy="1037606"/>
            <a:chOff x="2260688" y="2839068"/>
            <a:chExt cx="8511392" cy="103760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377D8C-58CE-BDFA-5EBE-411F656C2C3A}"/>
                </a:ext>
              </a:extLst>
            </p:cNvPr>
            <p:cNvSpPr/>
            <p:nvPr/>
          </p:nvSpPr>
          <p:spPr>
            <a:xfrm>
              <a:off x="2260688" y="2996472"/>
              <a:ext cx="8254746" cy="88020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DAB427-4B76-85C6-AC27-B4C772799C69}"/>
                </a:ext>
              </a:extLst>
            </p:cNvPr>
            <p:cNvSpPr txBox="1"/>
            <p:nvPr/>
          </p:nvSpPr>
          <p:spPr>
            <a:xfrm>
              <a:off x="2260688" y="2839068"/>
              <a:ext cx="8511392" cy="8802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10 developers team, 10 weeks</a:t>
              </a:r>
              <a:b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</a:br>
              <a:b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</a:b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Converting the core of my Scottish Media Player (Glasgow), into the Embedded Media Player (London)</a:t>
              </a:r>
            </a:p>
            <a:p>
              <a:pPr lvl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We used agile incremental development, CI servers, even did a little Unit testing</a:t>
              </a:r>
              <a:b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</a:br>
              <a:endParaRPr lang="en-US" sz="2800" b="1" dirty="0">
                <a:solidFill>
                  <a:schemeClr val="accent2"/>
                </a:solidFill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52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Career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1) University</a:t>
            </a:r>
          </a:p>
          <a:p>
            <a:br>
              <a:rPr lang="en-US" sz="2800" dirty="0"/>
            </a:br>
            <a:r>
              <a:rPr lang="en-US" sz="2800" dirty="0"/>
              <a:t>2) BBC</a:t>
            </a:r>
          </a:p>
          <a:p>
            <a:br>
              <a:rPr lang="en-US" sz="2800" dirty="0"/>
            </a:br>
            <a:r>
              <a:rPr lang="en-US" sz="2800" dirty="0"/>
              <a:t>3) Glorious Contracting Days</a:t>
            </a:r>
          </a:p>
          <a:p>
            <a:endParaRPr lang="en-US" sz="2800" dirty="0"/>
          </a:p>
          <a:p>
            <a:r>
              <a:rPr lang="en-US" sz="2800" dirty="0"/>
              <a:t>4) Life Changing Moment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5) </a:t>
            </a:r>
            <a:r>
              <a:rPr lang="en-US" sz="2800" dirty="0" err="1"/>
              <a:t>Permie</a:t>
            </a:r>
            <a:r>
              <a:rPr lang="en-US" sz="2800" dirty="0"/>
              <a:t> Street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Greatest Success: Career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A5B35B-25FE-705C-494E-B8633EEB0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449" y="373322"/>
            <a:ext cx="3064991" cy="416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“BBC </a:t>
            </a:r>
            <a:r>
              <a:rPr lang="en-US" dirty="0" err="1"/>
              <a:t>iPlayer</a:t>
            </a:r>
            <a:r>
              <a:rPr lang="en-US" dirty="0"/>
              <a:t>” : Roaring Middle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Greatest Success: My BBC </a:t>
            </a:r>
            <a:r>
              <a:rPr lang="en-US" dirty="0" err="1"/>
              <a:t>iPlayer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50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ACA1D3-B0E0-D330-11E9-911691E0BB2C}"/>
              </a:ext>
            </a:extLst>
          </p:cNvPr>
          <p:cNvSpPr/>
          <p:nvPr/>
        </p:nvSpPr>
        <p:spPr>
          <a:xfrm>
            <a:off x="838283" y="2944416"/>
            <a:ext cx="2103120" cy="96916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5F81B1-A555-610C-4969-8A5FD2CA8E6F}"/>
              </a:ext>
            </a:extLst>
          </p:cNvPr>
          <p:cNvGrpSpPr/>
          <p:nvPr/>
        </p:nvGrpSpPr>
        <p:grpSpPr>
          <a:xfrm>
            <a:off x="3098971" y="3316079"/>
            <a:ext cx="8254746" cy="1037606"/>
            <a:chOff x="2260688" y="2839068"/>
            <a:chExt cx="8254746" cy="103760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377D8C-58CE-BDFA-5EBE-411F656C2C3A}"/>
                </a:ext>
              </a:extLst>
            </p:cNvPr>
            <p:cNvSpPr/>
            <p:nvPr/>
          </p:nvSpPr>
          <p:spPr>
            <a:xfrm>
              <a:off x="2260688" y="2996472"/>
              <a:ext cx="8254746" cy="88020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DAB427-4B76-85C6-AC27-B4C772799C69}"/>
                </a:ext>
              </a:extLst>
            </p:cNvPr>
            <p:cNvSpPr txBox="1"/>
            <p:nvPr/>
          </p:nvSpPr>
          <p:spPr>
            <a:xfrm>
              <a:off x="2260688" y="2839068"/>
              <a:ext cx="8254746" cy="8802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Every week we got closer, as our dev environment matured</a:t>
              </a:r>
              <a:b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</a:br>
              <a:endParaRPr lang="en-US" sz="2800" b="1" dirty="0">
                <a:solidFill>
                  <a:schemeClr val="accent2"/>
                </a:solidFill>
                <a:cs typeface="Gill Sans Light" panose="020B0302020104020203" pitchFamily="34" charset="-79"/>
              </a:endParaRPr>
            </a:p>
            <a:p>
              <a:pPr lvl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We knew when to:</a:t>
              </a:r>
            </a:p>
            <a:p>
              <a:pPr marL="457200" lvl="0" indent="-45720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accept weird requirements</a:t>
              </a:r>
              <a:b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</a:br>
              <a:r>
                <a:rPr lang="en-US" sz="2800" b="1" i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volume to 11…</a:t>
              </a:r>
            </a:p>
            <a:p>
              <a:pPr marL="457200" lvl="0" indent="-45720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push back on poor requirements</a:t>
              </a:r>
              <a:b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</a:br>
              <a:r>
                <a:rPr lang="en-US" sz="2800" b="1" i="1" dirty="0" err="1">
                  <a:solidFill>
                    <a:schemeClr val="accent2"/>
                  </a:solidFill>
                  <a:cs typeface="Gill Sans Light" panose="020B0302020104020203" pitchFamily="34" charset="-79"/>
                </a:rPr>
                <a:t>tivo’s</a:t>
              </a:r>
              <a:r>
                <a:rPr lang="en-US" sz="2800" b="1" i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 back 10 seconds, due to 20 second seek latency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19693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“BBC </a:t>
            </a:r>
            <a:r>
              <a:rPr lang="en-US" dirty="0" err="1"/>
              <a:t>iPlayer</a:t>
            </a:r>
            <a:r>
              <a:rPr lang="en-US" dirty="0"/>
              <a:t>” : Roaring Middle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Greatest Success: My BBC </a:t>
            </a:r>
            <a:r>
              <a:rPr lang="en-US" dirty="0" err="1"/>
              <a:t>iPlayer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51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ACA1D3-B0E0-D330-11E9-911691E0BB2C}"/>
              </a:ext>
            </a:extLst>
          </p:cNvPr>
          <p:cNvSpPr/>
          <p:nvPr/>
        </p:nvSpPr>
        <p:spPr>
          <a:xfrm>
            <a:off x="838283" y="2944416"/>
            <a:ext cx="2103120" cy="96916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5F81B1-A555-610C-4969-8A5FD2CA8E6F}"/>
              </a:ext>
            </a:extLst>
          </p:cNvPr>
          <p:cNvGrpSpPr/>
          <p:nvPr/>
        </p:nvGrpSpPr>
        <p:grpSpPr>
          <a:xfrm>
            <a:off x="3098971" y="3316079"/>
            <a:ext cx="8254746" cy="1037606"/>
            <a:chOff x="2260688" y="2839068"/>
            <a:chExt cx="8254746" cy="103760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377D8C-58CE-BDFA-5EBE-411F656C2C3A}"/>
                </a:ext>
              </a:extLst>
            </p:cNvPr>
            <p:cNvSpPr/>
            <p:nvPr/>
          </p:nvSpPr>
          <p:spPr>
            <a:xfrm>
              <a:off x="2260688" y="2996472"/>
              <a:ext cx="8254746" cy="88020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DAB427-4B76-85C6-AC27-B4C772799C69}"/>
                </a:ext>
              </a:extLst>
            </p:cNvPr>
            <p:cNvSpPr txBox="1"/>
            <p:nvPr/>
          </p:nvSpPr>
          <p:spPr>
            <a:xfrm>
              <a:off x="2260688" y="2839068"/>
              <a:ext cx="8254746" cy="8802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We 10 worked hard</a:t>
              </a:r>
            </a:p>
            <a:p>
              <a:pPr lvl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together against the world as a team</a:t>
              </a:r>
            </a:p>
            <a:p>
              <a:pPr lvl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Towards that Christmas goal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77164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“BBC </a:t>
            </a:r>
            <a:r>
              <a:rPr lang="en-US" dirty="0" err="1"/>
              <a:t>iPlayer</a:t>
            </a:r>
            <a:r>
              <a:rPr lang="en-US" dirty="0"/>
              <a:t>” : Satisfying End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Greatest Success: My BBC </a:t>
            </a:r>
            <a:r>
              <a:rPr lang="en-US" dirty="0" err="1"/>
              <a:t>iPlayer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52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ACA1D3-B0E0-D330-11E9-911691E0BB2C}"/>
              </a:ext>
            </a:extLst>
          </p:cNvPr>
          <p:cNvSpPr/>
          <p:nvPr/>
        </p:nvSpPr>
        <p:spPr>
          <a:xfrm>
            <a:off x="838283" y="2944416"/>
            <a:ext cx="2103120" cy="96916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5F81B1-A555-610C-4969-8A5FD2CA8E6F}"/>
              </a:ext>
            </a:extLst>
          </p:cNvPr>
          <p:cNvGrpSpPr/>
          <p:nvPr/>
        </p:nvGrpSpPr>
        <p:grpSpPr>
          <a:xfrm>
            <a:off x="3098971" y="3316079"/>
            <a:ext cx="8254746" cy="1037606"/>
            <a:chOff x="2260688" y="2839068"/>
            <a:chExt cx="8254746" cy="103760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377D8C-58CE-BDFA-5EBE-411F656C2C3A}"/>
                </a:ext>
              </a:extLst>
            </p:cNvPr>
            <p:cNvSpPr/>
            <p:nvPr/>
          </p:nvSpPr>
          <p:spPr>
            <a:xfrm>
              <a:off x="2260688" y="2996472"/>
              <a:ext cx="8254746" cy="88020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DAB427-4B76-85C6-AC27-B4C772799C69}"/>
                </a:ext>
              </a:extLst>
            </p:cNvPr>
            <p:cNvSpPr txBox="1"/>
            <p:nvPr/>
          </p:nvSpPr>
          <p:spPr>
            <a:xfrm>
              <a:off x="2260688" y="2839068"/>
              <a:ext cx="8254746" cy="8802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Rest is history :</a:t>
              </a:r>
              <a:b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</a:br>
              <a:b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</a:b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We hit Christmas by the skin of our teeth</a:t>
              </a:r>
              <a:b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</a:b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(ask me about pre-warming metadata servers)</a:t>
              </a:r>
              <a:b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</a:br>
              <a:b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</a:b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A standing team of 20 contractors was grown</a:t>
              </a:r>
              <a:b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</a:b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to maintain our media player code</a:t>
              </a:r>
              <a:b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</a:br>
              <a:b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</a:b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I even got a promotion to Senior Developer</a:t>
              </a:r>
              <a:b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</a:br>
              <a:r>
                <a:rPr lang="en-US" sz="2800" b="1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Youngest in the BBC at only 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98056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“BBC </a:t>
            </a:r>
            <a:r>
              <a:rPr lang="en-US" dirty="0" err="1"/>
              <a:t>iPlayer</a:t>
            </a:r>
            <a:r>
              <a:rPr lang="en-US" dirty="0"/>
              <a:t>” : Satisfying End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Greatest Success: My BBC </a:t>
            </a:r>
            <a:r>
              <a:rPr lang="en-US" dirty="0" err="1"/>
              <a:t>iPlayer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53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5F81B1-A555-610C-4969-8A5FD2CA8E6F}"/>
              </a:ext>
            </a:extLst>
          </p:cNvPr>
          <p:cNvGrpSpPr/>
          <p:nvPr/>
        </p:nvGrpSpPr>
        <p:grpSpPr>
          <a:xfrm>
            <a:off x="3098971" y="3033382"/>
            <a:ext cx="8254746" cy="1178782"/>
            <a:chOff x="2260688" y="2996472"/>
            <a:chExt cx="8254746" cy="117878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377D8C-58CE-BDFA-5EBE-411F656C2C3A}"/>
                </a:ext>
              </a:extLst>
            </p:cNvPr>
            <p:cNvSpPr/>
            <p:nvPr/>
          </p:nvSpPr>
          <p:spPr>
            <a:xfrm>
              <a:off x="2260688" y="2996472"/>
              <a:ext cx="8254746" cy="88020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DAB427-4B76-85C6-AC27-B4C772799C69}"/>
                </a:ext>
              </a:extLst>
            </p:cNvPr>
            <p:cNvSpPr txBox="1"/>
            <p:nvPr/>
          </p:nvSpPr>
          <p:spPr>
            <a:xfrm>
              <a:off x="2260688" y="3295052"/>
              <a:ext cx="8254746" cy="8802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Lessons applied :</a:t>
              </a:r>
            </a:p>
            <a:p>
              <a:pPr marL="457200" lvl="0" indent="-45720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8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Politics</a:t>
              </a:r>
            </a:p>
            <a:p>
              <a:pPr marL="457200" lvl="0" indent="-45720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8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Ninja Coding</a:t>
              </a:r>
            </a:p>
            <a:p>
              <a:pPr marL="457200" lvl="0" indent="-45720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8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Team work</a:t>
              </a:r>
              <a:endParaRPr lang="en-US" sz="2800" b="1" dirty="0">
                <a:solidFill>
                  <a:schemeClr val="accent2"/>
                </a:solidFill>
                <a:cs typeface="Gill Sans Light" panose="020B0302020104020203" pitchFamily="34" charset="-79"/>
              </a:endParaRPr>
            </a:p>
            <a:p>
              <a:pPr marL="457200" lvl="0" indent="-45720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800" b="1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Waterfall</a:t>
              </a:r>
            </a:p>
            <a:p>
              <a:pPr marL="457200" lvl="0" indent="-45720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800" b="1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Fate</a:t>
              </a:r>
              <a:endParaRPr lang="en-US" sz="2800" b="1" i="1" kern="1200" dirty="0">
                <a:solidFill>
                  <a:schemeClr val="accent2"/>
                </a:solidFill>
                <a:latin typeface="+mn-lt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39302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792403"/>
              </p:ext>
            </p:extLst>
          </p:nvPr>
        </p:nvGraphicFramePr>
        <p:xfrm>
          <a:off x="7791450" y="1169988"/>
          <a:ext cx="4132263" cy="4838913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MY CAREER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FIRST EPIC PROJECT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LESSIONS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SECOND EPIC PROJECT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+mn-lt"/>
                          <a:cs typeface="Gill Sans Light" panose="020B0302020104020203" pitchFamily="34" charset="-79"/>
                        </a:rPr>
                        <a:t>OUTRO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7415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AB109-D696-F27C-BD95-5BEBCF3A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ADE49E-7CC1-6704-5852-FAE992A0E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947671"/>
            <a:ext cx="5348867" cy="4070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I’ve been Anthony </a:t>
            </a:r>
            <a:r>
              <a:rPr lang="en-GB" sz="2800" i="1" dirty="0"/>
              <a:t>“Zapper”</a:t>
            </a:r>
            <a:r>
              <a:rPr lang="en-GB" sz="2800" dirty="0"/>
              <a:t>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r>
              <a:rPr lang="en-GB" sz="2800" dirty="0"/>
              <a:t>Hopefully I’ve Educated, Informed, and even Entertained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Ask me about the Mug after the presentation</a:t>
            </a:r>
            <a:endParaRPr lang="en-US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D029-257A-C084-D723-B5E115AF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Greatest Success: Outro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97A5-63AE-CFF2-701C-13C0448C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C983E6-43A4-6DC5-124E-1FA4AF4C2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449" y="373322"/>
            <a:ext cx="3064991" cy="41609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BFA22D-8DB3-7CA9-CE62-374E39A31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21" y="3091859"/>
            <a:ext cx="2199671" cy="241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068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Anthony McKale</a:t>
            </a:r>
          </a:p>
          <a:p>
            <a:r>
              <a:rPr lang="en-US" dirty="0">
                <a:hlinkClick r:id="rId2"/>
              </a:rPr>
              <a:t>anthony@zapper.hodger.com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University (2000-2004)</a:t>
            </a:r>
          </a:p>
        </p:txBody>
      </p:sp>
      <p:graphicFrame>
        <p:nvGraphicFramePr>
          <p:cNvPr id="14" name="Content Placeholder 3" descr="Timeline Placeholder ">
            <a:extLst>
              <a:ext uri="{FF2B5EF4-FFF2-40B4-BE49-F238E27FC236}">
                <a16:creationId xmlns:a16="http://schemas.microsoft.com/office/drawing/2014/main" id="{8B282638-605F-AABF-CB34-2453951B1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060184"/>
              </p:ext>
            </p:extLst>
          </p:nvPr>
        </p:nvGraphicFramePr>
        <p:xfrm>
          <a:off x="576263" y="1901825"/>
          <a:ext cx="10515600" cy="3876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Greatest Success: Career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3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University (2000-2004)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Greatest Success: Career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01A3683-E5B0-FA88-4142-245AE62F7753}"/>
              </a:ext>
            </a:extLst>
          </p:cNvPr>
          <p:cNvGrpSpPr/>
          <p:nvPr/>
        </p:nvGrpSpPr>
        <p:grpSpPr>
          <a:xfrm>
            <a:off x="838283" y="2944416"/>
            <a:ext cx="2103120" cy="969168"/>
            <a:chOff x="0" y="2907506"/>
            <a:chExt cx="2103120" cy="96916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0ACA1D3-B0E0-D330-11E9-911691E0BB2C}"/>
                </a:ext>
              </a:extLst>
            </p:cNvPr>
            <p:cNvSpPr/>
            <p:nvPr/>
          </p:nvSpPr>
          <p:spPr>
            <a:xfrm>
              <a:off x="0" y="2907506"/>
              <a:ext cx="2103120" cy="96916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E99692-1919-A954-35E5-535B69F05455}"/>
                </a:ext>
              </a:extLst>
            </p:cNvPr>
            <p:cNvSpPr txBox="1"/>
            <p:nvPr/>
          </p:nvSpPr>
          <p:spPr>
            <a:xfrm>
              <a:off x="0" y="2907506"/>
              <a:ext cx="2103120" cy="969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0" i="0" kern="1200" dirty="0">
                  <a:latin typeface="Gill Sans Nova" panose="020B0602020104020203" pitchFamily="34" charset="0"/>
                  <a:cs typeface="Gill Sans SemiBold" panose="020B0502020104020203" pitchFamily="34" charset="-79"/>
                </a:rPr>
                <a:t>NOTABLE PROJECTS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35F81B1-A555-610C-4969-8A5FD2CA8E6F}"/>
              </a:ext>
            </a:extLst>
          </p:cNvPr>
          <p:cNvGrpSpPr/>
          <p:nvPr/>
        </p:nvGrpSpPr>
        <p:grpSpPr>
          <a:xfrm>
            <a:off x="3098971" y="3033382"/>
            <a:ext cx="8254746" cy="1262757"/>
            <a:chOff x="2260688" y="2996472"/>
            <a:chExt cx="8254746" cy="126275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377D8C-58CE-BDFA-5EBE-411F656C2C3A}"/>
                </a:ext>
              </a:extLst>
            </p:cNvPr>
            <p:cNvSpPr/>
            <p:nvPr/>
          </p:nvSpPr>
          <p:spPr>
            <a:xfrm>
              <a:off x="2260688" y="2996472"/>
              <a:ext cx="8254746" cy="88020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DAB427-4B76-85C6-AC27-B4C772799C69}"/>
                </a:ext>
              </a:extLst>
            </p:cNvPr>
            <p:cNvSpPr txBox="1"/>
            <p:nvPr/>
          </p:nvSpPr>
          <p:spPr>
            <a:xfrm>
              <a:off x="2260688" y="3379027"/>
              <a:ext cx="8254746" cy="8802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457200" lvl="0" indent="-457200" rtl="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sz="2800" b="0" i="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Simulated a cricket lower-brain to drive a robot</a:t>
              </a:r>
              <a:br>
                <a:rPr lang="en-US" sz="2800" b="0" i="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</a:br>
              <a:endParaRPr lang="en-US" sz="2800" b="0" i="0" dirty="0">
                <a:solidFill>
                  <a:schemeClr val="accent2"/>
                </a:solidFill>
                <a:latin typeface="+mn-lt"/>
                <a:cs typeface="Gill Sans Light" panose="020B0302020104020203" pitchFamily="34" charset="-79"/>
              </a:endParaRPr>
            </a:p>
            <a:p>
              <a:pPr marL="457200" lvl="0" indent="-457200" rtl="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sz="2800" b="0" i="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Won a robot sumo competition</a:t>
              </a:r>
              <a:br>
                <a:rPr lang="en-US" sz="2800" b="0" i="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</a:br>
              <a:endParaRPr lang="en-US" sz="2800" b="0" i="0" dirty="0">
                <a:solidFill>
                  <a:schemeClr val="accent2"/>
                </a:solidFill>
                <a:latin typeface="+mn-lt"/>
                <a:cs typeface="Gill Sans Light" panose="020B0302020104020203" pitchFamily="34" charset="-79"/>
              </a:endParaRPr>
            </a:p>
            <a:p>
              <a:pPr marL="457200" lvl="0" indent="-457200" rtl="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sz="2800" b="0" i="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Once got 150% by partially solving a deliberately impossible practical exercise</a:t>
              </a:r>
              <a:br>
                <a:rPr lang="en-US" sz="2800" b="0" i="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</a:br>
              <a:endParaRPr lang="en-US" sz="2800" b="0" i="0" dirty="0">
                <a:solidFill>
                  <a:schemeClr val="accent2"/>
                </a:solidFill>
                <a:latin typeface="+mn-lt"/>
                <a:cs typeface="Gill Sans Light" panose="020B0302020104020203" pitchFamily="34" charset="-79"/>
              </a:endParaRPr>
            </a:p>
            <a:p>
              <a:pPr marL="457200" lvl="0" indent="-457200" rtl="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After Uni won “Dare to be Digital” Gaming Competition</a:t>
              </a:r>
              <a:endParaRPr lang="en-US" sz="2800" b="1" i="0" dirty="0">
                <a:solidFill>
                  <a:schemeClr val="accent2"/>
                </a:solidFill>
                <a:latin typeface="Gill Sans Nova" panose="020B0602020104020203" pitchFamily="34" charset="0"/>
                <a:cs typeface="Gill Sans SemiBold" panose="020B05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806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BBC (2004-2011)</a:t>
            </a:r>
          </a:p>
        </p:txBody>
      </p:sp>
      <p:graphicFrame>
        <p:nvGraphicFramePr>
          <p:cNvPr id="14" name="Content Placeholder 3" descr="Timeline Placeholder ">
            <a:extLst>
              <a:ext uri="{FF2B5EF4-FFF2-40B4-BE49-F238E27FC236}">
                <a16:creationId xmlns:a16="http://schemas.microsoft.com/office/drawing/2014/main" id="{8B282638-605F-AABF-CB34-2453951B1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232320"/>
              </p:ext>
            </p:extLst>
          </p:nvPr>
        </p:nvGraphicFramePr>
        <p:xfrm>
          <a:off x="576263" y="1901825"/>
          <a:ext cx="10515600" cy="3876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Greatest Success: Career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047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BBC (2004-2011)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Greatest Success: Career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01A3683-E5B0-FA88-4142-245AE62F7753}"/>
              </a:ext>
            </a:extLst>
          </p:cNvPr>
          <p:cNvGrpSpPr/>
          <p:nvPr/>
        </p:nvGrpSpPr>
        <p:grpSpPr>
          <a:xfrm>
            <a:off x="838283" y="3271587"/>
            <a:ext cx="2103120" cy="969168"/>
            <a:chOff x="0" y="2907506"/>
            <a:chExt cx="2103120" cy="96916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0ACA1D3-B0E0-D330-11E9-911691E0BB2C}"/>
                </a:ext>
              </a:extLst>
            </p:cNvPr>
            <p:cNvSpPr/>
            <p:nvPr/>
          </p:nvSpPr>
          <p:spPr>
            <a:xfrm>
              <a:off x="0" y="2907506"/>
              <a:ext cx="2103120" cy="96916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E99692-1919-A954-35E5-535B69F05455}"/>
                </a:ext>
              </a:extLst>
            </p:cNvPr>
            <p:cNvSpPr txBox="1"/>
            <p:nvPr/>
          </p:nvSpPr>
          <p:spPr>
            <a:xfrm>
              <a:off x="0" y="2907506"/>
              <a:ext cx="2103120" cy="969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0" i="0" kern="1200" dirty="0">
                  <a:latin typeface="Gill Sans Nova" panose="020B0602020104020203" pitchFamily="34" charset="0"/>
                  <a:cs typeface="Gill Sans SemiBold" panose="020B0502020104020203" pitchFamily="34" charset="-79"/>
                </a:rPr>
                <a:t>NOTABLE PROJECTS</a:t>
              </a:r>
            </a:p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dirty="0">
                <a:latin typeface="Gill Sans Nova" panose="020B0602020104020203" pitchFamily="34" charset="0"/>
                <a:cs typeface="Gill Sans SemiBold" panose="020B0502020104020203" pitchFamily="34" charset="-79"/>
              </a:endParaRPr>
            </a:p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0" i="0" kern="1200" dirty="0">
                  <a:latin typeface="Gill Sans Nova" panose="020B0602020104020203" pitchFamily="34" charset="0"/>
                  <a:cs typeface="Gill Sans SemiBold" panose="020B0502020104020203" pitchFamily="34" charset="-79"/>
                </a:rPr>
                <a:t>Continued…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35F81B1-A555-610C-4969-8A5FD2CA8E6F}"/>
              </a:ext>
            </a:extLst>
          </p:cNvPr>
          <p:cNvGrpSpPr/>
          <p:nvPr/>
        </p:nvGrpSpPr>
        <p:grpSpPr>
          <a:xfrm>
            <a:off x="3098971" y="3360553"/>
            <a:ext cx="8254746" cy="880202"/>
            <a:chOff x="2260688" y="2996472"/>
            <a:chExt cx="8254746" cy="88020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377D8C-58CE-BDFA-5EBE-411F656C2C3A}"/>
                </a:ext>
              </a:extLst>
            </p:cNvPr>
            <p:cNvSpPr/>
            <p:nvPr/>
          </p:nvSpPr>
          <p:spPr>
            <a:xfrm>
              <a:off x="2260688" y="2996472"/>
              <a:ext cx="8254746" cy="88020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DAB427-4B76-85C6-AC27-B4C772799C69}"/>
                </a:ext>
              </a:extLst>
            </p:cNvPr>
            <p:cNvSpPr txBox="1"/>
            <p:nvPr/>
          </p:nvSpPr>
          <p:spPr>
            <a:xfrm>
              <a:off x="2260688" y="2996472"/>
              <a:ext cx="8254746" cy="8802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285750" lvl="0" indent="-28575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800" b="0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Dozens of local Scottish Websites </a:t>
              </a:r>
            </a:p>
            <a:p>
              <a:pPr marL="285750" lvl="0" indent="-28575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800" b="0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Dozens of flash games </a:t>
              </a:r>
              <a:r>
                <a:rPr lang="en-US" sz="1800" b="0" i="1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(one of won a Bafta)</a:t>
              </a:r>
              <a:endParaRPr lang="en-US" sz="1800" b="0" i="0" kern="1200" dirty="0">
                <a:solidFill>
                  <a:schemeClr val="accent2"/>
                </a:solidFill>
                <a:latin typeface="+mn-lt"/>
                <a:cs typeface="Gill Sans Light" panose="020B0302020104020203" pitchFamily="34" charset="-79"/>
              </a:endParaRPr>
            </a:p>
            <a:p>
              <a:pPr marL="285750" lvl="0" indent="-28575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800" b="0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Bitesize</a:t>
              </a:r>
              <a:endParaRPr lang="en-US" dirty="0">
                <a:solidFill>
                  <a:schemeClr val="accent2"/>
                </a:solidFill>
                <a:cs typeface="Gill Sans Light" panose="020B0302020104020203" pitchFamily="34" charset="-79"/>
              </a:endParaRPr>
            </a:p>
            <a:p>
              <a:pPr marL="285750" lvl="0" indent="-28575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800" b="0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BBC Jam</a:t>
              </a:r>
            </a:p>
            <a:p>
              <a:pPr marL="285750" lvl="0" indent="-28575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800" b="0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Forge (</a:t>
              </a:r>
              <a:r>
                <a:rPr lang="en-US" sz="1800" b="0" i="1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BBC core platform</a:t>
              </a:r>
              <a:r>
                <a:rPr lang="en-US" sz="1800" b="0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)</a:t>
              </a:r>
              <a:endParaRPr lang="en-US" dirty="0">
                <a:solidFill>
                  <a:schemeClr val="accent2"/>
                </a:solidFill>
                <a:cs typeface="Gill Sans Light" panose="020B0302020104020203" pitchFamily="34" charset="-79"/>
              </a:endParaRPr>
            </a:p>
            <a:p>
              <a:pPr marL="285750" lvl="0" indent="-28575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800" b="0" i="0" kern="1200" dirty="0" err="1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iPlayer</a:t>
              </a:r>
              <a:r>
                <a:rPr lang="en-US" sz="1800" b="0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 (</a:t>
              </a:r>
              <a:r>
                <a:rPr lang="en-US" sz="1800" b="0" i="1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Bafta winning</a:t>
              </a:r>
              <a:r>
                <a:rPr lang="en-US" sz="1800" b="0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)</a:t>
              </a:r>
              <a:endParaRPr lang="en-US" dirty="0">
                <a:solidFill>
                  <a:schemeClr val="accent2"/>
                </a:solidFill>
                <a:cs typeface="Gill Sans Light" panose="020B0302020104020203" pitchFamily="34" charset="-79"/>
              </a:endParaRPr>
            </a:p>
            <a:p>
              <a:pPr marL="285750" lvl="0" indent="-28575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800" b="0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BBC Radio and Music Websites</a:t>
              </a:r>
            </a:p>
            <a:p>
              <a:pPr marL="285750" lvl="0" indent="-28575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800" b="0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BBC News Website</a:t>
              </a:r>
            </a:p>
            <a:p>
              <a:pPr marL="285750" lvl="0" indent="-28575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800" b="0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BBC CBBC Website</a:t>
              </a:r>
            </a:p>
            <a:p>
              <a:pPr marL="285750" lvl="0" indent="-28575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800" b="0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BBC </a:t>
              </a:r>
              <a:r>
                <a:rPr lang="en-US" sz="1800" b="0" i="0" kern="1200" dirty="0" err="1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Cbeebies</a:t>
              </a:r>
              <a:r>
                <a:rPr lang="en-US" sz="1800" b="0" i="0" kern="1200" dirty="0">
                  <a:solidFill>
                    <a:schemeClr val="accent2"/>
                  </a:solidFill>
                  <a:latin typeface="+mn-lt"/>
                  <a:cs typeface="Gill Sans Light" panose="020B0302020104020203" pitchFamily="34" charset="-79"/>
                </a:rPr>
                <a:t> Website</a:t>
              </a:r>
            </a:p>
            <a:p>
              <a:pPr marL="285750" lvl="0" indent="-285750" algn="l" defTabSz="8001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2"/>
                  </a:solidFill>
                  <a:cs typeface="Gill Sans Light" panose="020B0302020104020203" pitchFamily="34" charset="-79"/>
                </a:rPr>
                <a:t>and more….</a:t>
              </a:r>
              <a:endParaRPr lang="en-US" sz="1800" b="0" i="1" kern="1200" dirty="0">
                <a:solidFill>
                  <a:schemeClr val="accent2"/>
                </a:solidFill>
                <a:latin typeface="+mn-lt"/>
                <a:cs typeface="Gill Sans Light" panose="020B0302020104020203" pitchFamily="34" charset="-79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B288836-7079-4C57-3AFC-B04C0346E575}"/>
              </a:ext>
            </a:extLst>
          </p:cNvPr>
          <p:cNvSpPr txBox="1"/>
          <p:nvPr/>
        </p:nvSpPr>
        <p:spPr>
          <a:xfrm>
            <a:off x="3098971" y="5081638"/>
            <a:ext cx="6110343" cy="96916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000" b="0" i="0" kern="1200" dirty="0">
              <a:latin typeface="Gill Sans Nova" panose="020B0602020104020203" pitchFamily="34" charset="0"/>
              <a:cs typeface="Gill Sans SemiBold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4024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{2B4463CE-AD3F-4B5D-814A-D911D077BE0E}tf11964407_win32</Template>
  <TotalTime>749</TotalTime>
  <Words>1990</Words>
  <Application>Microsoft Office PowerPoint</Application>
  <PresentationFormat>Widescreen</PresentationFormat>
  <Paragraphs>353</Paragraphs>
  <Slides>56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My Greatest Success</vt:lpstr>
      <vt:lpstr>My Greatest Success</vt:lpstr>
      <vt:lpstr>agenda</vt:lpstr>
      <vt:lpstr>My Career</vt:lpstr>
      <vt:lpstr>My Career</vt:lpstr>
      <vt:lpstr>University (2000-2004)</vt:lpstr>
      <vt:lpstr>University (2000-2004)</vt:lpstr>
      <vt:lpstr>BBC (2004-2011)</vt:lpstr>
      <vt:lpstr>BBC (2004-2011)</vt:lpstr>
      <vt:lpstr>BBC (2004-2011)</vt:lpstr>
      <vt:lpstr>Mark Thomson BBC Director-general (2007) all hands BBC PQ Glasgow</vt:lpstr>
      <vt:lpstr>Contracting (2011-2021)</vt:lpstr>
      <vt:lpstr>Life Changing Moments (2021)</vt:lpstr>
      <vt:lpstr>PAYE RiverSafe (2022)</vt:lpstr>
      <vt:lpstr>Career</vt:lpstr>
      <vt:lpstr>agenda</vt:lpstr>
      <vt:lpstr>First Epic Project</vt:lpstr>
      <vt:lpstr>First Epic Project</vt:lpstr>
      <vt:lpstr>My “BBC Jam” (2006)</vt:lpstr>
      <vt:lpstr>My “BBC Jam” : Hopeful Start</vt:lpstr>
      <vt:lpstr>My “BBC Jam” : Hopeful Start</vt:lpstr>
      <vt:lpstr>My “BBC Jam” : Roaring Middle</vt:lpstr>
      <vt:lpstr>My “BBC Jam” : Roaring Middle</vt:lpstr>
      <vt:lpstr>My “BBC Jam” : Roaring Middle</vt:lpstr>
      <vt:lpstr>My “BBC Jam” : Thudding End</vt:lpstr>
      <vt:lpstr>My “BBC Jam” : Thudding End</vt:lpstr>
      <vt:lpstr>My “BBC Jam” : Thudding End</vt:lpstr>
      <vt:lpstr>My “BBC Jam” : Thudding End</vt:lpstr>
      <vt:lpstr>My “BBC Jam” : Thudding End</vt:lpstr>
      <vt:lpstr>My “BBC Jam” : Thudding End</vt:lpstr>
      <vt:lpstr>Real BBC Office Christmas Card (2006)</vt:lpstr>
      <vt:lpstr>agenda</vt:lpstr>
      <vt:lpstr>First Epic Failure  Lessons Learnt </vt:lpstr>
      <vt:lpstr>Lessons Learnt</vt:lpstr>
      <vt:lpstr>Lessons Learnt</vt:lpstr>
      <vt:lpstr>Lessons Learnt</vt:lpstr>
      <vt:lpstr>Lessons Learnt</vt:lpstr>
      <vt:lpstr>Lessons Learnt</vt:lpstr>
      <vt:lpstr>Lessons Learnt</vt:lpstr>
      <vt:lpstr>Lessons Learnt</vt:lpstr>
      <vt:lpstr>Lessons Learnt</vt:lpstr>
      <vt:lpstr>agenda</vt:lpstr>
      <vt:lpstr>Second Epic Project    </vt:lpstr>
      <vt:lpstr>Second Epic Project  a.k.a my best project </vt:lpstr>
      <vt:lpstr>My “iPlayer” (2007)</vt:lpstr>
      <vt:lpstr>My “BBC iPlayer” : Dreadful Start</vt:lpstr>
      <vt:lpstr>My “BBC iPlayer” : Dreadful Start</vt:lpstr>
      <vt:lpstr>My “BBC iPlayer” : Roaring Middle</vt:lpstr>
      <vt:lpstr>My “BBC iPlayer” : Roaring Middle</vt:lpstr>
      <vt:lpstr>My “BBC iPlayer” : Roaring Middle</vt:lpstr>
      <vt:lpstr>My “BBC iPlayer” : Roaring Middle</vt:lpstr>
      <vt:lpstr>My “BBC iPlayer” : Satisfying End</vt:lpstr>
      <vt:lpstr>My “BBC iPlayer” : Satisfying End</vt:lpstr>
      <vt:lpstr>agenda</vt:lpstr>
      <vt:lpstr>summary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Greatest Success</dc:title>
  <dc:creator>Anthony McKale</dc:creator>
  <cp:lastModifiedBy>Anthony McKale</cp:lastModifiedBy>
  <cp:revision>11</cp:revision>
  <dcterms:created xsi:type="dcterms:W3CDTF">2022-10-25T20:38:48Z</dcterms:created>
  <dcterms:modified xsi:type="dcterms:W3CDTF">2022-10-28T06:00:47Z</dcterms:modified>
</cp:coreProperties>
</file>