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9"/>
  </p:notesMasterIdLst>
  <p:handoutMasterIdLst>
    <p:handoutMasterId r:id="rId60"/>
  </p:handoutMasterIdLst>
  <p:sldIdLst>
    <p:sldId id="256" r:id="rId3"/>
    <p:sldId id="413" r:id="rId4"/>
    <p:sldId id="515" r:id="rId5"/>
    <p:sldId id="516" r:id="rId6"/>
    <p:sldId id="488" r:id="rId7"/>
    <p:sldId id="489" r:id="rId8"/>
    <p:sldId id="490" r:id="rId9"/>
    <p:sldId id="492" r:id="rId10"/>
    <p:sldId id="491" r:id="rId11"/>
    <p:sldId id="487" r:id="rId12"/>
    <p:sldId id="431" r:id="rId13"/>
    <p:sldId id="473" r:id="rId14"/>
    <p:sldId id="474" r:id="rId15"/>
    <p:sldId id="432" r:id="rId16"/>
    <p:sldId id="475" r:id="rId17"/>
    <p:sldId id="484" r:id="rId18"/>
    <p:sldId id="485" r:id="rId19"/>
    <p:sldId id="483" r:id="rId20"/>
    <p:sldId id="433" r:id="rId21"/>
    <p:sldId id="439" r:id="rId22"/>
    <p:sldId id="408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457" r:id="rId32"/>
    <p:sldId id="447" r:id="rId33"/>
    <p:sldId id="33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71" r:id="rId44"/>
    <p:sldId id="472" r:id="rId45"/>
    <p:sldId id="478" r:id="rId46"/>
    <p:sldId id="480" r:id="rId47"/>
    <p:sldId id="482" r:id="rId48"/>
    <p:sldId id="477" r:id="rId49"/>
    <p:sldId id="481" r:id="rId50"/>
    <p:sldId id="479" r:id="rId51"/>
    <p:sldId id="476" r:id="rId52"/>
    <p:sldId id="505" r:id="rId53"/>
    <p:sldId id="506" r:id="rId54"/>
    <p:sldId id="468" r:id="rId55"/>
    <p:sldId id="469" r:id="rId56"/>
    <p:sldId id="389" r:id="rId57"/>
    <p:sldId id="38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413"/>
          </p14:sldIdLst>
        </p14:section>
        <p14:section name="Decorators" id="{33EED61D-C85D-4F41-9229-C05EDF2603C0}">
          <p14:sldIdLst>
            <p14:sldId id="515"/>
            <p14:sldId id="516"/>
          </p14:sldIdLst>
        </p14:section>
        <p14:section name="lambda functions" id="{E5959A4C-2000-4C96-989A-F344C6F0DB18}">
          <p14:sldIdLst>
            <p14:sldId id="488"/>
            <p14:sldId id="489"/>
            <p14:sldId id="490"/>
            <p14:sldId id="492"/>
            <p14:sldId id="491"/>
            <p14:sldId id="487"/>
          </p14:sldIdLst>
        </p14:section>
        <p14:section name="Exceptions" id="{3C7548DF-08E9-4AF2-B0DE-A4B57C187A68}">
          <p14:sldIdLst>
            <p14:sldId id="431"/>
            <p14:sldId id="473"/>
            <p14:sldId id="474"/>
            <p14:sldId id="432"/>
            <p14:sldId id="475"/>
            <p14:sldId id="484"/>
            <p14:sldId id="485"/>
            <p14:sldId id="483"/>
            <p14:sldId id="433"/>
            <p14:sldId id="439"/>
          </p14:sldIdLst>
        </p14:section>
        <p14:section name="Modules" id="{B878BD6A-7B3E-4C26-A053-33BBEAAA990B}">
          <p14:sldIdLst>
            <p14:sldId id="408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Modules" id="{4EA3B27D-E8B1-41E1-AADA-5391A62860D1}">
          <p14:sldIdLst>
            <p14:sldId id="457"/>
            <p14:sldId id="447"/>
            <p14:sldId id="33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Async Python" id="{54A3E4EB-43A4-4624-A0B8-B16D8FA325EE}">
          <p14:sldIdLst>
            <p14:sldId id="471"/>
            <p14:sldId id="472"/>
            <p14:sldId id="478"/>
            <p14:sldId id="480"/>
            <p14:sldId id="482"/>
            <p14:sldId id="477"/>
            <p14:sldId id="481"/>
            <p14:sldId id="479"/>
            <p14:sldId id="476"/>
            <p14:sldId id="505"/>
            <p14:sldId id="506"/>
          </p14:sldIdLst>
        </p14:section>
        <p14:section name="Best Practice" id="{938D460B-7EA8-4279-83CC-26908849A637}">
          <p14:sldIdLst>
            <p14:sldId id="468"/>
            <p14:sldId id="46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module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pa/pipfile" TargetMode="External"/><Relationship Id="rId2" Type="http://schemas.openxmlformats.org/officeDocument/2006/relationships/hyperlink" Target="https://pip.pypa.io/en/stable/user_guide/#requirements-fil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ython-poetry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python.org/3/tutorial/modules.html#executing-modules-as-scripts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more.html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Beyond Basics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FD30-D384-45CA-C047-8D091DD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5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do you do when a program crashes with a </a:t>
            </a:r>
            <a:r>
              <a:rPr lang="en-GB" b="1" dirty="0"/>
              <a:t>Exception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you carry on ? Or do you live with crashes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</a:t>
            </a:r>
            <a:r>
              <a:rPr lang="en-GB" b="1" dirty="0"/>
              <a:t> Try </a:t>
            </a:r>
            <a:r>
              <a:rPr lang="en-GB" dirty="0"/>
              <a:t>to</a:t>
            </a:r>
            <a:r>
              <a:rPr lang="en-GB" b="1" dirty="0"/>
              <a:t> Catch</a:t>
            </a:r>
            <a:r>
              <a:rPr lang="en-GB" dirty="0"/>
              <a:t> the </a:t>
            </a:r>
            <a:r>
              <a:rPr lang="en-GB" b="1" dirty="0"/>
              <a:t>Exception</a:t>
            </a:r>
            <a:r>
              <a:rPr lang="en-GB" dirty="0"/>
              <a:t> obviously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5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Welcome to </a:t>
            </a:r>
            <a:r>
              <a:rPr lang="en-GB" b="1" dirty="0"/>
              <a:t>Exception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Catching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Aka the </a:t>
            </a: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Art of Failing Gracefully</a:t>
            </a:r>
            <a:endParaRPr lang="en-GB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Exception(‘&lt;human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4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Subclass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exceptions can be sub-classed *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class </a:t>
            </a:r>
            <a:r>
              <a:rPr lang="en-GB" b="1" dirty="0" err="1"/>
              <a:t>AnthonyException</a:t>
            </a:r>
            <a:r>
              <a:rPr lang="en-GB" b="1" dirty="0"/>
              <a:t>(Exception):</a:t>
            </a:r>
          </a:p>
          <a:p>
            <a:pPr marL="0" indent="0">
              <a:buNone/>
            </a:pPr>
            <a:r>
              <a:rPr lang="en-GB" b="1" dirty="0"/>
              <a:t>    def __</a:t>
            </a:r>
            <a:r>
              <a:rPr lang="en-GB" b="1" dirty="0" err="1"/>
              <a:t>init</a:t>
            </a:r>
            <a:r>
              <a:rPr lang="en-GB" b="1" dirty="0"/>
              <a:t>__(message):</a:t>
            </a:r>
            <a:br>
              <a:rPr lang="en-GB" b="1" dirty="0"/>
            </a:br>
            <a:r>
              <a:rPr lang="en-GB" b="1" dirty="0"/>
              <a:t>         </a:t>
            </a:r>
            <a:r>
              <a:rPr lang="en-GB" b="1" dirty="0" err="1"/>
              <a:t>self.message</a:t>
            </a:r>
            <a:r>
              <a:rPr lang="en-GB" b="1" dirty="0"/>
              <a:t> = 'pointless prefix-' + message</a:t>
            </a:r>
            <a:br>
              <a:rPr lang="en-GB" b="1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also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</a:t>
            </a:r>
            <a:r>
              <a:rPr lang="en-GB" b="1" i="1" dirty="0" err="1"/>
              <a:t>AnthonyException</a:t>
            </a:r>
            <a:r>
              <a:rPr lang="en-GB" b="1" i="1" dirty="0"/>
              <a:t>(‘&lt;human message&gt;’) </a:t>
            </a:r>
            <a:br>
              <a:rPr lang="en-GB" b="1" i="1" dirty="0"/>
            </a:br>
            <a:br>
              <a:rPr lang="en-GB" b="1" i="1" dirty="0"/>
            </a:br>
            <a:r>
              <a:rPr lang="en-GB" b="1" i="1" dirty="0"/>
              <a:t>* classes discussed more next section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2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Catching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Catch exception inside a </a:t>
            </a:r>
            <a:r>
              <a:rPr lang="en-GB" b="1" dirty="0"/>
              <a:t>try</a:t>
            </a:r>
            <a:r>
              <a:rPr lang="en-GB" dirty="0"/>
              <a:t>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# some code that will raise exception</a:t>
            </a:r>
          </a:p>
          <a:p>
            <a:pPr marL="0" indent="0">
              <a:buNone/>
            </a:pPr>
            <a:r>
              <a:rPr lang="en-GB" b="1" dirty="0"/>
              <a:t>except &lt;Exception Type&gt; as error:</a:t>
            </a:r>
            <a:br>
              <a:rPr lang="en-GB" dirty="0"/>
            </a:br>
            <a:r>
              <a:rPr lang="en-GB" dirty="0"/>
              <a:t>    print('something happened!')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327629-CA84-2F17-3287-A8F2AB87BC1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 dirty="0"/>
              <a:t>SIMPLE EXAMPLE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raise Exception('happened')</a:t>
            </a:r>
          </a:p>
          <a:p>
            <a:pPr marL="0" indent="0">
              <a:buNone/>
            </a:pPr>
            <a:r>
              <a:rPr lang="en-GB" b="1" dirty="0"/>
              <a:t>except Exception as error:</a:t>
            </a:r>
            <a:br>
              <a:rPr lang="en-GB" dirty="0"/>
            </a:br>
            <a:r>
              <a:rPr lang="en-GB" dirty="0"/>
              <a:t>    print(</a:t>
            </a:r>
            <a:r>
              <a:rPr lang="en-GB" dirty="0" err="1"/>
              <a:t>f'something</a:t>
            </a:r>
            <a:r>
              <a:rPr lang="en-GB" dirty="0"/>
              <a:t> happened! {error}')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75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Custom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2237851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5390758"/>
            <a:ext cx="4476750" cy="10763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40DA23-96DC-8876-9DD1-A3E6776D53B8}"/>
              </a:ext>
            </a:extLst>
          </p:cNvPr>
          <p:cNvSpPr txBox="1">
            <a:spLocks/>
          </p:cNvSpPr>
          <p:nvPr/>
        </p:nvSpPr>
        <p:spPr>
          <a:xfrm>
            <a:off x="990600" y="150856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Extended </a:t>
            </a:r>
            <a:r>
              <a:rPr lang="en-GB" b="1" i="1" dirty="0"/>
              <a:t>Exception</a:t>
            </a:r>
            <a:r>
              <a:rPr lang="en-GB" i="1" dirty="0"/>
              <a:t>’s caught just like normal </a:t>
            </a:r>
            <a:r>
              <a:rPr lang="en-GB" b="1" i="1" dirty="0"/>
              <a:t>Exceptions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GB" sz="3600" dirty="0"/>
              <a:t>Decorators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GB" sz="3600" dirty="0"/>
              <a:t>Lambda Functions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Exceptions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Skim: Plugins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/>
              <a:t>Skim: Async</a:t>
            </a:r>
            <a:endParaRPr lang="en-GB" sz="3600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val="402835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Can be used :</a:t>
            </a:r>
          </a:p>
          <a:p>
            <a:pPr>
              <a:buFontTx/>
              <a:buChar char="-"/>
            </a:pPr>
            <a:r>
              <a:rPr lang="en-GB" sz="2800" dirty="0"/>
              <a:t>Built in libraries</a:t>
            </a:r>
          </a:p>
          <a:p>
            <a:pPr>
              <a:buFontTx/>
              <a:buChar char="-"/>
            </a:pPr>
            <a:r>
              <a:rPr lang="en-GB" sz="2800" dirty="0"/>
              <a:t>External libraries from </a:t>
            </a:r>
            <a:r>
              <a:rPr lang="en-GB" sz="2800" dirty="0" err="1"/>
              <a:t>pypi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GB" sz="2800" dirty="0"/>
              <a:t>ocal .</a:t>
            </a:r>
            <a:r>
              <a:rPr lang="en-GB" sz="2800" dirty="0" err="1"/>
              <a:t>py</a:t>
            </a:r>
            <a:r>
              <a:rPr lang="en-GB" sz="2800" dirty="0"/>
              <a:t> files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2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https://docs.python.org/3/library/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all sorts of basic needs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- File Handling</a:t>
            </a:r>
            <a:br>
              <a:rPr lang="en-GB" sz="2800" dirty="0"/>
            </a:br>
            <a:r>
              <a:rPr lang="en-GB" sz="2800" dirty="0"/>
              <a:t>- Internet Requests</a:t>
            </a:r>
          </a:p>
          <a:p>
            <a:pPr marL="0" indent="0">
              <a:buNone/>
            </a:pPr>
            <a:r>
              <a:rPr lang="en-GB" dirty="0"/>
              <a:t>- Data processing</a:t>
            </a:r>
          </a:p>
          <a:p>
            <a:pPr marL="0" indent="0">
              <a:buNone/>
            </a:pPr>
            <a:r>
              <a:rPr lang="en-GB" sz="2800" dirty="0"/>
              <a:t>- De/Encryption</a:t>
            </a:r>
          </a:p>
          <a:p>
            <a:pPr marL="0" indent="0">
              <a:buNone/>
            </a:pPr>
            <a:r>
              <a:rPr lang="en-GB" dirty="0"/>
              <a:t>- Thread Management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44758-E66E-09B6-6757-8BB68E2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16" y="2541864"/>
            <a:ext cx="72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4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Full Library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Partial Libra</a:t>
            </a:r>
            <a:r>
              <a:rPr lang="en-GB" dirty="0"/>
              <a:t>ry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i="1" dirty="0"/>
              <a:t>PS: the import/from reversable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7C33-B668-7FD4-68A5-AF56B88B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5" y="2683599"/>
            <a:ext cx="7233464" cy="2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0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external opensource </a:t>
            </a:r>
            <a:r>
              <a:rPr lang="en-GB" sz="2800" dirty="0"/>
              <a:t>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everything else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Data Science</a:t>
            </a:r>
          </a:p>
          <a:p>
            <a:pPr>
              <a:buFontTx/>
              <a:buChar char="-"/>
            </a:pPr>
            <a:r>
              <a:rPr lang="en-GB" sz="2800" dirty="0"/>
              <a:t>AI</a:t>
            </a:r>
          </a:p>
          <a:p>
            <a:pPr>
              <a:buFontTx/>
              <a:buChar char="-"/>
            </a:pPr>
            <a:r>
              <a:rPr lang="en-GB" sz="2800" dirty="0"/>
              <a:t>Databases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0975-D1EC-23E8-538C-EFCA2C2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298582"/>
            <a:ext cx="747302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 err="1"/>
              <a:t>pypi</a:t>
            </a:r>
            <a:r>
              <a:rPr lang="en-GB" sz="2800" dirty="0"/>
              <a:t> libraries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install via pip</a:t>
            </a:r>
            <a:br>
              <a:rPr lang="en-GB" dirty="0"/>
            </a:br>
            <a:r>
              <a:rPr lang="en-GB" dirty="0"/>
              <a:t>	pip install </a:t>
            </a:r>
            <a:r>
              <a:rPr lang="en-GB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like inbuilt </a:t>
            </a:r>
            <a:r>
              <a:rPr lang="en-GB" sz="2800" dirty="0" err="1"/>
              <a:t>librarays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sz="2800" dirty="0"/>
              <a:t>mport </a:t>
            </a:r>
            <a:r>
              <a:rPr lang="en-GB" sz="2800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https://pypi.org/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https://python.swaroopch.com/modules.html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6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storing what external file to use, 3 main systems: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requirements.txt (old)</a:t>
            </a:r>
            <a:br>
              <a:rPr lang="en-GB" dirty="0"/>
            </a:br>
            <a:r>
              <a:rPr lang="en-GB" dirty="0">
                <a:hlinkClick r:id="rId2"/>
              </a:rPr>
              <a:t>https://pip.pypa.io/en/stable/user_guide/#requirements-files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pipfile</a:t>
            </a:r>
            <a:r>
              <a:rPr lang="en-GB" b="1" dirty="0"/>
              <a:t> / </a:t>
            </a:r>
            <a:r>
              <a:rPr lang="en-GB" b="1" dirty="0" err="1"/>
              <a:t>piplock</a:t>
            </a:r>
            <a:r>
              <a:rPr lang="en-GB" b="1" dirty="0"/>
              <a:t> (new)</a:t>
            </a:r>
            <a:br>
              <a:rPr lang="en-GB" dirty="0"/>
            </a:br>
            <a:r>
              <a:rPr lang="en-GB" dirty="0">
                <a:hlinkClick r:id="rId3"/>
              </a:rPr>
              <a:t>https://github.com/pypa/pipfile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Poetry (newest)</a:t>
            </a:r>
            <a:endParaRPr lang="en-GB" sz="2800" b="1" dirty="0"/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https://python-poetry.org/</a:t>
            </a:r>
            <a:r>
              <a:rPr lang="en-GB" b="1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17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local files</a:t>
            </a: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br>
              <a:rPr lang="en-GB" sz="2800" dirty="0"/>
            </a:br>
            <a:r>
              <a:rPr lang="en-GB" sz="2800" dirty="0"/>
              <a:t>import &lt;</a:t>
            </a:r>
            <a:r>
              <a:rPr lang="en-GB" sz="2800" b="1" dirty="0"/>
              <a:t>FOLDER</a:t>
            </a:r>
            <a:r>
              <a:rPr lang="en-GB" sz="2800" dirty="0"/>
              <a:t>&gt;/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r>
              <a:rPr lang="en-GB" sz="2800" dirty="0"/>
              <a:t> </a:t>
            </a:r>
            <a:r>
              <a:rPr lang="en-GB" sz="2800" b="1" i="1" dirty="0"/>
              <a:t>*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* all folders will need empty </a:t>
            </a:r>
            <a:r>
              <a:rPr lang="en-GB" sz="2800" b="1" i="1" dirty="0"/>
              <a:t>__init__.py </a:t>
            </a:r>
            <a:r>
              <a:rPr lang="en-GB" sz="2800" dirty="0"/>
              <a:t>in them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create a </a:t>
            </a:r>
            <a:r>
              <a:rPr lang="en-GB" i="1" dirty="0"/>
              <a:t>empty</a:t>
            </a:r>
            <a:r>
              <a:rPr lang="en-GB" b="1" i="1" dirty="0"/>
              <a:t> __init__.py </a:t>
            </a:r>
            <a:r>
              <a:rPr lang="en-GB" i="1" dirty="0"/>
              <a:t>with</a:t>
            </a:r>
            <a:r>
              <a:rPr lang="en-GB" b="1" i="1" dirty="0"/>
              <a:t> `touch __init__.py`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WARNING : </a:t>
            </a:r>
            <a:r>
              <a:rPr lang="en-GB" b="1" dirty="0">
                <a:solidFill>
                  <a:srgbClr val="FF0000"/>
                </a:solidFill>
              </a:rPr>
              <a:t>DO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PUT CODE INTO A </a:t>
            </a:r>
            <a:r>
              <a:rPr lang="en-GB" b="1" dirty="0"/>
              <a:t>__init__.py </a:t>
            </a:r>
            <a:r>
              <a:rPr lang="en-GB" dirty="0"/>
              <a:t>file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11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 </a:t>
            </a:r>
            <a:r>
              <a:rPr lang="en-GB" b="1" dirty="0"/>
              <a:t>__init__</a:t>
            </a:r>
            <a:r>
              <a:rPr lang="en-GB" dirty="0"/>
              <a:t>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EXAMPLE ON __INIT__.py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Decorators</a:t>
            </a:r>
          </a:p>
        </p:txBody>
      </p:sp>
    </p:spTree>
    <p:extLst>
      <p:ext uri="{BB962C8B-B14F-4D97-AF65-F5344CB8AC3E}">
        <p14:creationId xmlns:p14="http://schemas.microsoft.com/office/powerpoint/2010/main" val="220585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  <a:p>
            <a:pPr algn="r"/>
            <a:r>
              <a:rPr lang="en-GB" sz="54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38959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module is basically just a </a:t>
            </a:r>
            <a:r>
              <a:rPr lang="en-GB" dirty="0" err="1"/>
              <a:t>py</a:t>
            </a:r>
            <a:r>
              <a:rPr lang="en-GB" dirty="0"/>
              <a:t> file containing statements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can be classes, functions, executable code, and links to other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Multiple Modules* are used when your app gets bigger than a single file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* rule of thumb, proactively split files bigger than 200-300 lines of code into sub modules</a:t>
            </a:r>
          </a:p>
        </p:txBody>
      </p:sp>
    </p:spTree>
    <p:extLst>
      <p:ext uri="{BB962C8B-B14F-4D97-AF65-F5344CB8AC3E}">
        <p14:creationId xmlns:p14="http://schemas.microsoft.com/office/powerpoint/2010/main" val="3898698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One module can reference another via the “import” statement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This pulls in that module into the requester aka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2EBF8-FBAA-4B08-B24B-3F92BC92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3620286"/>
            <a:ext cx="5276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66124-CE61-4F63-BCAA-ECEDB702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21" y="3078018"/>
            <a:ext cx="30861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368DF-36AF-4B2C-B879-C4126702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21" y="5146275"/>
            <a:ext cx="5219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when you what to run a module as a run you need to bootstrap them using the </a:t>
            </a:r>
            <a:r>
              <a:rPr lang="en-GB" b="1" i="1" dirty="0"/>
              <a:t>__name__ </a:t>
            </a:r>
            <a:r>
              <a:rPr lang="en-GB" dirty="0"/>
              <a:t>magic variable and a </a:t>
            </a:r>
            <a:r>
              <a:rPr lang="en-GB" b="1" i="1" dirty="0"/>
              <a:t>if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i="1" dirty="0" err="1"/>
              <a:t>sys.argv</a:t>
            </a:r>
            <a:r>
              <a:rPr lang="en-GB" dirty="0"/>
              <a:t> for getting variables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https://docs.python.org/3/tutorial/modules.html#executing-modules-as-scripts</a:t>
            </a:r>
            <a:r>
              <a:rPr lang="en-GB" dirty="0"/>
              <a:t> 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A2CB-7DB5-4A16-A42C-3B99705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15692"/>
            <a:ext cx="2924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7335-0B66-4EC4-B180-3190F03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8" y="1933401"/>
            <a:ext cx="471487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E7B22-C853-46F5-A4CD-D9D50E1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8" y="4701250"/>
            <a:ext cx="1043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  <a:endParaRPr lang="en-GB" sz="4000" dirty="0"/>
          </a:p>
          <a:p>
            <a:pPr>
              <a:buFontTx/>
              <a:buChar char="-"/>
            </a:pPr>
            <a:r>
              <a:rPr lang="en-GB" dirty="0"/>
              <a:t>Same Directory</a:t>
            </a:r>
          </a:p>
          <a:p>
            <a:pPr>
              <a:buFontTx/>
              <a:buChar char="-"/>
            </a:pPr>
            <a:r>
              <a:rPr lang="en-GB" dirty="0"/>
              <a:t>Relative Packages</a:t>
            </a:r>
            <a:br>
              <a:rPr lang="en-GB" dirty="0"/>
            </a:br>
            <a:r>
              <a:rPr lang="en-GB" dirty="0"/>
              <a:t>(aka dotted format links to modules in other folders )</a:t>
            </a:r>
          </a:p>
          <a:p>
            <a:pPr>
              <a:buFontTx/>
              <a:buChar char="-"/>
            </a:pPr>
            <a:r>
              <a:rPr lang="en-GB" sz="2800" dirty="0"/>
              <a:t>Pip installed modules</a:t>
            </a:r>
            <a:br>
              <a:rPr lang="en-GB" sz="2800" dirty="0"/>
            </a:br>
            <a:r>
              <a:rPr lang="en-GB" sz="2800" dirty="0"/>
              <a:t>(aka </a:t>
            </a:r>
            <a:r>
              <a:rPr lang="en-GB" sz="2800" b="1" i="1" dirty="0"/>
              <a:t>pip install xxx</a:t>
            </a:r>
            <a:r>
              <a:rPr lang="en-GB" sz="2800" dirty="0"/>
              <a:t>) </a:t>
            </a:r>
          </a:p>
          <a:p>
            <a:pPr>
              <a:buFontTx/>
              <a:buChar char="-"/>
            </a:pPr>
            <a:r>
              <a:rPr lang="en-GB" dirty="0"/>
              <a:t>Standard Python Modules </a:t>
            </a:r>
            <a:br>
              <a:rPr lang="en-GB" dirty="0"/>
            </a:br>
            <a:r>
              <a:rPr lang="en-GB" dirty="0"/>
              <a:t>(aka inbuilt aka </a:t>
            </a:r>
            <a:r>
              <a:rPr lang="en-GB" b="1" i="1" dirty="0"/>
              <a:t>sys</a:t>
            </a:r>
            <a:r>
              <a:rPr lang="en-GB" dirty="0"/>
              <a:t>)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Will briefly speak about these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285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Same Directory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Obvious right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For entire python file: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For particular Class or Function in python file:</a:t>
            </a:r>
          </a:p>
          <a:p>
            <a:pPr marL="0" indent="0">
              <a:buNone/>
            </a:pPr>
            <a:r>
              <a:rPr lang="en-GB" sz="2800" dirty="0"/>
              <a:t>	from </a:t>
            </a:r>
            <a:r>
              <a:rPr lang="en-GB" sz="2800" b="1" dirty="0"/>
              <a:t>xxx</a:t>
            </a:r>
            <a:r>
              <a:rPr lang="en-GB" sz="2800" dirty="0"/>
              <a:t> import </a:t>
            </a:r>
            <a:r>
              <a:rPr lang="en-GB" sz="2800" b="1" dirty="0"/>
              <a:t>name </a:t>
            </a:r>
            <a:r>
              <a:rPr lang="en-GB" dirty="0"/>
              <a:t>(for file </a:t>
            </a:r>
            <a:r>
              <a:rPr lang="en-GB" b="1" dirty="0"/>
              <a:t>xxx</a:t>
            </a:r>
            <a:r>
              <a:rPr lang="en-GB" dirty="0"/>
              <a:t>.py, and </a:t>
            </a:r>
            <a:r>
              <a:rPr lang="en-GB" sz="2800" b="1" dirty="0"/>
              <a:t>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rename things</a:t>
            </a:r>
          </a:p>
          <a:p>
            <a:pPr marL="0" indent="0">
              <a:buNone/>
            </a:pPr>
            <a:r>
              <a:rPr lang="en-GB" dirty="0"/>
              <a:t>	from </a:t>
            </a:r>
            <a:r>
              <a:rPr lang="en-GB" b="1" dirty="0"/>
              <a:t>xxx</a:t>
            </a:r>
            <a:r>
              <a:rPr lang="en-GB" dirty="0"/>
              <a:t> import </a:t>
            </a:r>
            <a:r>
              <a:rPr lang="en-GB" b="1" dirty="0"/>
              <a:t>name </a:t>
            </a:r>
            <a:r>
              <a:rPr lang="en-GB" dirty="0"/>
              <a:t>as </a:t>
            </a:r>
            <a:r>
              <a:rPr lang="en-GB" b="1" dirty="0" err="1"/>
              <a:t>new_name</a:t>
            </a:r>
            <a:endParaRPr lang="en-GB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7602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Package is just a folder with a </a:t>
            </a:r>
            <a:r>
              <a:rPr lang="en-GB" b="1" dirty="0"/>
              <a:t>__init__.py </a:t>
            </a:r>
            <a:r>
              <a:rPr lang="en-GB" dirty="0"/>
              <a:t>file in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packages require a </a:t>
            </a:r>
            <a:r>
              <a:rPr lang="en-GB" b="1" dirty="0"/>
              <a:t>__init__.py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Without it you won’t be able to reference those </a:t>
            </a:r>
            <a:r>
              <a:rPr lang="en-GB" dirty="0" err="1"/>
              <a:t>py</a:t>
            </a:r>
            <a:r>
              <a:rPr lang="en-GB" dirty="0"/>
              <a:t> files in that folder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Ps DO NOT BE CLEVER AND ADD CODE INTO __init__.py !!!</a:t>
            </a:r>
          </a:p>
          <a:p>
            <a:pPr marL="0" indent="0">
              <a:buNone/>
            </a:pPr>
            <a:r>
              <a:rPr lang="en-GB" sz="2800" b="1" dirty="0"/>
              <a:t>It’s the road to hell</a:t>
            </a:r>
          </a:p>
        </p:txBody>
      </p:sp>
    </p:spTree>
    <p:extLst>
      <p:ext uri="{BB962C8B-B14F-4D97-AF65-F5344CB8AC3E}">
        <p14:creationId xmlns:p14="http://schemas.microsoft.com/office/powerpoint/2010/main" val="169311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importing a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importing a pip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pip_name.dir1.dir2.xxx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 inside </a:t>
            </a:r>
            <a:r>
              <a:rPr lang="en-GB" b="1" dirty="0" err="1"/>
              <a:t>pip_name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b="1" dirty="0"/>
              <a:t>from</a:t>
            </a:r>
            <a:r>
              <a:rPr lang="en-GB" dirty="0"/>
              <a:t> / </a:t>
            </a:r>
            <a:r>
              <a:rPr lang="en-GB" b="1" dirty="0"/>
              <a:t>import</a:t>
            </a:r>
            <a:r>
              <a:rPr lang="en-GB" dirty="0"/>
              <a:t> and </a:t>
            </a:r>
            <a:r>
              <a:rPr lang="en-GB" b="1" dirty="0"/>
              <a:t>as</a:t>
            </a:r>
            <a:r>
              <a:rPr lang="en-GB" dirty="0"/>
              <a:t> work as before)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019385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installed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Everything you pip install is added to your pip libs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 libs directory is on your </a:t>
            </a:r>
            <a:r>
              <a:rPr lang="en-GB" b="1" dirty="0"/>
              <a:t>PYTHONPATH</a:t>
            </a:r>
            <a:r>
              <a:rPr lang="en-GB" dirty="0"/>
              <a:t> env var (including your current execution directory)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Python will in order search for packages from your PYTHONPATH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aka check locally, then your system inbuilt packages, then your pip folder, then etc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11856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GO</a:t>
            </a:r>
          </a:p>
          <a:p>
            <a:pPr marL="0" indent="0">
              <a:buNone/>
            </a:pPr>
            <a:r>
              <a:rPr lang="en-GB" sz="3600" dirty="0">
                <a:hlinkClick r:id="rId2"/>
              </a:rPr>
              <a:t>https://python.swaroopch.com/more</a:t>
            </a:r>
            <a:r>
              <a:rPr lang="en-GB" sz="3600">
                <a:hlinkClick r:id="rId2"/>
              </a:rPr>
              <a:t>.html</a:t>
            </a:r>
            <a:r>
              <a:rPr lang="en-GB" sz="3600"/>
              <a:t>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8941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example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636A8-0F77-4ED8-BACD-83D9F2F4FBEB}"/>
              </a:ext>
            </a:extLst>
          </p:cNvPr>
          <p:cNvSpPr txBox="1">
            <a:spLocks/>
          </p:cNvSpPr>
          <p:nvPr/>
        </p:nvSpPr>
        <p:spPr>
          <a:xfrm>
            <a:off x="908109" y="15599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SHOW IN IDE PATH AND IT WORKING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75825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Async Python</a:t>
            </a:r>
          </a:p>
        </p:txBody>
      </p:sp>
    </p:spTree>
    <p:extLst>
      <p:ext uri="{BB962C8B-B14F-4D97-AF65-F5344CB8AC3E}">
        <p14:creationId xmlns:p14="http://schemas.microsoft.com/office/powerpoint/2010/main" val="2165579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33678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As discussed python is “</a:t>
            </a:r>
            <a:r>
              <a:rPr lang="en-GB" sz="6000" b="1" dirty="0"/>
              <a:t>single threaded</a:t>
            </a:r>
            <a:r>
              <a:rPr lang="en-GB" sz="6000" dirty="0"/>
              <a:t>”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Python can’t do more than one thing at a time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This is </a:t>
            </a:r>
            <a:r>
              <a:rPr lang="en-GB" sz="6000" b="1" dirty="0">
                <a:solidFill>
                  <a:srgbClr val="FF0000"/>
                </a:solidFill>
              </a:rPr>
              <a:t>not</a:t>
            </a:r>
            <a:r>
              <a:rPr lang="en-GB" sz="6000" dirty="0"/>
              <a:t> entirely true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 Let’s talk python concurrency / parallelism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55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Event Driven</a:t>
            </a:r>
            <a:br>
              <a:rPr lang="en-GB" sz="6000" dirty="0"/>
            </a:br>
            <a:r>
              <a:rPr lang="en-GB" sz="6000" dirty="0"/>
              <a:t>(single thread with lots of sleeps)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concurrent threads)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parallel processes)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8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concurrent tasks, is Event driven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Heart of this approach is the </a:t>
            </a:r>
            <a:r>
              <a:rPr lang="en-GB" sz="6000" b="1" dirty="0"/>
              <a:t>Event Queue</a:t>
            </a:r>
            <a:r>
              <a:rPr lang="en-GB" sz="6000" dirty="0"/>
              <a:t>, that is serially  processed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Pythion </a:t>
            </a:r>
            <a:r>
              <a:rPr lang="en-GB" sz="6000" b="1" dirty="0"/>
              <a:t>handler</a:t>
            </a:r>
            <a:r>
              <a:rPr lang="en-GB" sz="6000" dirty="0"/>
              <a:t> function are attached to Event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Application I/O </a:t>
            </a:r>
            <a:r>
              <a:rPr lang="en-GB" sz="6000" b="1" dirty="0"/>
              <a:t>dispatch</a:t>
            </a:r>
            <a:r>
              <a:rPr lang="en-GB" sz="6000" dirty="0"/>
              <a:t>es incoming </a:t>
            </a:r>
            <a:r>
              <a:rPr lang="en-GB" sz="6000" b="1" dirty="0"/>
              <a:t>events</a:t>
            </a:r>
            <a:r>
              <a:rPr lang="en-GB" sz="6000" dirty="0"/>
              <a:t> onto this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7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5964028"/>
            <a:ext cx="9891320" cy="13286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FB867-8971-FAE8-EFA9-4748EFAE06A2}"/>
              </a:ext>
            </a:extLst>
          </p:cNvPr>
          <p:cNvSpPr/>
          <p:nvPr/>
        </p:nvSpPr>
        <p:spPr>
          <a:xfrm>
            <a:off x="8077200" y="2317645"/>
            <a:ext cx="2052065" cy="1518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I/O Input</a:t>
            </a:r>
          </a:p>
          <a:p>
            <a:pPr algn="ctr"/>
            <a:r>
              <a:rPr lang="en-GB" i="1" dirty="0"/>
              <a:t>Mouse /</a:t>
            </a:r>
          </a:p>
          <a:p>
            <a:pPr algn="ctr"/>
            <a:r>
              <a:rPr lang="en-GB" i="1" dirty="0"/>
              <a:t>Keyboard /</a:t>
            </a:r>
          </a:p>
          <a:p>
            <a:pPr algn="ctr"/>
            <a:r>
              <a:rPr lang="en-GB" i="1" dirty="0"/>
              <a:t>Internet /</a:t>
            </a:r>
          </a:p>
          <a:p>
            <a:pPr algn="ctr"/>
            <a:r>
              <a:rPr lang="en-GB" i="1" dirty="0"/>
              <a:t>Filesystem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F88AF-1A4B-45BD-696D-E7586549B2AE}"/>
              </a:ext>
            </a:extLst>
          </p:cNvPr>
          <p:cNvSpPr/>
          <p:nvPr/>
        </p:nvSpPr>
        <p:spPr>
          <a:xfrm>
            <a:off x="8316879" y="4911197"/>
            <a:ext cx="1535837" cy="686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4F76D-4EE6-7C3E-CE79-64379E963316}"/>
              </a:ext>
            </a:extLst>
          </p:cNvPr>
          <p:cNvSpPr/>
          <p:nvPr/>
        </p:nvSpPr>
        <p:spPr>
          <a:xfrm>
            <a:off x="2316872" y="4193803"/>
            <a:ext cx="19905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Python Handler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EB16-B61D-4626-7C14-118CD31C3D74}"/>
              </a:ext>
            </a:extLst>
          </p:cNvPr>
          <p:cNvSpPr/>
          <p:nvPr/>
        </p:nvSpPr>
        <p:spPr>
          <a:xfrm>
            <a:off x="2482450" y="2194015"/>
            <a:ext cx="1461327" cy="1024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Loop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A37E6-35C0-E9D3-04C2-ED3098DEC0AA}"/>
              </a:ext>
            </a:extLst>
          </p:cNvPr>
          <p:cNvSpPr txBox="1"/>
          <p:nvPr/>
        </p:nvSpPr>
        <p:spPr>
          <a:xfrm>
            <a:off x="486410" y="3218423"/>
            <a:ext cx="272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GB" dirty="0"/>
              <a:t> Events in Queue, </a:t>
            </a:r>
          </a:p>
          <a:p>
            <a:pPr algn="r"/>
            <a:r>
              <a:rPr lang="en-GB" dirty="0"/>
              <a:t>run handlers for each until empty</a:t>
            </a:r>
          </a:p>
          <a:p>
            <a:pPr algn="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93220-D89C-B136-27C2-93935F2481CE}"/>
              </a:ext>
            </a:extLst>
          </p:cNvPr>
          <p:cNvSpPr txBox="1"/>
          <p:nvPr/>
        </p:nvSpPr>
        <p:spPr>
          <a:xfrm>
            <a:off x="4592320" y="2487392"/>
            <a:ext cx="220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ELSE</a:t>
            </a:r>
            <a:br>
              <a:rPr lang="en-GB" dirty="0"/>
            </a:br>
            <a:r>
              <a:rPr lang="en-GB" dirty="0"/>
              <a:t>Event Queue Empty sleep for X </a:t>
            </a:r>
            <a:r>
              <a:rPr lang="en-GB" dirty="0" err="1"/>
              <a:t>ms</a:t>
            </a:r>
            <a:br>
              <a:rPr lang="en-GB" dirty="0"/>
            </a:br>
            <a:r>
              <a:rPr lang="en-GB" dirty="0"/>
              <a:t>And … Repeat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AAF4557-5352-991E-CEA3-48461835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B7F30E92-A8EB-B776-D91F-5C423145A290}"/>
              </a:ext>
            </a:extLst>
          </p:cNvPr>
          <p:cNvSpPr/>
          <p:nvPr/>
        </p:nvSpPr>
        <p:spPr>
          <a:xfrm flipV="1">
            <a:off x="4094480" y="2518798"/>
            <a:ext cx="497840" cy="950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D078A3D-3AC5-DCC2-F752-A9A51D81B2A8}"/>
              </a:ext>
            </a:extLst>
          </p:cNvPr>
          <p:cNvSpPr/>
          <p:nvPr/>
        </p:nvSpPr>
        <p:spPr>
          <a:xfrm>
            <a:off x="3185605" y="3333780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8DD97CE3-D935-D7F0-1288-6AD3A8A14334}"/>
              </a:ext>
            </a:extLst>
          </p:cNvPr>
          <p:cNvSpPr/>
          <p:nvPr/>
        </p:nvSpPr>
        <p:spPr>
          <a:xfrm>
            <a:off x="4458339" y="3534329"/>
            <a:ext cx="126555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176868-FBF6-3237-1746-CF2DEB39F3D5}"/>
              </a:ext>
            </a:extLst>
          </p:cNvPr>
          <p:cNvSpPr txBox="1"/>
          <p:nvPr/>
        </p:nvSpPr>
        <p:spPr>
          <a:xfrm>
            <a:off x="4521616" y="4272993"/>
            <a:ext cx="272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GB" dirty="0"/>
              <a:t>ran all handlers, return to event loop</a:t>
            </a:r>
          </a:p>
          <a:p>
            <a:endParaRPr lang="en-GB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6DC8CA4-8482-64A2-837B-C31DA4CBCAE6}"/>
              </a:ext>
            </a:extLst>
          </p:cNvPr>
          <p:cNvSpPr/>
          <p:nvPr/>
        </p:nvSpPr>
        <p:spPr>
          <a:xfrm>
            <a:off x="8975978" y="4019521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1FC48-DAB9-E650-02C2-EA2EFD94C6DA}"/>
              </a:ext>
            </a:extLst>
          </p:cNvPr>
          <p:cNvSpPr txBox="1"/>
          <p:nvPr/>
        </p:nvSpPr>
        <p:spPr>
          <a:xfrm>
            <a:off x="9261581" y="3964348"/>
            <a:ext cx="237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input, dispatch/add event queue</a:t>
            </a:r>
          </a:p>
          <a:p>
            <a:pPr algn="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FEBC58-AD07-B691-CC1D-0554DD603882}"/>
              </a:ext>
            </a:extLst>
          </p:cNvPr>
          <p:cNvSpPr txBox="1"/>
          <p:nvPr/>
        </p:nvSpPr>
        <p:spPr>
          <a:xfrm>
            <a:off x="1495123" y="1707943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1) Event Handler Loop</a:t>
            </a:r>
          </a:p>
          <a:p>
            <a:pPr algn="r"/>
            <a:endParaRPr lang="en-GB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55BAF3-40B2-AFE9-0838-16A611AC60A7}"/>
              </a:ext>
            </a:extLst>
          </p:cNvPr>
          <p:cNvSpPr txBox="1"/>
          <p:nvPr/>
        </p:nvSpPr>
        <p:spPr>
          <a:xfrm>
            <a:off x="7394607" y="1808224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2) Event Dispatch Loop</a:t>
            </a:r>
          </a:p>
          <a:p>
            <a:pPr algn="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3120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852312" cy="293093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Implementation : </a:t>
            </a:r>
            <a:r>
              <a:rPr lang="en-GB" sz="6000" dirty="0" err="1"/>
              <a:t>asyncio</a:t>
            </a:r>
            <a:endParaRPr lang="en-GB" sz="6000" dirty="0"/>
          </a:p>
          <a:p>
            <a:pPr marL="0" indent="0">
              <a:buNone/>
            </a:pPr>
            <a:r>
              <a:rPr lang="en-GB" sz="6000" dirty="0"/>
              <a:t>(fake parallel, single core) 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Used for “event driven”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Note: if a handler function is slow, it can block the event loop and make it look “non-responsive”</a:t>
            </a:r>
            <a:br>
              <a:rPr lang="en-GB" sz="6000" dirty="0"/>
            </a:br>
            <a:br>
              <a:rPr lang="en-GB" sz="6000" dirty="0"/>
            </a:b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https://docs.python.org/3/library/asyncio.html</a:t>
            </a:r>
            <a:endParaRPr lang="en-GB" sz="6000" dirty="0"/>
          </a:p>
          <a:p>
            <a:pPr marL="0" indent="0">
              <a:buNone/>
            </a:pP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21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parallel tasks, is Event driven programming</a:t>
            </a: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 </a:t>
            </a:r>
          </a:p>
          <a:p>
            <a:pPr marL="0" indent="0">
              <a:buNone/>
            </a:pP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25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Where the code has a check loop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Example:</a:t>
            </a:r>
          </a:p>
          <a:p>
            <a:pPr marL="0" indent="0">
              <a:buNone/>
            </a:pPr>
            <a:r>
              <a:rPr lang="en-GB" sz="6000" dirty="0"/>
              <a:t>on server request: return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412882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Python provides 3 major ways of doing things in parallel :</a:t>
            </a:r>
          </a:p>
          <a:p>
            <a:pPr marL="0" indent="0">
              <a:buNone/>
            </a:pPr>
            <a:endParaRPr lang="en-GB" sz="6000" dirty="0"/>
          </a:p>
          <a:p>
            <a:r>
              <a:rPr lang="en-GB" sz="6000" dirty="0" err="1"/>
              <a:t>asyncio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(event driven in fake parallel, single core)</a:t>
            </a:r>
            <a:br>
              <a:rPr lang="en-GB" sz="6000" dirty="0"/>
            </a:br>
            <a:r>
              <a:rPr lang="en-GB" sz="6000" dirty="0"/>
              <a:t> </a:t>
            </a:r>
          </a:p>
          <a:p>
            <a:r>
              <a:rPr lang="en-GB" sz="6000" dirty="0" err="1"/>
              <a:t>theads</a:t>
            </a:r>
            <a:r>
              <a:rPr lang="en-GB" sz="6000" dirty="0"/>
              <a:t> library </a:t>
            </a:r>
            <a:br>
              <a:rPr lang="en-GB" sz="6000" dirty="0"/>
            </a:br>
            <a:r>
              <a:rPr lang="en-GB" sz="6000" dirty="0"/>
              <a:t>(threads in fake parallel, single core)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multiprocessing library </a:t>
            </a:r>
            <a:br>
              <a:rPr lang="en-GB" sz="6000" dirty="0"/>
            </a:br>
            <a:r>
              <a:rPr lang="en-GB" sz="6000" dirty="0"/>
              <a:t>(processes in true parallel, multi core)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8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</a:t>
            </a:r>
            <a:r>
              <a:rPr lang="en-GB" sz="4400" dirty="0" err="1"/>
              <a:t>theads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DEMO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18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</a:t>
            </a:r>
            <a:r>
              <a:rPr lang="en-GB" sz="4400" dirty="0"/>
              <a:t>multiprocessing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/>
              <a:t>DEMO</a:t>
            </a: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53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9868" y="1889969"/>
            <a:ext cx="6442596" cy="792800"/>
          </a:xfrm>
        </p:spPr>
        <p:txBody>
          <a:bodyPr/>
          <a:lstStyle/>
          <a:p>
            <a:pPr algn="r"/>
            <a:r>
              <a:rPr lang="en-GB" dirty="0"/>
              <a:t>Python beyond</a:t>
            </a:r>
          </a:p>
          <a:p>
            <a:pPr algn="r"/>
            <a:r>
              <a:rPr lang="en-GB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46162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use</a:t>
            </a:r>
            <a:r>
              <a:rPr lang="en-GB" b="1" dirty="0"/>
              <a:t> </a:t>
            </a:r>
            <a:r>
              <a:rPr lang="en-GB" b="1" dirty="0" err="1"/>
              <a:t>snake_case</a:t>
            </a:r>
            <a:r>
              <a:rPr lang="en-GB" b="1" dirty="0"/>
              <a:t> </a:t>
            </a:r>
            <a:r>
              <a:rPr lang="en-GB" dirty="0"/>
              <a:t>for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/>
              <a:t>function</a:t>
            </a:r>
            <a:r>
              <a:rPr lang="en-GB" dirty="0"/>
              <a:t> names</a:t>
            </a:r>
          </a:p>
          <a:p>
            <a:pPr>
              <a:buFontTx/>
              <a:buChar char="-"/>
            </a:pPr>
            <a:r>
              <a:rPr lang="en-GB" b="1" i="1" dirty="0"/>
              <a:t>CamelCase</a:t>
            </a:r>
            <a:r>
              <a:rPr lang="en-GB" i="1" dirty="0"/>
              <a:t> is for </a:t>
            </a:r>
            <a:r>
              <a:rPr lang="en-GB" b="1" i="1" dirty="0"/>
              <a:t>Class Names</a:t>
            </a:r>
            <a:r>
              <a:rPr lang="en-GB" i="1" dirty="0"/>
              <a:t> only</a:t>
            </a:r>
          </a:p>
          <a:p>
            <a:pPr>
              <a:buFontTx/>
              <a:buChar char="-"/>
            </a:pPr>
            <a:r>
              <a:rPr lang="en-GB" sz="2800" i="1" dirty="0"/>
              <a:t>Remember </a:t>
            </a:r>
            <a:r>
              <a:rPr lang="en-GB" sz="2800" b="1" i="1" dirty="0"/>
              <a:t>KISS</a:t>
            </a:r>
            <a:r>
              <a:rPr lang="en-GB" sz="2800" i="1" dirty="0"/>
              <a:t> when dealing with </a:t>
            </a:r>
            <a:r>
              <a:rPr lang="en-GB" sz="2800" b="1" i="1" dirty="0"/>
              <a:t>lambda</a:t>
            </a:r>
            <a:r>
              <a:rPr lang="en-GB" sz="2800" i="1" dirty="0"/>
              <a:t> functions</a:t>
            </a: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Place empty </a:t>
            </a:r>
            <a:r>
              <a:rPr lang="en-GB" sz="2800" b="1" dirty="0"/>
              <a:t>__init__.py </a:t>
            </a:r>
            <a:r>
              <a:rPr lang="en-GB" sz="2800" dirty="0"/>
              <a:t>files in all folders containing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files</a:t>
            </a:r>
            <a:br>
              <a:rPr lang="en-GB" sz="2800" dirty="0"/>
            </a:br>
            <a:r>
              <a:rPr lang="en-GB" sz="2800" dirty="0"/>
              <a:t>* </a:t>
            </a:r>
            <a:r>
              <a:rPr lang="en-GB" sz="2800" b="1" dirty="0"/>
              <a:t>DO</a:t>
            </a:r>
            <a:r>
              <a:rPr lang="en-GB" sz="2800" dirty="0"/>
              <a:t> </a:t>
            </a:r>
            <a:r>
              <a:rPr lang="en-GB" sz="2800" b="1" dirty="0"/>
              <a:t>NOT</a:t>
            </a:r>
            <a:r>
              <a:rPr lang="en-GB" sz="2800" dirty="0"/>
              <a:t> PUT CODE INTO __init</a:t>
            </a:r>
            <a:r>
              <a:rPr lang="en-GB" sz="2800"/>
              <a:t>__.py </a:t>
            </a:r>
            <a:r>
              <a:rPr lang="en-GB" sz="2800" dirty="0"/>
              <a:t>!</a:t>
            </a:r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pipfile</a:t>
            </a:r>
            <a:r>
              <a:rPr lang="en-GB" sz="2800" dirty="0"/>
              <a:t> / </a:t>
            </a:r>
            <a:r>
              <a:rPr lang="en-GB" sz="2800" b="1" dirty="0"/>
              <a:t>poetry</a:t>
            </a:r>
            <a:r>
              <a:rPr lang="en-GB" sz="2800" dirty="0"/>
              <a:t> for storing external dependencies </a:t>
            </a:r>
            <a:br>
              <a:rPr lang="en-GB" sz="2800" dirty="0"/>
            </a:br>
            <a:r>
              <a:rPr lang="en-GB" sz="2800" i="1" dirty="0"/>
              <a:t>* fallback to </a:t>
            </a:r>
            <a:r>
              <a:rPr lang="en-GB" sz="2800" b="1" i="1" dirty="0"/>
              <a:t>requirements.txt </a:t>
            </a:r>
            <a:r>
              <a:rPr lang="en-GB" sz="2800" i="1" dirty="0"/>
              <a:t>only if it’s all that’s available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7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Lambda functions are the new </a:t>
            </a:r>
            <a:r>
              <a:rPr lang="en-GB" b="1" dirty="0"/>
              <a:t>hip </a:t>
            </a:r>
            <a:r>
              <a:rPr lang="en-GB" dirty="0"/>
              <a:t>way to write </a:t>
            </a:r>
            <a:r>
              <a:rPr lang="en-GB" b="1" dirty="0"/>
              <a:t>functional </a:t>
            </a:r>
            <a:r>
              <a:rPr lang="en-GB" dirty="0"/>
              <a:t>code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old boring way</a:t>
            </a:r>
          </a:p>
          <a:p>
            <a:pPr marL="0" indent="0">
              <a:buNone/>
            </a:pPr>
            <a:r>
              <a:rPr lang="en-GB" sz="2800" b="1" dirty="0"/>
              <a:t>	def </a:t>
            </a:r>
            <a:r>
              <a:rPr lang="en-GB" sz="2800" b="1" dirty="0" err="1"/>
              <a:t>add_a_b</a:t>
            </a:r>
            <a:r>
              <a:rPr lang="en-GB" sz="2800" b="1" dirty="0"/>
              <a:t>(</a:t>
            </a:r>
            <a:r>
              <a:rPr lang="en-GB" b="1" dirty="0"/>
              <a:t>a, b</a:t>
            </a:r>
            <a:r>
              <a:rPr lang="en-GB" sz="2800" b="1" dirty="0"/>
              <a:t>):</a:t>
            </a:r>
          </a:p>
          <a:p>
            <a:pPr marL="0" indent="0">
              <a:buNone/>
            </a:pPr>
            <a:r>
              <a:rPr lang="en-GB" b="1" dirty="0"/>
              <a:t>		return a +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new awesome 1-line way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err="1"/>
              <a:t>add_a_b</a:t>
            </a:r>
            <a:r>
              <a:rPr lang="en-GB" b="1" dirty="0"/>
              <a:t> = lambda a, b: a + 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</a:t>
            </a:r>
            <a:r>
              <a:rPr lang="en-GB" sz="2800" dirty="0"/>
              <a:t>new awesome way is often abused and nested</a:t>
            </a:r>
          </a:p>
          <a:p>
            <a:pPr marL="0" indent="0">
              <a:buNone/>
            </a:pPr>
            <a:r>
              <a:rPr lang="en-GB" b="1" dirty="0"/>
              <a:t>divide_list_by_2 = </a:t>
            </a:r>
            <a:br>
              <a:rPr lang="en-GB" b="1" dirty="0"/>
            </a:br>
            <a:r>
              <a:rPr lang="en-GB" b="1" dirty="0"/>
              <a:t>(lambda _: list(map(lambda _: _ // 2, _)))([1,2,3,4,5,6,7,8,9,10])</a:t>
            </a:r>
          </a:p>
          <a:p>
            <a:pPr marL="0" indent="0">
              <a:buNone/>
            </a:pP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</a:t>
            </a:r>
            <a:r>
              <a:rPr lang="en-GB" sz="2800" dirty="0"/>
              <a:t>new awesome way is often abused and nested</a:t>
            </a:r>
          </a:p>
          <a:p>
            <a:pPr marL="0" indent="0">
              <a:buNone/>
            </a:pPr>
            <a:r>
              <a:rPr lang="en-GB" b="1" dirty="0"/>
              <a:t>divide_list_by_2 = </a:t>
            </a:r>
            <a:br>
              <a:rPr lang="en-GB" b="1" dirty="0"/>
            </a:br>
            <a:r>
              <a:rPr lang="en-GB" b="1" dirty="0"/>
              <a:t>(lambda _: list(map(lambda _: _ // 2, _)))([1,2,3,4,5,6,7,8,9,10])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br>
              <a:rPr lang="en-GB" b="1" dirty="0"/>
            </a:br>
            <a:r>
              <a:rPr lang="en-GB" b="1" dirty="0" err="1"/>
              <a:t>divide_by_two_floor</a:t>
            </a:r>
            <a:r>
              <a:rPr lang="en-GB" b="1" dirty="0"/>
              <a:t> = lambda _: _ // 2</a:t>
            </a:r>
            <a:br>
              <a:rPr lang="en-GB" b="1" dirty="0"/>
            </a:br>
            <a:r>
              <a:rPr lang="en-GB" b="1" dirty="0"/>
              <a:t>divide_list_by_2 = (lambda _: list(map(</a:t>
            </a:r>
            <a:r>
              <a:rPr lang="en-GB" b="1" dirty="0" err="1"/>
              <a:t>divide_by_two_floor</a:t>
            </a:r>
            <a:r>
              <a:rPr lang="en-GB" b="1" dirty="0"/>
              <a:t>, _)))</a:t>
            </a:r>
            <a:br>
              <a:rPr lang="en-GB" b="1" dirty="0"/>
            </a:br>
            <a:r>
              <a:rPr lang="en-GB" b="1" dirty="0" err="1"/>
              <a:t>divided_list</a:t>
            </a:r>
            <a:r>
              <a:rPr lang="en-GB" b="1" dirty="0"/>
              <a:t> = divide_list_by_2([1,2,3,4,5,6,7,8,9,10])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5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ALWAYS THINK KISS WITH LAMBDA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KISS = Keep It Simple Stupid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Remember you might need to maintain that complex code you just wrote 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AMAZING GUIDE HERE, WHICH EXPLAINS THEM BETTER THAN I EVER COULD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https://realpython.com/python-lambda/</a:t>
            </a:r>
            <a:r>
              <a:rPr lang="en-GB" b="1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7922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6295</TotalTime>
  <Words>1939</Words>
  <Application>Microsoft Office PowerPoint</Application>
  <PresentationFormat>Widescreen</PresentationFormat>
  <Paragraphs>335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Open Sans</vt:lpstr>
      <vt:lpstr>Title Slides</vt:lpstr>
      <vt:lpstr>Body Slides</vt:lpstr>
      <vt:lpstr>PowerPoint Presentation</vt:lpstr>
      <vt:lpstr>Python beyond the basics</vt:lpstr>
      <vt:lpstr>PowerPoint Presentation</vt:lpstr>
      <vt:lpstr>Python decorator</vt:lpstr>
      <vt:lpstr>PowerPoint Presentation</vt:lpstr>
      <vt:lpstr>Python Lambda</vt:lpstr>
      <vt:lpstr>Python Lambda</vt:lpstr>
      <vt:lpstr>Python Lambda</vt:lpstr>
      <vt:lpstr>Python Lambda</vt:lpstr>
      <vt:lpstr>PowerPoint Presentation</vt:lpstr>
      <vt:lpstr>PowerPoint Presentation</vt:lpstr>
      <vt:lpstr>Python : Exception (tip-toe)</vt:lpstr>
      <vt:lpstr>Python : Exception (tip-toe)</vt:lpstr>
      <vt:lpstr>Python : Exception (tip-toe)</vt:lpstr>
      <vt:lpstr>Python : Exception (tip-toe)</vt:lpstr>
      <vt:lpstr>Python : Exception Subclass (tip-toe)</vt:lpstr>
      <vt:lpstr>Python : Exception Catching (tip-toe)</vt:lpstr>
      <vt:lpstr>Python : Exception Example</vt:lpstr>
      <vt:lpstr>Python : Custom Exception Example</vt:lpstr>
      <vt:lpstr>Python : Exception Questions</vt:lpstr>
      <vt:lpstr>PowerPoint Presentation</vt:lpstr>
      <vt:lpstr>Python Modules</vt:lpstr>
      <vt:lpstr>Python Modules: inbuilt</vt:lpstr>
      <vt:lpstr>Python Modules: inbuilt</vt:lpstr>
      <vt:lpstr>Python Modules: external</vt:lpstr>
      <vt:lpstr>Python Modules: external</vt:lpstr>
      <vt:lpstr>Python Modules: external file</vt:lpstr>
      <vt:lpstr>Python Modules: local</vt:lpstr>
      <vt:lpstr>Python Modules: local __init__.py</vt:lpstr>
      <vt:lpstr>PowerPoint Presentation</vt:lpstr>
      <vt:lpstr>Modules</vt:lpstr>
      <vt:lpstr>Modules</vt:lpstr>
      <vt:lpstr>Self Executing Modules</vt:lpstr>
      <vt:lpstr>Self Executing Module Example</vt:lpstr>
      <vt:lpstr>Finding Modules</vt:lpstr>
      <vt:lpstr>Finding Modules: Same Directory </vt:lpstr>
      <vt:lpstr>Finding Modules: Relative Packages </vt:lpstr>
      <vt:lpstr>Finding Modules: Relative Packages </vt:lpstr>
      <vt:lpstr>Finding Modules: Pip installed modules </vt:lpstr>
      <vt:lpstr>Finding Modules: Pip example </vt:lpstr>
      <vt:lpstr>Questions?: Modules </vt:lpstr>
      <vt:lpstr>PowerPoint Presentation</vt:lpstr>
      <vt:lpstr>Async Python</vt:lpstr>
      <vt:lpstr>Async Python: 3 Approaches</vt:lpstr>
      <vt:lpstr>Async Python: Event Driven</vt:lpstr>
      <vt:lpstr>Async Python: Event Driven</vt:lpstr>
      <vt:lpstr>Async Python</vt:lpstr>
      <vt:lpstr>Async Python: Event Driven</vt:lpstr>
      <vt:lpstr>Async Python: Event Driven</vt:lpstr>
      <vt:lpstr>Async Python</vt:lpstr>
      <vt:lpstr>Async Python: theads</vt:lpstr>
      <vt:lpstr>Async Python: multiprocessing</vt:lpstr>
      <vt:lpstr>PowerPoint Presentation</vt:lpstr>
      <vt:lpstr>Best Practice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41</cp:revision>
  <dcterms:created xsi:type="dcterms:W3CDTF">2021-03-03T12:43:49Z</dcterms:created>
  <dcterms:modified xsi:type="dcterms:W3CDTF">2022-08-31T15:26:17Z</dcterms:modified>
</cp:coreProperties>
</file>