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77"/>
  </p:notesMasterIdLst>
  <p:sldIdLst>
    <p:sldId id="256" r:id="rId5"/>
    <p:sldId id="696" r:id="rId6"/>
    <p:sldId id="517" r:id="rId7"/>
    <p:sldId id="482" r:id="rId8"/>
    <p:sldId id="789" r:id="rId9"/>
    <p:sldId id="790" r:id="rId10"/>
    <p:sldId id="791" r:id="rId11"/>
    <p:sldId id="792" r:id="rId12"/>
    <p:sldId id="793" r:id="rId13"/>
    <p:sldId id="794" r:id="rId14"/>
    <p:sldId id="779" r:id="rId15"/>
    <p:sldId id="797" r:id="rId16"/>
    <p:sldId id="782" r:id="rId17"/>
    <p:sldId id="783" r:id="rId18"/>
    <p:sldId id="784" r:id="rId19"/>
    <p:sldId id="795" r:id="rId20"/>
    <p:sldId id="780" r:id="rId21"/>
    <p:sldId id="781" r:id="rId22"/>
    <p:sldId id="785" r:id="rId23"/>
    <p:sldId id="786" r:id="rId24"/>
    <p:sldId id="787" r:id="rId25"/>
    <p:sldId id="516" r:id="rId26"/>
    <p:sldId id="798" r:id="rId27"/>
    <p:sldId id="763" r:id="rId28"/>
    <p:sldId id="698" r:id="rId29"/>
    <p:sldId id="699" r:id="rId30"/>
    <p:sldId id="700" r:id="rId31"/>
    <p:sldId id="764" r:id="rId32"/>
    <p:sldId id="702" r:id="rId33"/>
    <p:sldId id="703" r:id="rId34"/>
    <p:sldId id="704" r:id="rId35"/>
    <p:sldId id="765" r:id="rId36"/>
    <p:sldId id="799" r:id="rId37"/>
    <p:sldId id="766" r:id="rId38"/>
    <p:sldId id="767" r:id="rId39"/>
    <p:sldId id="768" r:id="rId40"/>
    <p:sldId id="769" r:id="rId41"/>
    <p:sldId id="770" r:id="rId42"/>
    <p:sldId id="771" r:id="rId43"/>
    <p:sldId id="772" r:id="rId44"/>
    <p:sldId id="773" r:id="rId45"/>
    <p:sldId id="774" r:id="rId46"/>
    <p:sldId id="775" r:id="rId47"/>
    <p:sldId id="776" r:id="rId48"/>
    <p:sldId id="777" r:id="rId49"/>
    <p:sldId id="778" r:id="rId50"/>
    <p:sldId id="800" r:id="rId51"/>
    <p:sldId id="498" r:id="rId52"/>
    <p:sldId id="804" r:id="rId53"/>
    <p:sldId id="801" r:id="rId54"/>
    <p:sldId id="802" r:id="rId55"/>
    <p:sldId id="803" r:id="rId56"/>
    <p:sldId id="805" r:id="rId57"/>
    <p:sldId id="806" r:id="rId58"/>
    <p:sldId id="807" r:id="rId59"/>
    <p:sldId id="808" r:id="rId60"/>
    <p:sldId id="809" r:id="rId61"/>
    <p:sldId id="810" r:id="rId62"/>
    <p:sldId id="811" r:id="rId63"/>
    <p:sldId id="812" r:id="rId64"/>
    <p:sldId id="813" r:id="rId65"/>
    <p:sldId id="818" r:id="rId66"/>
    <p:sldId id="814" r:id="rId67"/>
    <p:sldId id="815" r:id="rId68"/>
    <p:sldId id="816" r:id="rId69"/>
    <p:sldId id="817" r:id="rId70"/>
    <p:sldId id="821" r:id="rId71"/>
    <p:sldId id="819" r:id="rId72"/>
    <p:sldId id="820" r:id="rId73"/>
    <p:sldId id="823" r:id="rId74"/>
    <p:sldId id="389" r:id="rId75"/>
    <p:sldId id="276" r:id="rId76"/>
  </p:sldIdLst>
  <p:sldSz cx="12192000" cy="6858000"/>
  <p:notesSz cx="6858000" cy="9144000"/>
  <p:embeddedFontLst>
    <p:embeddedFont>
      <p:font typeface="Calibri" panose="020F0502020204030204" pitchFamily="34" charset="0"/>
      <p:regular r:id="rId78"/>
      <p:bold r:id="rId79"/>
      <p:italic r:id="rId80"/>
      <p:boldItalic r:id="rId81"/>
    </p:embeddedFont>
    <p:embeddedFont>
      <p:font typeface="Open Sans" panose="020B0606030504020204" pitchFamily="34" charset="0"/>
      <p:regular r:id="rId82"/>
      <p:bold r:id="rId83"/>
      <p:italic r:id="rId84"/>
      <p:boldItalic r:id="rId8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676AED8E-6A1A-4F4D-A3B1-B3F2BA183D2C}">
          <p14:sldIdLst>
            <p14:sldId id="256"/>
          </p14:sldIdLst>
        </p14:section>
        <p14:section name="Table of contents" id="{E3EDF6C4-09BD-40CB-AA1E-D694D6BA764B}">
          <p14:sldIdLst>
            <p14:sldId id="696"/>
          </p14:sldIdLst>
        </p14:section>
        <p14:section name="Bugs?" id="{0C9C5AD9-FB39-449A-8DDB-ECC98FE74669}">
          <p14:sldIdLst>
            <p14:sldId id="517"/>
            <p14:sldId id="482"/>
            <p14:sldId id="789"/>
            <p14:sldId id="790"/>
            <p14:sldId id="791"/>
            <p14:sldId id="792"/>
            <p14:sldId id="793"/>
          </p14:sldIdLst>
        </p14:section>
        <p14:section name="Psycology of Bugs" id="{C64394FD-32B6-4ADA-BEE5-BF21FA556AD9}">
          <p14:sldIdLst>
            <p14:sldId id="794"/>
            <p14:sldId id="779"/>
            <p14:sldId id="797"/>
            <p14:sldId id="782"/>
            <p14:sldId id="783"/>
            <p14:sldId id="784"/>
            <p14:sldId id="795"/>
            <p14:sldId id="780"/>
            <p14:sldId id="781"/>
            <p14:sldId id="785"/>
            <p14:sldId id="786"/>
            <p14:sldId id="787"/>
            <p14:sldId id="516"/>
          </p14:sldIdLst>
        </p14:section>
        <p14:section name="Types of Bug" id="{147919AE-74CF-43F7-9C2C-0A813891A157}">
          <p14:sldIdLst>
            <p14:sldId id="798"/>
            <p14:sldId id="763"/>
            <p14:sldId id="698"/>
            <p14:sldId id="699"/>
            <p14:sldId id="700"/>
            <p14:sldId id="764"/>
            <p14:sldId id="702"/>
            <p14:sldId id="703"/>
            <p14:sldId id="704"/>
            <p14:sldId id="765"/>
          </p14:sldIdLst>
        </p14:section>
        <p14:section name="When bugs happen" id="{E1F1FEF3-6E94-4826-8589-3AAE8139B69C}">
          <p14:sldIdLst>
            <p14:sldId id="799"/>
            <p14:sldId id="766"/>
            <p14:sldId id="767"/>
            <p14:sldId id="768"/>
            <p14:sldId id="769"/>
            <p14:sldId id="770"/>
            <p14:sldId id="771"/>
            <p14:sldId id="772"/>
            <p14:sldId id="773"/>
            <p14:sldId id="774"/>
            <p14:sldId id="775"/>
            <p14:sldId id="776"/>
            <p14:sldId id="777"/>
            <p14:sldId id="778"/>
          </p14:sldIdLst>
        </p14:section>
        <p14:section name="Schedule of Events" id="{D2F90333-B8C7-474E-9C85-547B5DD9A371}">
          <p14:sldIdLst>
            <p14:sldId id="800"/>
            <p14:sldId id="498"/>
            <p14:sldId id="804"/>
            <p14:sldId id="801"/>
            <p14:sldId id="802"/>
            <p14:sldId id="803"/>
            <p14:sldId id="805"/>
          </p14:sldIdLst>
        </p14:section>
        <p14:section name="How to Discover" id="{51596253-39DA-4B7C-A614-AB3672531D7E}">
          <p14:sldIdLst>
            <p14:sldId id="806"/>
            <p14:sldId id="807"/>
            <p14:sldId id="808"/>
            <p14:sldId id="809"/>
            <p14:sldId id="810"/>
            <p14:sldId id="811"/>
          </p14:sldIdLst>
        </p14:section>
        <p14:section name="Reproduction" id="{7AC4BB00-A1E6-4961-B502-ECAA608710B0}">
          <p14:sldIdLst>
            <p14:sldId id="812"/>
            <p14:sldId id="813"/>
            <p14:sldId id="818"/>
            <p14:sldId id="814"/>
            <p14:sldId id="815"/>
            <p14:sldId id="816"/>
            <p14:sldId id="817"/>
            <p14:sldId id="821"/>
          </p14:sldIdLst>
        </p14:section>
        <p14:section name="Fix" id="{9ADF5BAF-7B97-49C1-A5B7-D040C32EC2D5}">
          <p14:sldIdLst>
            <p14:sldId id="819"/>
            <p14:sldId id="820"/>
            <p14:sldId id="823"/>
          </p14:sldIdLst>
        </p14:section>
        <p14:section name="Conclusions" id="{834BD5EE-E261-4299-8BEA-5ECF4CCA85BB}">
          <p14:sldIdLst>
            <p14:sldId id="389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121" roundtripDataSignature="AMtx7mj0iG0f13uNPWsFdVdE6BVyD3dq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4A3953-E974-49B9-8999-541E69B6FA01}" v="9" dt="2021-11-22T07:09:20.800"/>
    <p1510:client id="{66D390F8-1C52-060B-C87E-CB0519F0BC9D}" v="5" dt="2021-11-22T06:42:41.307"/>
    <p1510:client id="{7CAF9ACC-6B92-8171-D770-3B9985A1C008}" v="1" dt="2021-11-21T18:51:52.730"/>
  </p1510:revLst>
</p1510:revInfo>
</file>

<file path=ppt/tableStyles.xml><?xml version="1.0" encoding="utf-8"?>
<a:tblStyleLst xmlns:a="http://schemas.openxmlformats.org/drawingml/2006/main" def="{A1DC99BB-7DFB-4D21-88AD-20D8CA1BE4D2}">
  <a:tblStyle styleId="{A1DC99BB-7DFB-4D21-88AD-20D8CA1BE4D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0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font" Target="fonts/font7.fntdata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font" Target="fonts/font2.fntdata"/><Relationship Id="rId123" Type="http://schemas.openxmlformats.org/officeDocument/2006/relationships/viewProps" Target="viewProps.xml"/><Relationship Id="rId5" Type="http://schemas.openxmlformats.org/officeDocument/2006/relationships/slide" Target="slides/slide1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notesMaster" Target="notesMasters/notesMaster1.xml"/><Relationship Id="rId126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font" Target="fonts/font3.fntdata"/><Relationship Id="rId85" Type="http://schemas.openxmlformats.org/officeDocument/2006/relationships/font" Target="fonts/font8.fntdata"/><Relationship Id="rId121" Type="http://customschemas.google.com/relationships/presentationmetadata" Target="meta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24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font" Target="fonts/font1.fntdata"/><Relationship Id="rId81" Type="http://schemas.openxmlformats.org/officeDocument/2006/relationships/font" Target="fonts/font4.fntdata"/><Relationship Id="rId12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125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61" Type="http://schemas.openxmlformats.org/officeDocument/2006/relationships/slide" Target="slides/slide57.xml"/><Relationship Id="rId82" Type="http://schemas.openxmlformats.org/officeDocument/2006/relationships/font" Target="fonts/font5.fntdata"/><Relationship Id="rId19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Calibri" panose="020F0502020204030204" pitchFamily="34" charset="0"/>
        <a:ea typeface="Calibri" panose="020F0502020204030204" pitchFamily="34" charset="0"/>
        <a:cs typeface="Calibri" panose="020F0502020204030204" pitchFamily="34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Google Shape;1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4" name="Google Shape;31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87428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13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54589" y="1066296"/>
            <a:ext cx="6626822" cy="6010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people&#10;&#10;Description automatically generated">
            <a:extLst>
              <a:ext uri="{FF2B5EF4-FFF2-40B4-BE49-F238E27FC236}">
                <a16:creationId xmlns:a16="http://schemas.microsoft.com/office/drawing/2014/main" id="{17138E51-4580-FF46-88EA-32D275CDD1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2879" b="3569"/>
          <a:stretch/>
        </p:blipFill>
        <p:spPr>
          <a:xfrm>
            <a:off x="0" y="0"/>
            <a:ext cx="8183418" cy="6613236"/>
          </a:xfrm>
          <a:prstGeom prst="rect">
            <a:avLst/>
          </a:prstGeom>
        </p:spPr>
      </p:pic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455C6D3C-EDB9-0849-B2F3-0C0C00871B0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84766" y="2225529"/>
            <a:ext cx="4237698" cy="79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>
                <a:solidFill>
                  <a:schemeClr val="tx1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defRPr>
            </a:lvl1pPr>
            <a:lvl2pPr>
              <a:defRPr sz="5400"/>
            </a:lvl2pPr>
            <a:lvl3pPr>
              <a:defRPr sz="4800"/>
            </a:lvl3pPr>
            <a:lvl4pPr>
              <a:defRPr sz="4400"/>
            </a:lvl4pPr>
            <a:lvl5pPr>
              <a:defRPr sz="4400"/>
            </a:lvl5pPr>
          </a:lstStyle>
          <a:p>
            <a:pPr lvl="0"/>
            <a:r>
              <a:rPr lang="en-GB" dirty="0"/>
              <a:t>TITLE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5ACE6C-0AC9-BC46-9D8D-56145163281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14017" y="438585"/>
            <a:ext cx="2508447" cy="29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67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8" name="Google Shape;28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9" name="Google Shape;29;p2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0" name="Google Shape;30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1" name="Google Shape;31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2" name="Google Shape;32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5" name="Google Shape;3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6" name="Google Shape;3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7" name="Google Shape;3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0" name="Google Shape;40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1" name="Google Shape;41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4" name="Google Shape;44;p3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5" name="Google Shape;45;p3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6" name="Google Shape;46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7" name="Google Shape;47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8" name="Google Shape;48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1" name="Google Shape;51;p3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3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3" name="Google Shape;53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54" name="Google Shape;54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55" name="Google Shape;55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8" name="Google Shape;58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59" name="Google Shape;59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0" name="Google Shape;60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3" name="Google Shape;63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4" name="Google Shape;64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96362-9594-4641-985E-9DE1E1325B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1852" y="136525"/>
            <a:ext cx="10515600" cy="132556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Heading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4F98C-E8A6-476D-86BF-0B8E4F9F4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BDF25-6AEB-4FAE-9653-BFC3F360A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0A7F-2CF2-074E-A38D-5B351353F492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E14C4-56BD-4E56-9312-6A52B7241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8FDF2-ECAC-4D57-A041-61B4A3531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1DB9-4BD9-4C43-A10E-8D4F70EA432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oogle Shape;9;p13" descr="A close up of a logo&#10;&#10;Description automatically generated">
            <a:extLst>
              <a:ext uri="{FF2B5EF4-FFF2-40B4-BE49-F238E27FC236}">
                <a16:creationId xmlns:a16="http://schemas.microsoft.com/office/drawing/2014/main" id="{E036DD78-D97C-1957-4E82-970F2D9B085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354589" y="1066296"/>
            <a:ext cx="6626822" cy="60101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3232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/>
          <p:nvPr/>
        </p:nvSpPr>
        <p:spPr>
          <a:xfrm>
            <a:off x="0" y="0"/>
            <a:ext cx="12192000" cy="6373091"/>
          </a:xfrm>
          <a:prstGeom prst="rect">
            <a:avLst/>
          </a:prstGeom>
          <a:gradFill>
            <a:gsLst>
              <a:gs pos="0">
                <a:srgbClr val="F5F7FC"/>
              </a:gs>
              <a:gs pos="100000">
                <a:srgbClr val="F2F2F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7" name="Google Shape;7;p12" descr="A picture containing object&#10;&#10;Description automatically generated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9658350" y="463080"/>
            <a:ext cx="2019300" cy="23605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9.xml"/><Relationship Id="rId1" Type="http://schemas.openxmlformats.org/officeDocument/2006/relationships/video" Target="https://www.youtube.com/embed/kPrFGwG3RHA?feature=oembed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ug_(engineering)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ug_(engineering)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n.wikipedia.org/wiki/Computer_programming_in_the_punched_card_era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oftware_bug" TargetMode="Externa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google.com/site/yacoset/Home/how-to-fix-bugs-step-by-step" TargetMode="Externa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alistapart.com/blog/post/the-most-dangerous-word-in-software-development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ug_(engineering)" TargetMode="Externa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ug_(engineering)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en.wikipedia.org/wiki/Bug_(engineering)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" descr="A picture containing building, pers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6096" y="636720"/>
            <a:ext cx="2998574" cy="3505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17BB2F-B358-4B70-B66B-11A92143B034}"/>
              </a:ext>
            </a:extLst>
          </p:cNvPr>
          <p:cNvSpPr txBox="1"/>
          <p:nvPr/>
        </p:nvSpPr>
        <p:spPr>
          <a:xfrm>
            <a:off x="411585" y="258901"/>
            <a:ext cx="6072188" cy="8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0"/>
              </a:lnSpc>
            </a:pPr>
            <a:r>
              <a:rPr lang="en-GB" sz="6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Academy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C6CDD1-3E43-443A-9861-2046AF17A13C}"/>
              </a:ext>
            </a:extLst>
          </p:cNvPr>
          <p:cNvSpPr txBox="1"/>
          <p:nvPr/>
        </p:nvSpPr>
        <p:spPr>
          <a:xfrm>
            <a:off x="411585" y="4948662"/>
            <a:ext cx="6072188" cy="105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GB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Anthony McKale </a:t>
            </a:r>
          </a:p>
          <a:p>
            <a:pPr>
              <a:lnSpc>
                <a:spcPts val="4000"/>
              </a:lnSpc>
            </a:pPr>
            <a:r>
              <a:rPr lang="en-GB" sz="2000" b="1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Principal Software Engineer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63506C-7DB5-45FE-9D73-6EFA3FF86838}"/>
              </a:ext>
            </a:extLst>
          </p:cNvPr>
          <p:cNvSpPr txBox="1"/>
          <p:nvPr/>
        </p:nvSpPr>
        <p:spPr>
          <a:xfrm>
            <a:off x="411584" y="2282868"/>
            <a:ext cx="9627361" cy="1584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6000"/>
              </a:lnSpc>
            </a:pPr>
            <a:r>
              <a:rPr lang="en-GB" sz="4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Anatomy and Psychology of</a:t>
            </a:r>
          </a:p>
          <a:p>
            <a:pPr>
              <a:lnSpc>
                <a:spcPts val="6000"/>
              </a:lnSpc>
            </a:pPr>
            <a:r>
              <a:rPr lang="en-GB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Bug Hunting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97864" y="2225529"/>
            <a:ext cx="6524600" cy="792800"/>
          </a:xfrm>
        </p:spPr>
        <p:txBody>
          <a:bodyPr/>
          <a:lstStyle/>
          <a:p>
            <a:pPr lvl="0" algn="r"/>
            <a:r>
              <a:rPr lang="en-GB" sz="6000" dirty="0"/>
              <a:t>Bug Psychology</a:t>
            </a:r>
          </a:p>
        </p:txBody>
      </p:sp>
    </p:spTree>
    <p:extLst>
      <p:ext uri="{BB962C8B-B14F-4D97-AF65-F5344CB8AC3E}">
        <p14:creationId xmlns:p14="http://schemas.microsoft.com/office/powerpoint/2010/main" val="3112203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Production bugs are scary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513" y="1273393"/>
            <a:ext cx="10515600" cy="4351338"/>
          </a:xfrm>
        </p:spPr>
        <p:txBody>
          <a:bodyPr>
            <a:normAutofit/>
          </a:bodyPr>
          <a:lstStyle/>
          <a:p>
            <a:r>
              <a:rPr lang="en-GB" sz="3200" dirty="0"/>
              <a:t>. From </a:t>
            </a:r>
            <a:r>
              <a:rPr lang="en-GB" sz="3200" dirty="0" err="1"/>
              <a:t>xkcd</a:t>
            </a:r>
            <a:endParaRPr lang="en-GB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7B6980-3C50-4E68-8E35-48AD064D78AD}"/>
              </a:ext>
            </a:extLst>
          </p:cNvPr>
          <p:cNvSpPr/>
          <p:nvPr/>
        </p:nvSpPr>
        <p:spPr>
          <a:xfrm>
            <a:off x="1767921" y="6399313"/>
            <a:ext cx="17091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Tx/>
            </a:pPr>
            <a:r>
              <a:rPr lang="en-US" sz="900" kern="1200" dirty="0">
                <a:solidFill>
                  <a:srgbClr val="45325D"/>
                </a:solidFill>
                <a:latin typeface="RN House Sans Light" panose="020B0404020203020204" pitchFamily="34" charset="77"/>
                <a:ea typeface="+mn-ea"/>
                <a:cs typeface="+mn-cs"/>
              </a:rPr>
              <a:t>Information classiﬁcation: Public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E3164-58D8-4EB2-A28D-2950010A3621}"/>
              </a:ext>
            </a:extLst>
          </p:cNvPr>
          <p:cNvSpPr txBox="1"/>
          <p:nvPr/>
        </p:nvSpPr>
        <p:spPr>
          <a:xfrm>
            <a:off x="12309446" y="73612"/>
            <a:ext cx="1895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</a:pPr>
            <a:r>
              <a:rPr lang="en-GB" sz="1800" kern="1200" dirty="0">
                <a:solidFill>
                  <a:srgbClr val="D73C5F"/>
                </a:solidFill>
                <a:latin typeface="RN House Sans Regular"/>
                <a:ea typeface="+mn-ea"/>
                <a:cs typeface="+mn-cs"/>
              </a:rPr>
              <a:t>FOR INTERNAL USE ONLY</a:t>
            </a:r>
          </a:p>
        </p:txBody>
      </p:sp>
      <p:pic>
        <p:nvPicPr>
          <p:cNvPr id="6146" name="Picture 2" descr="New Bug">
            <a:extLst>
              <a:ext uri="{FF2B5EF4-FFF2-40B4-BE49-F238E27FC236}">
                <a16:creationId xmlns:a16="http://schemas.microsoft.com/office/drawing/2014/main" id="{F0D17BF9-3246-F46E-8374-62EA31217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59" y="1789586"/>
            <a:ext cx="11894769" cy="484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651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8697"/>
            <a:ext cx="10515600" cy="4351338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Steps of what can happen when serious bugs are found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7B6980-3C50-4E68-8E35-48AD064D78AD}"/>
              </a:ext>
            </a:extLst>
          </p:cNvPr>
          <p:cNvSpPr/>
          <p:nvPr/>
        </p:nvSpPr>
        <p:spPr>
          <a:xfrm>
            <a:off x="1767921" y="6399313"/>
            <a:ext cx="17091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Tx/>
            </a:pPr>
            <a:r>
              <a:rPr lang="en-US" sz="900" kern="1200" dirty="0">
                <a:solidFill>
                  <a:srgbClr val="45325D"/>
                </a:solidFill>
                <a:latin typeface="RN House Sans Light" panose="020B0404020203020204" pitchFamily="34" charset="77"/>
                <a:ea typeface="+mn-ea"/>
                <a:cs typeface="+mn-cs"/>
              </a:rPr>
              <a:t>Information classiﬁcation: Public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E3164-58D8-4EB2-A28D-2950010A3621}"/>
              </a:ext>
            </a:extLst>
          </p:cNvPr>
          <p:cNvSpPr txBox="1"/>
          <p:nvPr/>
        </p:nvSpPr>
        <p:spPr>
          <a:xfrm>
            <a:off x="12309446" y="73612"/>
            <a:ext cx="1895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</a:pPr>
            <a:r>
              <a:rPr lang="en-GB" sz="1800" kern="1200" dirty="0">
                <a:solidFill>
                  <a:srgbClr val="D73C5F"/>
                </a:solidFill>
                <a:latin typeface="RN House Sans Regular"/>
                <a:ea typeface="+mn-ea"/>
                <a:cs typeface="+mn-cs"/>
              </a:rPr>
              <a:t>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867279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GB" b="1" dirty="0"/>
              <a:t>Bug Psychology: </a:t>
            </a:r>
            <a:r>
              <a:rPr lang="en-GB" dirty="0"/>
              <a:t>PROD INCIDENT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2757" y="1543523"/>
            <a:ext cx="7886700" cy="4351338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GB" sz="3600" dirty="0"/>
              <a:t>Discovery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3600" dirty="0"/>
              <a:t>Reproduce in Dev/Local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3600" dirty="0"/>
              <a:t>Fix in Dev/Local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3600" i="1" dirty="0"/>
              <a:t>Reproduce in Test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3600" i="1" dirty="0"/>
              <a:t>Fix In Test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3600" i="1" dirty="0"/>
              <a:t>Paperwork…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3600" i="1" dirty="0"/>
              <a:t>Reproduce in Prod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3600" i="1" dirty="0"/>
              <a:t>Fix in Prod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7B6980-3C50-4E68-8E35-48AD064D78AD}"/>
              </a:ext>
            </a:extLst>
          </p:cNvPr>
          <p:cNvSpPr/>
          <p:nvPr/>
        </p:nvSpPr>
        <p:spPr>
          <a:xfrm>
            <a:off x="1767921" y="6399313"/>
            <a:ext cx="17091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Tx/>
            </a:pPr>
            <a:r>
              <a:rPr lang="en-US" sz="900" kern="1200" dirty="0">
                <a:solidFill>
                  <a:srgbClr val="45325D"/>
                </a:solidFill>
                <a:latin typeface="RN House Sans Light" panose="020B0404020203020204" pitchFamily="34" charset="77"/>
                <a:ea typeface="+mn-ea"/>
                <a:cs typeface="+mn-cs"/>
              </a:rPr>
              <a:t>Information classiﬁcation: Public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E3164-58D8-4EB2-A28D-2950010A3621}"/>
              </a:ext>
            </a:extLst>
          </p:cNvPr>
          <p:cNvSpPr txBox="1"/>
          <p:nvPr/>
        </p:nvSpPr>
        <p:spPr>
          <a:xfrm>
            <a:off x="12309446" y="73612"/>
            <a:ext cx="1895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</a:pPr>
            <a:r>
              <a:rPr lang="en-GB" sz="1800" kern="1200" dirty="0">
                <a:solidFill>
                  <a:srgbClr val="D73C5F"/>
                </a:solidFill>
                <a:latin typeface="RN House Sans Regular"/>
                <a:ea typeface="+mn-ea"/>
                <a:cs typeface="+mn-cs"/>
              </a:rPr>
              <a:t>FOR INTERNAL USE ONLY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2232CE-1518-8E24-BE2B-132CB8C49C7E}"/>
              </a:ext>
            </a:extLst>
          </p:cNvPr>
          <p:cNvSpPr txBox="1"/>
          <p:nvPr/>
        </p:nvSpPr>
        <p:spPr>
          <a:xfrm>
            <a:off x="622570" y="1373455"/>
            <a:ext cx="71011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/>
              <a:t>Steps:</a:t>
            </a:r>
          </a:p>
        </p:txBody>
      </p:sp>
    </p:spTree>
    <p:extLst>
      <p:ext uri="{BB962C8B-B14F-4D97-AF65-F5344CB8AC3E}">
        <p14:creationId xmlns:p14="http://schemas.microsoft.com/office/powerpoint/2010/main" val="2521759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GB" b="1" dirty="0"/>
              <a:t>Bug Psychology: </a:t>
            </a:r>
            <a:r>
              <a:rPr lang="en-GB" dirty="0"/>
              <a:t>REAL PROD INCIDENT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6178" y="1133207"/>
            <a:ext cx="7886700" cy="4351338"/>
          </a:xfrm>
        </p:spPr>
        <p:txBody>
          <a:bodyPr>
            <a:noAutofit/>
          </a:bodyPr>
          <a:lstStyle/>
          <a:p>
            <a:pPr marL="342900" indent="-342900">
              <a:buFontTx/>
              <a:buChar char="-"/>
            </a:pPr>
            <a:r>
              <a:rPr lang="en-GB" sz="1600" dirty="0"/>
              <a:t>Discovery</a:t>
            </a:r>
          </a:p>
          <a:p>
            <a:pPr marL="342900" indent="-342900">
              <a:buFontTx/>
              <a:buChar char="-"/>
            </a:pPr>
            <a:r>
              <a:rPr lang="en-GB" sz="1600" dirty="0"/>
              <a:t>Reproduce in Dev/Local</a:t>
            </a:r>
          </a:p>
          <a:p>
            <a:pPr marL="342900" indent="-342900">
              <a:buFontTx/>
              <a:buChar char="-"/>
            </a:pPr>
            <a:r>
              <a:rPr lang="en-GB" sz="1600" b="1" dirty="0"/>
              <a:t>Having everyone and their boss emailing  / phone you</a:t>
            </a:r>
          </a:p>
          <a:p>
            <a:pPr marL="342900" indent="-342900">
              <a:buFontTx/>
              <a:buChar char="-"/>
            </a:pPr>
            <a:r>
              <a:rPr lang="en-GB" sz="1600" dirty="0"/>
              <a:t>Fix in Dev/Local</a:t>
            </a:r>
          </a:p>
          <a:p>
            <a:pPr marL="342900" indent="-342900">
              <a:buFontTx/>
              <a:buChar char="-"/>
            </a:pPr>
            <a:r>
              <a:rPr lang="en-GB" sz="1600" b="1" dirty="0"/>
              <a:t>Having everyone and their boss emailing  / phone you</a:t>
            </a:r>
          </a:p>
          <a:p>
            <a:pPr marL="342900" indent="-342900">
              <a:buFontTx/>
              <a:buChar char="-"/>
            </a:pPr>
            <a:r>
              <a:rPr lang="en-GB" sz="1600" i="1" dirty="0"/>
              <a:t>Reproduce in Test</a:t>
            </a:r>
            <a:endParaRPr lang="en-GB" sz="1600" dirty="0"/>
          </a:p>
          <a:p>
            <a:pPr marL="342900" indent="-342900">
              <a:buFontTx/>
              <a:buChar char="-"/>
            </a:pPr>
            <a:r>
              <a:rPr lang="en-GB" sz="1600" b="1" dirty="0"/>
              <a:t>Having everyone and their boss emailing  / phone you</a:t>
            </a:r>
            <a:endParaRPr lang="en-GB" sz="1600" b="1" i="1" dirty="0"/>
          </a:p>
          <a:p>
            <a:pPr marL="342900" indent="-342900">
              <a:buFontTx/>
              <a:buChar char="-"/>
            </a:pPr>
            <a:r>
              <a:rPr lang="en-GB" sz="1600" i="1" dirty="0"/>
              <a:t>Fix In Test</a:t>
            </a:r>
            <a:endParaRPr lang="en-GB" sz="1600" dirty="0"/>
          </a:p>
          <a:p>
            <a:pPr marL="342900" indent="-342900">
              <a:buFontTx/>
              <a:buChar char="-"/>
            </a:pPr>
            <a:r>
              <a:rPr lang="en-GB" sz="1600" b="1" dirty="0"/>
              <a:t>Having everyone and their boss emailing  / phone you</a:t>
            </a:r>
            <a:endParaRPr lang="en-GB" sz="1600" b="1" i="1" dirty="0"/>
          </a:p>
          <a:p>
            <a:pPr marL="342900" indent="-342900">
              <a:buFontTx/>
              <a:buChar char="-"/>
            </a:pPr>
            <a:r>
              <a:rPr lang="en-GB" sz="1600" i="1" dirty="0"/>
              <a:t>Paperwork…</a:t>
            </a:r>
            <a:endParaRPr lang="en-GB" sz="1600" dirty="0"/>
          </a:p>
          <a:p>
            <a:pPr marL="342900" indent="-342900">
              <a:buFontTx/>
              <a:buChar char="-"/>
            </a:pPr>
            <a:r>
              <a:rPr lang="en-GB" sz="1600" b="1" dirty="0"/>
              <a:t>Having everyone and their boss emailing  / phone you</a:t>
            </a:r>
            <a:endParaRPr lang="en-GB" sz="1600" b="1" i="1" dirty="0"/>
          </a:p>
          <a:p>
            <a:pPr marL="342900" indent="-342900">
              <a:buFontTx/>
              <a:buChar char="-"/>
            </a:pPr>
            <a:r>
              <a:rPr lang="en-GB" sz="1600" i="1" dirty="0"/>
              <a:t>Reproduce in Prod</a:t>
            </a:r>
            <a:endParaRPr lang="en-GB" sz="1600" dirty="0"/>
          </a:p>
          <a:p>
            <a:pPr marL="342900" indent="-342900">
              <a:buFontTx/>
              <a:buChar char="-"/>
            </a:pPr>
            <a:r>
              <a:rPr lang="en-GB" sz="1600" b="1" dirty="0"/>
              <a:t>Having everyone and their boss emailing  / phone you</a:t>
            </a:r>
            <a:endParaRPr lang="en-GB" sz="1600" b="1" i="1" dirty="0"/>
          </a:p>
          <a:p>
            <a:pPr marL="342900" indent="-342900">
              <a:buFontTx/>
              <a:buChar char="-"/>
            </a:pPr>
            <a:r>
              <a:rPr lang="en-GB" sz="1600" i="1" dirty="0"/>
              <a:t>Fix in Prod</a:t>
            </a:r>
            <a:endParaRPr lang="en-GB" sz="1600" dirty="0"/>
          </a:p>
          <a:p>
            <a:pPr marL="342900" indent="-342900">
              <a:buFontTx/>
              <a:buChar char="-"/>
            </a:pPr>
            <a:r>
              <a:rPr lang="en-GB" sz="1600" b="1" dirty="0"/>
              <a:t>Having everyone and their boss emailing  / phone you</a:t>
            </a:r>
            <a:endParaRPr lang="en-GB" sz="1600" b="1" i="1" dirty="0"/>
          </a:p>
          <a:p>
            <a:pPr marL="342900" indent="-342900">
              <a:buFontTx/>
              <a:buChar char="-"/>
            </a:pPr>
            <a:r>
              <a:rPr lang="en-GB" sz="1600" i="1" dirty="0"/>
              <a:t>Profit</a:t>
            </a:r>
            <a:endParaRPr lang="en-GB" sz="1600" dirty="0"/>
          </a:p>
          <a:p>
            <a:pPr marL="342900" indent="-342900">
              <a:buFontTx/>
              <a:buChar char="-"/>
            </a:pPr>
            <a:r>
              <a:rPr lang="en-GB" sz="1600" b="1" dirty="0"/>
              <a:t>Having everyone and their boss emailing  / phone you</a:t>
            </a:r>
          </a:p>
          <a:p>
            <a:pPr marL="342900" indent="-342900">
              <a:buFontTx/>
              <a:buChar char="-"/>
            </a:pPr>
            <a:endParaRPr lang="en-GB" sz="16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E3164-58D8-4EB2-A28D-2950010A3621}"/>
              </a:ext>
            </a:extLst>
          </p:cNvPr>
          <p:cNvSpPr txBox="1"/>
          <p:nvPr/>
        </p:nvSpPr>
        <p:spPr>
          <a:xfrm>
            <a:off x="12309446" y="73612"/>
            <a:ext cx="1895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</a:pPr>
            <a:r>
              <a:rPr lang="en-GB" sz="1800" kern="1200" dirty="0">
                <a:solidFill>
                  <a:srgbClr val="D73C5F"/>
                </a:solidFill>
                <a:latin typeface="RN House Sans Regular"/>
                <a:ea typeface="+mn-ea"/>
                <a:cs typeface="+mn-cs"/>
              </a:rPr>
              <a:t>FOR INTERNAL USE ONLY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FDBF59-FDC3-0625-AEEB-A927F9491E63}"/>
              </a:ext>
            </a:extLst>
          </p:cNvPr>
          <p:cNvSpPr txBox="1"/>
          <p:nvPr/>
        </p:nvSpPr>
        <p:spPr>
          <a:xfrm>
            <a:off x="622570" y="1373455"/>
            <a:ext cx="71011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/>
              <a:t>Steps:</a:t>
            </a:r>
          </a:p>
        </p:txBody>
      </p:sp>
    </p:spTree>
    <p:extLst>
      <p:ext uri="{BB962C8B-B14F-4D97-AF65-F5344CB8AC3E}">
        <p14:creationId xmlns:p14="http://schemas.microsoft.com/office/powerpoint/2010/main" val="1999727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GB" b="1" dirty="0"/>
              <a:t>Bug Psychology: </a:t>
            </a:r>
            <a:r>
              <a:rPr lang="en-GB" dirty="0"/>
              <a:t>REAL PROD INCIDENT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E3164-58D8-4EB2-A28D-2950010A3621}"/>
              </a:ext>
            </a:extLst>
          </p:cNvPr>
          <p:cNvSpPr txBox="1"/>
          <p:nvPr/>
        </p:nvSpPr>
        <p:spPr>
          <a:xfrm>
            <a:off x="12309446" y="73612"/>
            <a:ext cx="1895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</a:pPr>
            <a:r>
              <a:rPr lang="en-GB" sz="1800" kern="1200" dirty="0">
                <a:solidFill>
                  <a:srgbClr val="D73C5F"/>
                </a:solidFill>
                <a:latin typeface="RN House Sans Regular"/>
                <a:ea typeface="+mn-ea"/>
                <a:cs typeface="+mn-cs"/>
              </a:rPr>
              <a:t>FOR INTERNAL USE ONLY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FDBF59-FDC3-0625-AEEB-A927F9491E63}"/>
              </a:ext>
            </a:extLst>
          </p:cNvPr>
          <p:cNvSpPr txBox="1"/>
          <p:nvPr/>
        </p:nvSpPr>
        <p:spPr>
          <a:xfrm>
            <a:off x="622570" y="1373455"/>
            <a:ext cx="71011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/>
              <a:t>Steps in Music Form</a:t>
            </a:r>
          </a:p>
        </p:txBody>
      </p:sp>
      <p:pic>
        <p:nvPicPr>
          <p:cNvPr id="4" name="Online Media 3" title="When the DOOM music kicks in (The Witcher)">
            <a:hlinkClick r:id="" action="ppaction://media"/>
            <a:extLst>
              <a:ext uri="{FF2B5EF4-FFF2-40B4-BE49-F238E27FC236}">
                <a16:creationId xmlns:a16="http://schemas.microsoft.com/office/drawing/2014/main" id="{6A3F5A1D-A32A-5710-D435-F680CB80734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853234" y="2458770"/>
            <a:ext cx="6133830" cy="3465614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5194E92-064E-8B29-6A04-158907632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307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GB" b="1" dirty="0"/>
              <a:t>Bug Psychology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E3164-58D8-4EB2-A28D-2950010A3621}"/>
              </a:ext>
            </a:extLst>
          </p:cNvPr>
          <p:cNvSpPr txBox="1"/>
          <p:nvPr/>
        </p:nvSpPr>
        <p:spPr>
          <a:xfrm>
            <a:off x="12309446" y="73612"/>
            <a:ext cx="1895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</a:pPr>
            <a:r>
              <a:rPr lang="en-GB" sz="1800" kern="1200" dirty="0">
                <a:solidFill>
                  <a:srgbClr val="D73C5F"/>
                </a:solidFill>
                <a:latin typeface="RN House Sans Regular"/>
                <a:ea typeface="+mn-ea"/>
                <a:cs typeface="+mn-cs"/>
              </a:rPr>
              <a:t>FOR INTERNAL USE ONLY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31A7C4-A000-C823-CDA1-160D2AF56B48}"/>
              </a:ext>
            </a:extLst>
          </p:cNvPr>
          <p:cNvSpPr txBox="1">
            <a:spLocks/>
          </p:cNvSpPr>
          <p:nvPr/>
        </p:nvSpPr>
        <p:spPr>
          <a:xfrm>
            <a:off x="838200" y="1358697"/>
            <a:ext cx="10515600" cy="4351338"/>
          </a:xfr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3200" dirty="0"/>
              <a:t>Serious Bug produce a classic 5 stage grief response</a:t>
            </a:r>
          </a:p>
          <a:p>
            <a:endParaRPr lang="en-GB" sz="3200" dirty="0"/>
          </a:p>
          <a:p>
            <a:r>
              <a:rPr lang="en-GB" sz="3200" b="1" dirty="0"/>
              <a:t>Denial</a:t>
            </a:r>
            <a:r>
              <a:rPr lang="en-GB" sz="3200" dirty="0"/>
              <a:t> : 		it’s not that bad</a:t>
            </a:r>
          </a:p>
          <a:p>
            <a:r>
              <a:rPr lang="en-GB" sz="3200" b="1" dirty="0"/>
              <a:t>Anger</a:t>
            </a:r>
            <a:r>
              <a:rPr lang="en-GB" sz="3200" dirty="0"/>
              <a:t> : 		why the hell did xx not check this</a:t>
            </a:r>
          </a:p>
          <a:p>
            <a:r>
              <a:rPr lang="en-GB" sz="3200" b="1" dirty="0"/>
              <a:t>Bargaining</a:t>
            </a:r>
            <a:r>
              <a:rPr lang="en-GB" sz="3200" dirty="0"/>
              <a:t> : 	maybe if we do xxx no one with notice</a:t>
            </a:r>
          </a:p>
          <a:p>
            <a:r>
              <a:rPr lang="en-GB" sz="3200" b="1" dirty="0"/>
              <a:t>Depression</a:t>
            </a:r>
            <a:r>
              <a:rPr lang="en-GB" sz="3200" dirty="0"/>
              <a:t> : 	were all getting fired</a:t>
            </a:r>
          </a:p>
          <a:p>
            <a:r>
              <a:rPr lang="en-GB" sz="3200" dirty="0"/>
              <a:t>Acceptance :	tell management we have a problem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776511-0F86-3587-067E-98AA1C88E743}"/>
              </a:ext>
            </a:extLst>
          </p:cNvPr>
          <p:cNvSpPr txBox="1"/>
          <p:nvPr/>
        </p:nvSpPr>
        <p:spPr>
          <a:xfrm>
            <a:off x="143484" y="6408987"/>
            <a:ext cx="98079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https://www.washington.edu/counseling/2020/06/08/the-stages-of-grief-accepting-the-unacceptable/</a:t>
            </a:r>
          </a:p>
        </p:txBody>
      </p:sp>
    </p:spTree>
    <p:extLst>
      <p:ext uri="{BB962C8B-B14F-4D97-AF65-F5344CB8AC3E}">
        <p14:creationId xmlns:p14="http://schemas.microsoft.com/office/powerpoint/2010/main" val="3029028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GB" dirty="0"/>
              <a:t>Bug Psychology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i="1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7B6980-3C50-4E68-8E35-48AD064D78AD}"/>
              </a:ext>
            </a:extLst>
          </p:cNvPr>
          <p:cNvSpPr/>
          <p:nvPr/>
        </p:nvSpPr>
        <p:spPr>
          <a:xfrm>
            <a:off x="1767921" y="6399313"/>
            <a:ext cx="17091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Tx/>
            </a:pPr>
            <a:r>
              <a:rPr lang="en-US" sz="900" kern="1200" dirty="0">
                <a:solidFill>
                  <a:srgbClr val="45325D"/>
                </a:solidFill>
                <a:latin typeface="RN House Sans Light" panose="020B0404020203020204" pitchFamily="34" charset="77"/>
                <a:ea typeface="+mn-ea"/>
                <a:cs typeface="+mn-cs"/>
              </a:rPr>
              <a:t>Information classiﬁcation: Public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E3164-58D8-4EB2-A28D-2950010A3621}"/>
              </a:ext>
            </a:extLst>
          </p:cNvPr>
          <p:cNvSpPr txBox="1"/>
          <p:nvPr/>
        </p:nvSpPr>
        <p:spPr>
          <a:xfrm>
            <a:off x="12309446" y="73612"/>
            <a:ext cx="1895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</a:pPr>
            <a:r>
              <a:rPr lang="en-GB" sz="1800" kern="1200" dirty="0">
                <a:solidFill>
                  <a:srgbClr val="D73C5F"/>
                </a:solidFill>
                <a:latin typeface="RN House Sans Regular"/>
                <a:ea typeface="+mn-ea"/>
                <a:cs typeface="+mn-cs"/>
              </a:rPr>
              <a:t>FOR INTERNAL USE ONLY</a:t>
            </a:r>
          </a:p>
        </p:txBody>
      </p:sp>
      <p:pic>
        <p:nvPicPr>
          <p:cNvPr id="1026" name="Picture 2" descr="https://upload.wikimedia.org/wikipedia/commons/d/d6/K%C3%BCbler_Ross_grieving_curve_%28edited%2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848" y="1913146"/>
            <a:ext cx="5347450" cy="448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 txBox="1">
            <a:spLocks/>
          </p:cNvSpPr>
          <p:nvPr/>
        </p:nvSpPr>
        <p:spPr>
          <a:xfrm>
            <a:off x="2152650" y="1478308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GB" dirty="0" err="1">
                <a:solidFill>
                  <a:srgbClr val="42145F"/>
                </a:solidFill>
                <a:latin typeface="RN House Sans Regular"/>
              </a:rPr>
              <a:t>Apon</a:t>
            </a:r>
            <a:r>
              <a:rPr lang="en-GB" dirty="0">
                <a:solidFill>
                  <a:srgbClr val="42145F"/>
                </a:solidFill>
                <a:latin typeface="RN House Sans Regular"/>
              </a:rPr>
              <a:t> finding a Bug, it can actually emerge as a Grief response</a:t>
            </a:r>
          </a:p>
        </p:txBody>
      </p:sp>
    </p:spTree>
    <p:extLst>
      <p:ext uri="{BB962C8B-B14F-4D97-AF65-F5344CB8AC3E}">
        <p14:creationId xmlns:p14="http://schemas.microsoft.com/office/powerpoint/2010/main" val="99068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GB" b="1" dirty="0"/>
              <a:t>Bug Psychology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7B6980-3C50-4E68-8E35-48AD064D78AD}"/>
              </a:ext>
            </a:extLst>
          </p:cNvPr>
          <p:cNvSpPr/>
          <p:nvPr/>
        </p:nvSpPr>
        <p:spPr>
          <a:xfrm>
            <a:off x="1767921" y="6399313"/>
            <a:ext cx="17091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Tx/>
            </a:pPr>
            <a:r>
              <a:rPr lang="en-US" sz="900" kern="1200" dirty="0">
                <a:solidFill>
                  <a:srgbClr val="45325D"/>
                </a:solidFill>
                <a:latin typeface="RN House Sans Light" panose="020B0404020203020204" pitchFamily="34" charset="77"/>
                <a:ea typeface="+mn-ea"/>
                <a:cs typeface="+mn-cs"/>
              </a:rPr>
              <a:t>Information classiﬁcation: Public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E3164-58D8-4EB2-A28D-2950010A3621}"/>
              </a:ext>
            </a:extLst>
          </p:cNvPr>
          <p:cNvSpPr txBox="1"/>
          <p:nvPr/>
        </p:nvSpPr>
        <p:spPr>
          <a:xfrm>
            <a:off x="12309446" y="73612"/>
            <a:ext cx="1895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</a:pPr>
            <a:r>
              <a:rPr lang="en-GB" sz="1800" kern="1200" dirty="0">
                <a:solidFill>
                  <a:srgbClr val="D73C5F"/>
                </a:solidFill>
                <a:latin typeface="RN House Sans Regular"/>
                <a:ea typeface="+mn-ea"/>
                <a:cs typeface="+mn-cs"/>
              </a:rPr>
              <a:t>FOR INTERNAL USE ONLY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31A7C4-A000-C823-CDA1-160D2AF56B48}"/>
              </a:ext>
            </a:extLst>
          </p:cNvPr>
          <p:cNvSpPr txBox="1">
            <a:spLocks/>
          </p:cNvSpPr>
          <p:nvPr/>
        </p:nvSpPr>
        <p:spPr>
          <a:xfrm>
            <a:off x="838200" y="1358697"/>
            <a:ext cx="10515600" cy="4351338"/>
          </a:xfr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3200" dirty="0"/>
              <a:t>Serious Production Bug are actually hard to deal with.</a:t>
            </a:r>
          </a:p>
          <a:p>
            <a:endParaRPr lang="en-GB" sz="3200" dirty="0"/>
          </a:p>
          <a:p>
            <a:r>
              <a:rPr lang="en-GB" sz="3200" dirty="0"/>
              <a:t>It’s important to not turtle up, or get overwhelmed at a team or personal mistake</a:t>
            </a:r>
          </a:p>
          <a:p>
            <a:endParaRPr lang="en-GB" sz="3200" dirty="0"/>
          </a:p>
          <a:p>
            <a:r>
              <a:rPr lang="en-GB" sz="3200" dirty="0"/>
              <a:t>2 basic rules to help you deal with the stress of bugs</a:t>
            </a:r>
          </a:p>
        </p:txBody>
      </p:sp>
    </p:spTree>
    <p:extLst>
      <p:ext uri="{BB962C8B-B14F-4D97-AF65-F5344CB8AC3E}">
        <p14:creationId xmlns:p14="http://schemas.microsoft.com/office/powerpoint/2010/main" val="2203629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GB" dirty="0"/>
              <a:t>Bug Psychology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 lang="en-GB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7B6980-3C50-4E68-8E35-48AD064D78AD}"/>
              </a:ext>
            </a:extLst>
          </p:cNvPr>
          <p:cNvSpPr/>
          <p:nvPr/>
        </p:nvSpPr>
        <p:spPr>
          <a:xfrm>
            <a:off x="1767921" y="6399313"/>
            <a:ext cx="17091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Tx/>
            </a:pPr>
            <a:r>
              <a:rPr lang="en-US" sz="900" kern="1200" dirty="0">
                <a:solidFill>
                  <a:srgbClr val="45325D"/>
                </a:solidFill>
                <a:latin typeface="RN House Sans Light" panose="020B0404020203020204" pitchFamily="34" charset="77"/>
                <a:ea typeface="+mn-ea"/>
                <a:cs typeface="+mn-cs"/>
              </a:rPr>
              <a:t>Information classiﬁcation: Public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E3164-58D8-4EB2-A28D-2950010A3621}"/>
              </a:ext>
            </a:extLst>
          </p:cNvPr>
          <p:cNvSpPr txBox="1"/>
          <p:nvPr/>
        </p:nvSpPr>
        <p:spPr>
          <a:xfrm>
            <a:off x="12309446" y="73612"/>
            <a:ext cx="1895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</a:pPr>
            <a:r>
              <a:rPr lang="en-GB" sz="1800" kern="1200" dirty="0">
                <a:solidFill>
                  <a:srgbClr val="D73C5F"/>
                </a:solidFill>
                <a:latin typeface="RN House Sans Regular"/>
                <a:ea typeface="+mn-ea"/>
                <a:cs typeface="+mn-cs"/>
              </a:rPr>
              <a:t>FOR INTERNAL USE ONLY</a:t>
            </a: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1D3CF1DE-15BA-99A0-545A-3CAA68E2350D}"/>
              </a:ext>
            </a:extLst>
          </p:cNvPr>
          <p:cNvSpPr/>
          <p:nvPr/>
        </p:nvSpPr>
        <p:spPr>
          <a:xfrm>
            <a:off x="592244" y="1539955"/>
            <a:ext cx="10886394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sz="2400" dirty="0"/>
              <a:t>2 basic rules to help you deal with the stress of bugs</a:t>
            </a:r>
          </a:p>
          <a:p>
            <a:endParaRPr lang="en-GB" sz="2400" i="1" dirty="0"/>
          </a:p>
          <a:p>
            <a:r>
              <a:rPr lang="en-GB" sz="2400" i="1" dirty="0"/>
              <a:t>Rule 1: DON’T PANIC *</a:t>
            </a:r>
            <a:br>
              <a:rPr lang="en-GB" sz="2400" i="1" dirty="0"/>
            </a:br>
            <a:r>
              <a:rPr lang="en-GB" sz="2400" i="1" dirty="0"/>
              <a:t>* maybe grab a towel</a:t>
            </a:r>
          </a:p>
        </p:txBody>
      </p:sp>
    </p:spTree>
    <p:extLst>
      <p:ext uri="{BB962C8B-B14F-4D97-AF65-F5344CB8AC3E}">
        <p14:creationId xmlns:p14="http://schemas.microsoft.com/office/powerpoint/2010/main" val="66789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Table of Contents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8697"/>
            <a:ext cx="10515600" cy="4351338"/>
          </a:xfrm>
        </p:spPr>
        <p:txBody>
          <a:bodyPr>
            <a:normAutofit fontScale="92500" lnSpcReduction="20000"/>
          </a:bodyPr>
          <a:lstStyle/>
          <a:p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Bugs?</a:t>
            </a:r>
            <a:b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Bug Physiology</a:t>
            </a:r>
            <a:b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Types of Bugs</a:t>
            </a:r>
            <a:b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When Bugs Occur</a:t>
            </a:r>
            <a:b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Bug Finder </a:t>
            </a:r>
            <a:b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Warning: Audience Participation!</a:t>
            </a:r>
          </a:p>
          <a:p>
            <a:pPr marL="342900" indent="-342900">
              <a:buFontTx/>
              <a:buChar char="-"/>
            </a:pP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7B6980-3C50-4E68-8E35-48AD064D78AD}"/>
              </a:ext>
            </a:extLst>
          </p:cNvPr>
          <p:cNvSpPr/>
          <p:nvPr/>
        </p:nvSpPr>
        <p:spPr>
          <a:xfrm>
            <a:off x="1767921" y="6399313"/>
            <a:ext cx="17091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Tx/>
            </a:pPr>
            <a:r>
              <a:rPr lang="en-US" sz="900" kern="1200" dirty="0">
                <a:solidFill>
                  <a:srgbClr val="45325D"/>
                </a:solidFill>
                <a:latin typeface="RN House Sans Light" panose="020B0404020203020204" pitchFamily="34" charset="77"/>
                <a:ea typeface="+mn-ea"/>
                <a:cs typeface="+mn-cs"/>
              </a:rPr>
              <a:t>Information classiﬁcation: Public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E3164-58D8-4EB2-A28D-2950010A3621}"/>
              </a:ext>
            </a:extLst>
          </p:cNvPr>
          <p:cNvSpPr txBox="1"/>
          <p:nvPr/>
        </p:nvSpPr>
        <p:spPr>
          <a:xfrm>
            <a:off x="12309446" y="73612"/>
            <a:ext cx="1895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</a:pPr>
            <a:r>
              <a:rPr lang="en-GB" sz="1800" kern="1200" dirty="0">
                <a:solidFill>
                  <a:srgbClr val="D73C5F"/>
                </a:solidFill>
                <a:latin typeface="RN House Sans Regular"/>
                <a:ea typeface="+mn-ea"/>
                <a:cs typeface="+mn-cs"/>
              </a:rPr>
              <a:t>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643941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GB" dirty="0"/>
              <a:t>Bug Psychology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 lang="en-GB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7B6980-3C50-4E68-8E35-48AD064D78AD}"/>
              </a:ext>
            </a:extLst>
          </p:cNvPr>
          <p:cNvSpPr/>
          <p:nvPr/>
        </p:nvSpPr>
        <p:spPr>
          <a:xfrm>
            <a:off x="1767921" y="6399313"/>
            <a:ext cx="17091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Tx/>
            </a:pPr>
            <a:r>
              <a:rPr lang="en-US" sz="900" kern="1200" dirty="0">
                <a:solidFill>
                  <a:srgbClr val="45325D"/>
                </a:solidFill>
                <a:latin typeface="RN House Sans Light" panose="020B0404020203020204" pitchFamily="34" charset="77"/>
                <a:ea typeface="+mn-ea"/>
                <a:cs typeface="+mn-cs"/>
              </a:rPr>
              <a:t>Information classiﬁcation: Public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E3164-58D8-4EB2-A28D-2950010A3621}"/>
              </a:ext>
            </a:extLst>
          </p:cNvPr>
          <p:cNvSpPr txBox="1"/>
          <p:nvPr/>
        </p:nvSpPr>
        <p:spPr>
          <a:xfrm>
            <a:off x="12309446" y="73612"/>
            <a:ext cx="1895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</a:pPr>
            <a:r>
              <a:rPr lang="en-GB" sz="1800" kern="1200" dirty="0">
                <a:solidFill>
                  <a:srgbClr val="D73C5F"/>
                </a:solidFill>
                <a:latin typeface="RN House Sans Regular"/>
                <a:ea typeface="+mn-ea"/>
                <a:cs typeface="+mn-cs"/>
              </a:rPr>
              <a:t>FOR INTERNAL USE ONLY</a:t>
            </a: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FA6EA56C-BBCC-6B37-D777-B94597DF056E}"/>
              </a:ext>
            </a:extLst>
          </p:cNvPr>
          <p:cNvSpPr/>
          <p:nvPr/>
        </p:nvSpPr>
        <p:spPr>
          <a:xfrm>
            <a:off x="592244" y="1539955"/>
            <a:ext cx="10886394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sz="2400" dirty="0"/>
              <a:t>2 basic rules to help you deal with the stress of bugs</a:t>
            </a:r>
          </a:p>
          <a:p>
            <a:endParaRPr lang="en-GB" sz="2400" dirty="0"/>
          </a:p>
          <a:p>
            <a:r>
              <a:rPr lang="en-GB" sz="2400" dirty="0"/>
              <a:t>Rule 1: DON’T PANIC *</a:t>
            </a:r>
            <a:br>
              <a:rPr lang="en-GB" sz="2400" dirty="0"/>
            </a:br>
            <a:r>
              <a:rPr lang="en-GB" sz="2400" dirty="0"/>
              <a:t>* maybe grab a towel</a:t>
            </a:r>
          </a:p>
          <a:p>
            <a:endParaRPr lang="en-GB" sz="2400" dirty="0"/>
          </a:p>
          <a:p>
            <a:r>
              <a:rPr lang="en-GB" sz="2400" dirty="0"/>
              <a:t>Rule 2: Communication &amp; Honesty</a:t>
            </a:r>
            <a:br>
              <a:rPr lang="en-GB" sz="2400" dirty="0"/>
            </a:br>
            <a:r>
              <a:rPr lang="en-GB" sz="2400" dirty="0"/>
              <a:t>- Report Issues immediately</a:t>
            </a:r>
            <a:br>
              <a:rPr lang="en-GB" sz="2400" dirty="0"/>
            </a:br>
            <a:r>
              <a:rPr lang="en-GB" sz="2400" dirty="0"/>
              <a:t>- Don’t Hide / Ignore Issues</a:t>
            </a:r>
            <a:br>
              <a:rPr lang="en-GB" sz="2400" dirty="0"/>
            </a:br>
            <a:r>
              <a:rPr lang="en-GB" sz="2400" dirty="0"/>
              <a:t>- Don’t dismiss Error Reports </a:t>
            </a:r>
            <a:br>
              <a:rPr lang="en-GB" sz="2400" dirty="0"/>
            </a:br>
            <a:r>
              <a:rPr lang="en-GB" sz="2400" dirty="0"/>
              <a:t>  (always reply to reports)</a:t>
            </a:r>
            <a:br>
              <a:rPr lang="en-GB" sz="2400" dirty="0"/>
            </a:br>
            <a:endParaRPr lang="en-GB" sz="2400" dirty="0"/>
          </a:p>
          <a:p>
            <a:endParaRPr lang="en-GB" sz="2400" dirty="0" err="1"/>
          </a:p>
        </p:txBody>
      </p:sp>
    </p:spTree>
    <p:extLst>
      <p:ext uri="{BB962C8B-B14F-4D97-AF65-F5344CB8AC3E}">
        <p14:creationId xmlns:p14="http://schemas.microsoft.com/office/powerpoint/2010/main" val="3800404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GB" dirty="0"/>
              <a:t>How to Fix Bugs : </a:t>
            </a:r>
            <a:r>
              <a:rPr lang="en-GB" i="1" dirty="0"/>
              <a:t>Discovery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 lang="en-GB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7B6980-3C50-4E68-8E35-48AD064D78AD}"/>
              </a:ext>
            </a:extLst>
          </p:cNvPr>
          <p:cNvSpPr/>
          <p:nvPr/>
        </p:nvSpPr>
        <p:spPr>
          <a:xfrm>
            <a:off x="1767921" y="6399313"/>
            <a:ext cx="17091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Tx/>
            </a:pPr>
            <a:r>
              <a:rPr lang="en-US" sz="900" kern="1200" dirty="0">
                <a:solidFill>
                  <a:srgbClr val="45325D"/>
                </a:solidFill>
                <a:latin typeface="RN House Sans Light" panose="020B0404020203020204" pitchFamily="34" charset="77"/>
                <a:ea typeface="+mn-ea"/>
                <a:cs typeface="+mn-cs"/>
              </a:rPr>
              <a:t>Information classiﬁcation: Public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E3164-58D8-4EB2-A28D-2950010A3621}"/>
              </a:ext>
            </a:extLst>
          </p:cNvPr>
          <p:cNvSpPr txBox="1"/>
          <p:nvPr/>
        </p:nvSpPr>
        <p:spPr>
          <a:xfrm>
            <a:off x="12309446" y="73612"/>
            <a:ext cx="1895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</a:pPr>
            <a:r>
              <a:rPr lang="en-GB" sz="1800" kern="1200" dirty="0">
                <a:solidFill>
                  <a:srgbClr val="D73C5F"/>
                </a:solidFill>
                <a:latin typeface="RN House Sans Regular"/>
                <a:ea typeface="+mn-ea"/>
                <a:cs typeface="+mn-cs"/>
              </a:rPr>
              <a:t>FOR INTERNAL USE ONLY</a:t>
            </a: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6419493E-0C95-3241-F2AB-E21C4EF37681}"/>
              </a:ext>
            </a:extLst>
          </p:cNvPr>
          <p:cNvSpPr/>
          <p:nvPr/>
        </p:nvSpPr>
        <p:spPr>
          <a:xfrm>
            <a:off x="592244" y="1539955"/>
            <a:ext cx="10886394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sz="2400" dirty="0" err="1"/>
              <a:t>Cliffnotes</a:t>
            </a:r>
            <a:r>
              <a:rPr lang="en-GB" sz="2400" dirty="0"/>
              <a:t> AKA:</a:t>
            </a:r>
          </a:p>
          <a:p>
            <a:endParaRPr lang="en-GB" sz="2400" dirty="0"/>
          </a:p>
          <a:p>
            <a:r>
              <a:rPr lang="en-GB" sz="2400" dirty="0"/>
              <a:t>Rule 1: DON’T PANIC </a:t>
            </a:r>
          </a:p>
          <a:p>
            <a:endParaRPr lang="en-GB" sz="2400" dirty="0"/>
          </a:p>
          <a:p>
            <a:r>
              <a:rPr lang="en-GB" sz="2400" dirty="0"/>
              <a:t>Rule 2: Communication &amp; Honest</a:t>
            </a:r>
            <a:br>
              <a:rPr lang="en-GB" sz="2400" dirty="0"/>
            </a:br>
            <a:r>
              <a:rPr lang="en-GB" sz="2400" dirty="0"/>
              <a:t>Report Issues immediately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782701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304089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We’ve been through</a:t>
            </a:r>
            <a:br>
              <a:rPr lang="en-GB" dirty="0"/>
            </a:br>
            <a:br>
              <a:rPr lang="en-GB" dirty="0"/>
            </a:br>
            <a:r>
              <a:rPr lang="en-GB" dirty="0"/>
              <a:t>- roughly what a bug is</a:t>
            </a:r>
          </a:p>
          <a:p>
            <a:pPr marL="0" indent="0">
              <a:buNone/>
            </a:pPr>
            <a:endParaRPr lang="en-GB" dirty="0"/>
          </a:p>
          <a:p>
            <a:pPr>
              <a:buFontTx/>
              <a:buChar char="-"/>
            </a:pPr>
            <a:r>
              <a:rPr lang="en-GB" dirty="0"/>
              <a:t>Roughly how it’ll make you feel</a:t>
            </a:r>
          </a:p>
          <a:p>
            <a:pPr>
              <a:buFontTx/>
              <a:buChar char="-"/>
            </a:pPr>
            <a:endParaRPr lang="en-GB" dirty="0"/>
          </a:p>
          <a:p>
            <a:pPr marL="0" indent="0">
              <a:buNone/>
            </a:pPr>
            <a:r>
              <a:rPr lang="en-GB" dirty="0"/>
              <a:t>Lets chat about what types of bugs they are, and how to stop them</a:t>
            </a:r>
          </a:p>
        </p:txBody>
      </p:sp>
    </p:spTree>
    <p:extLst>
      <p:ext uri="{BB962C8B-B14F-4D97-AF65-F5344CB8AC3E}">
        <p14:creationId xmlns:p14="http://schemas.microsoft.com/office/powerpoint/2010/main" val="379309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97864" y="2225529"/>
            <a:ext cx="6524600" cy="792800"/>
          </a:xfrm>
        </p:spPr>
        <p:txBody>
          <a:bodyPr/>
          <a:lstStyle/>
          <a:p>
            <a:pPr lvl="0" algn="r"/>
            <a:r>
              <a:rPr lang="en-GB" sz="6000" dirty="0"/>
              <a:t>Types of Bug</a:t>
            </a:r>
          </a:p>
        </p:txBody>
      </p:sp>
    </p:spTree>
    <p:extLst>
      <p:ext uri="{BB962C8B-B14F-4D97-AF65-F5344CB8AC3E}">
        <p14:creationId xmlns:p14="http://schemas.microsoft.com/office/powerpoint/2010/main" val="2495152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GB" dirty="0"/>
              <a:t>6 Types of Bug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GB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7B6980-3C50-4E68-8E35-48AD064D78AD}"/>
              </a:ext>
            </a:extLst>
          </p:cNvPr>
          <p:cNvSpPr/>
          <p:nvPr/>
        </p:nvSpPr>
        <p:spPr>
          <a:xfrm>
            <a:off x="1767921" y="6399313"/>
            <a:ext cx="17091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Tx/>
            </a:pPr>
            <a:r>
              <a:rPr lang="en-US" sz="900" kern="1200" dirty="0">
                <a:solidFill>
                  <a:srgbClr val="45325D"/>
                </a:solidFill>
                <a:latin typeface="RN House Sans Light" panose="020B0404020203020204" pitchFamily="34" charset="77"/>
                <a:ea typeface="+mn-ea"/>
                <a:cs typeface="+mn-cs"/>
              </a:rPr>
              <a:t>Information classiﬁcation: Public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E3164-58D8-4EB2-A28D-2950010A3621}"/>
              </a:ext>
            </a:extLst>
          </p:cNvPr>
          <p:cNvSpPr txBox="1"/>
          <p:nvPr/>
        </p:nvSpPr>
        <p:spPr>
          <a:xfrm>
            <a:off x="12309446" y="73612"/>
            <a:ext cx="1895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</a:pPr>
            <a:r>
              <a:rPr lang="en-GB" sz="1800" kern="1200" dirty="0">
                <a:solidFill>
                  <a:srgbClr val="D73C5F"/>
                </a:solidFill>
                <a:latin typeface="RN House Sans Regular"/>
                <a:ea typeface="+mn-ea"/>
                <a:cs typeface="+mn-cs"/>
              </a:rPr>
              <a:t>FOR INTERNAL USE ONLY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75468FE-73B4-99EB-6EFC-F7191FD0D80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304089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Classic 6 types of software bug</a:t>
            </a:r>
            <a:br>
              <a:rPr lang="en-GB" dirty="0"/>
            </a:br>
            <a:endParaRPr lang="en-GB" dirty="0"/>
          </a:p>
          <a:p>
            <a:r>
              <a:rPr lang="en-GB" dirty="0"/>
              <a:t>Compilation Bugs</a:t>
            </a:r>
          </a:p>
          <a:p>
            <a:r>
              <a:rPr lang="en-GB" dirty="0"/>
              <a:t>Runtime Bugs</a:t>
            </a:r>
          </a:p>
          <a:p>
            <a:r>
              <a:rPr lang="en-GB" dirty="0"/>
              <a:t>Logic Bugs</a:t>
            </a:r>
          </a:p>
          <a:p>
            <a:r>
              <a:rPr lang="en-GB" dirty="0" err="1"/>
              <a:t>Racetime</a:t>
            </a:r>
            <a:r>
              <a:rPr lang="en-GB" dirty="0"/>
              <a:t> Bugs</a:t>
            </a:r>
          </a:p>
          <a:p>
            <a:r>
              <a:rPr lang="en-GB" dirty="0"/>
              <a:t>Integration Bugs</a:t>
            </a:r>
          </a:p>
          <a:p>
            <a:r>
              <a:rPr lang="en-GB" dirty="0"/>
              <a:t>Requirements Bugs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4748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1A507D-006F-15C5-19FE-045934724652}"/>
              </a:ext>
            </a:extLst>
          </p:cNvPr>
          <p:cNvSpPr txBox="1">
            <a:spLocks/>
          </p:cNvSpPr>
          <p:nvPr/>
        </p:nvSpPr>
        <p:spPr>
          <a:xfrm>
            <a:off x="867607" y="1253331"/>
            <a:ext cx="9304089" cy="5011282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These are linting and syntax errors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- Should be caught by code review and unit testing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- Shouldn’t happen on prod</a:t>
            </a:r>
            <a:br>
              <a:rPr lang="en-GB" dirty="0"/>
            </a:br>
            <a:r>
              <a:rPr lang="en-GB" dirty="0"/>
              <a:t>   * but can if dev/test/prod have different interpreter or library version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* In interpreted languages I mean linting/syntax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GB" b="1" dirty="0"/>
              <a:t>Bug Types:</a:t>
            </a:r>
            <a:r>
              <a:rPr lang="en-GB" dirty="0"/>
              <a:t> Compilation Bugs*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 lang="en-GB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7B6980-3C50-4E68-8E35-48AD064D78AD}"/>
              </a:ext>
            </a:extLst>
          </p:cNvPr>
          <p:cNvSpPr/>
          <p:nvPr/>
        </p:nvSpPr>
        <p:spPr>
          <a:xfrm>
            <a:off x="1767921" y="6399313"/>
            <a:ext cx="17091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Tx/>
            </a:pPr>
            <a:r>
              <a:rPr lang="en-US" sz="900" kern="1200" dirty="0">
                <a:solidFill>
                  <a:srgbClr val="45325D"/>
                </a:solidFill>
                <a:latin typeface="RN House Sans Light" panose="020B0404020203020204" pitchFamily="34" charset="77"/>
                <a:ea typeface="+mn-ea"/>
                <a:cs typeface="+mn-cs"/>
              </a:rPr>
              <a:t>Information classiﬁcation: Public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E3164-58D8-4EB2-A28D-2950010A3621}"/>
              </a:ext>
            </a:extLst>
          </p:cNvPr>
          <p:cNvSpPr txBox="1"/>
          <p:nvPr/>
        </p:nvSpPr>
        <p:spPr>
          <a:xfrm>
            <a:off x="12309446" y="73612"/>
            <a:ext cx="1895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</a:pPr>
            <a:r>
              <a:rPr lang="en-GB" sz="1800" kern="1200" dirty="0">
                <a:solidFill>
                  <a:srgbClr val="D73C5F"/>
                </a:solidFill>
                <a:latin typeface="RN House Sans Regular"/>
                <a:ea typeface="+mn-ea"/>
                <a:cs typeface="+mn-cs"/>
              </a:rPr>
              <a:t>FOR INTERNAL USE ONLY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304" y="1730712"/>
            <a:ext cx="6628787" cy="1858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15324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829EA7-96FA-6F91-B3DE-DBD52544580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304089" cy="435133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These are Errors that occur at runtime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- Should be caught by code review and unit testing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- Can happen on production but should be caught and reported in alerting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GB" b="1" dirty="0"/>
              <a:t>Bug Types: </a:t>
            </a:r>
            <a:r>
              <a:rPr lang="en-GB" dirty="0"/>
              <a:t>Runtime Bugs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 lang="en-GB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7B6980-3C50-4E68-8E35-48AD064D78AD}"/>
              </a:ext>
            </a:extLst>
          </p:cNvPr>
          <p:cNvSpPr/>
          <p:nvPr/>
        </p:nvSpPr>
        <p:spPr>
          <a:xfrm>
            <a:off x="1767921" y="6399313"/>
            <a:ext cx="17091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Tx/>
            </a:pPr>
            <a:r>
              <a:rPr lang="en-US" sz="900" kern="1200" dirty="0">
                <a:solidFill>
                  <a:srgbClr val="45325D"/>
                </a:solidFill>
                <a:latin typeface="RN House Sans Light" panose="020B0404020203020204" pitchFamily="34" charset="77"/>
                <a:ea typeface="+mn-ea"/>
                <a:cs typeface="+mn-cs"/>
              </a:rPr>
              <a:t>Information classiﬁcation: Public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E3164-58D8-4EB2-A28D-2950010A3621}"/>
              </a:ext>
            </a:extLst>
          </p:cNvPr>
          <p:cNvSpPr txBox="1"/>
          <p:nvPr/>
        </p:nvSpPr>
        <p:spPr>
          <a:xfrm>
            <a:off x="12309446" y="73612"/>
            <a:ext cx="1895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</a:pPr>
            <a:r>
              <a:rPr lang="en-GB" sz="1800" kern="1200" dirty="0">
                <a:solidFill>
                  <a:srgbClr val="D73C5F"/>
                </a:solidFill>
                <a:latin typeface="RN House Sans Regular"/>
                <a:ea typeface="+mn-ea"/>
                <a:cs typeface="+mn-cs"/>
              </a:rPr>
              <a:t>FOR INTERNAL USE ONLY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711" y="2262273"/>
            <a:ext cx="6993002" cy="1947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0747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212E265-CE12-B276-5397-4836518EAAE5}"/>
              </a:ext>
            </a:extLst>
          </p:cNvPr>
          <p:cNvSpPr txBox="1">
            <a:spLocks/>
          </p:cNvSpPr>
          <p:nvPr/>
        </p:nvSpPr>
        <p:spPr>
          <a:xfrm>
            <a:off x="731196" y="1336458"/>
            <a:ext cx="9304089" cy="4351338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These are Errors that occur in code, where the code isn’t doing what’s expected</a:t>
            </a:r>
          </a:p>
          <a:p>
            <a:pPr marL="0" indent="0">
              <a:buNone/>
            </a:pPr>
            <a:br>
              <a:rPr lang="en-GB" dirty="0"/>
            </a:b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Should be caught by code review and unit testing</a:t>
            </a:r>
          </a:p>
          <a:p>
            <a:r>
              <a:rPr lang="en-GB" dirty="0"/>
              <a:t>Can happen on production but should be caught and reported by users / business</a:t>
            </a:r>
            <a:endParaRPr lang="en-GB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GB" b="1" dirty="0"/>
              <a:t>Bug Types: </a:t>
            </a:r>
            <a:r>
              <a:rPr lang="en-GB" dirty="0"/>
              <a:t>Logic Bugs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 lang="en-GB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7B6980-3C50-4E68-8E35-48AD064D78AD}"/>
              </a:ext>
            </a:extLst>
          </p:cNvPr>
          <p:cNvSpPr/>
          <p:nvPr/>
        </p:nvSpPr>
        <p:spPr>
          <a:xfrm>
            <a:off x="1767921" y="6399313"/>
            <a:ext cx="17091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Tx/>
            </a:pPr>
            <a:r>
              <a:rPr lang="en-US" sz="900" kern="1200" dirty="0">
                <a:solidFill>
                  <a:srgbClr val="45325D"/>
                </a:solidFill>
                <a:latin typeface="RN House Sans Light" panose="020B0404020203020204" pitchFamily="34" charset="77"/>
                <a:ea typeface="+mn-ea"/>
                <a:cs typeface="+mn-cs"/>
              </a:rPr>
              <a:t>Information classiﬁcation: Public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E3164-58D8-4EB2-A28D-2950010A3621}"/>
              </a:ext>
            </a:extLst>
          </p:cNvPr>
          <p:cNvSpPr txBox="1"/>
          <p:nvPr/>
        </p:nvSpPr>
        <p:spPr>
          <a:xfrm>
            <a:off x="12309446" y="73612"/>
            <a:ext cx="1895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</a:pPr>
            <a:r>
              <a:rPr lang="en-GB" sz="1800" kern="1200" dirty="0">
                <a:solidFill>
                  <a:srgbClr val="D73C5F"/>
                </a:solidFill>
                <a:latin typeface="RN House Sans Regular"/>
                <a:ea typeface="+mn-ea"/>
                <a:cs typeface="+mn-cs"/>
              </a:rPr>
              <a:t>FOR INTERNAL USE ONLY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901" y="2004745"/>
            <a:ext cx="6574712" cy="251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91376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GB" b="1" dirty="0"/>
              <a:t>Bug Types: </a:t>
            </a:r>
            <a:r>
              <a:rPr lang="en-GB" dirty="0"/>
              <a:t>Race time Bugs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7B6980-3C50-4E68-8E35-48AD064D78AD}"/>
              </a:ext>
            </a:extLst>
          </p:cNvPr>
          <p:cNvSpPr/>
          <p:nvPr/>
        </p:nvSpPr>
        <p:spPr>
          <a:xfrm>
            <a:off x="1767921" y="6399313"/>
            <a:ext cx="17091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Tx/>
            </a:pPr>
            <a:r>
              <a:rPr lang="en-US" sz="900" kern="1200" dirty="0">
                <a:solidFill>
                  <a:srgbClr val="45325D"/>
                </a:solidFill>
                <a:latin typeface="RN House Sans Light" panose="020B0404020203020204" pitchFamily="34" charset="77"/>
                <a:ea typeface="+mn-ea"/>
                <a:cs typeface="+mn-cs"/>
              </a:rPr>
              <a:t>Information classiﬁcation: Public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E3164-58D8-4EB2-A28D-2950010A3621}"/>
              </a:ext>
            </a:extLst>
          </p:cNvPr>
          <p:cNvSpPr txBox="1"/>
          <p:nvPr/>
        </p:nvSpPr>
        <p:spPr>
          <a:xfrm>
            <a:off x="12309446" y="73612"/>
            <a:ext cx="1895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</a:pPr>
            <a:r>
              <a:rPr lang="en-GB" sz="1800" kern="1200" dirty="0">
                <a:solidFill>
                  <a:srgbClr val="D73C5F"/>
                </a:solidFill>
                <a:latin typeface="RN House Sans Regular"/>
                <a:ea typeface="+mn-ea"/>
                <a:cs typeface="+mn-cs"/>
              </a:rPr>
              <a:t>FOR INTERNAL USE ONLY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983" y="2431000"/>
            <a:ext cx="429577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E084E9-95C4-A79D-C2F9-E8E731E8B73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304089" cy="4351338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These are Errors that occur in runtime with typically async code, where the code isn’t handling the async nature of the code or a 3</a:t>
            </a:r>
            <a:r>
              <a:rPr lang="en-GB" baseline="30000" dirty="0"/>
              <a:t>rd</a:t>
            </a:r>
            <a:r>
              <a:rPr lang="en-GB" dirty="0"/>
              <a:t> party</a:t>
            </a:r>
            <a:br>
              <a:rPr lang="en-GB" dirty="0"/>
            </a:b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Should be caught by code </a:t>
            </a:r>
            <a:br>
              <a:rPr lang="en-GB" dirty="0"/>
            </a:br>
            <a:r>
              <a:rPr lang="en-GB" dirty="0"/>
              <a:t>review and unit testing</a:t>
            </a:r>
            <a:br>
              <a:rPr lang="en-GB" dirty="0"/>
            </a:br>
            <a:endParaRPr lang="en-GB" dirty="0"/>
          </a:p>
          <a:p>
            <a:r>
              <a:rPr lang="en-GB" dirty="0"/>
              <a:t>Can happen on production but should be caught and reported by users / business, sometimes alerting if a runtime error occurs </a:t>
            </a:r>
          </a:p>
          <a:p>
            <a:r>
              <a:rPr lang="en-GB" dirty="0"/>
              <a:t>- Hard to debug as they are </a:t>
            </a:r>
            <a:r>
              <a:rPr lang="en-GB" b="1" i="1" dirty="0"/>
              <a:t>intermittent</a:t>
            </a:r>
            <a:r>
              <a:rPr lang="en-GB" dirty="0"/>
              <a:t> by nature</a:t>
            </a:r>
          </a:p>
        </p:txBody>
      </p:sp>
    </p:spTree>
    <p:extLst>
      <p:ext uri="{BB962C8B-B14F-4D97-AF65-F5344CB8AC3E}">
        <p14:creationId xmlns:p14="http://schemas.microsoft.com/office/powerpoint/2010/main" val="30535521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11975A1-1901-27CF-CE0E-D4BE3C97C75B}"/>
              </a:ext>
            </a:extLst>
          </p:cNvPr>
          <p:cNvSpPr txBox="1">
            <a:spLocks/>
          </p:cNvSpPr>
          <p:nvPr/>
        </p:nvSpPr>
        <p:spPr>
          <a:xfrm>
            <a:off x="867607" y="1553250"/>
            <a:ext cx="9304089" cy="435133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These are Errors that occur where the code isn’t handling a 3</a:t>
            </a:r>
            <a:r>
              <a:rPr lang="en-GB" baseline="30000" dirty="0"/>
              <a:t>rd</a:t>
            </a:r>
            <a:r>
              <a:rPr lang="en-GB" dirty="0"/>
              <a:t> party correctly</a:t>
            </a:r>
            <a:br>
              <a:rPr lang="en-GB" dirty="0"/>
            </a:br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Should be caught by code review and integration testing</a:t>
            </a:r>
            <a:br>
              <a:rPr lang="en-GB" dirty="0"/>
            </a:br>
            <a:endParaRPr lang="en-GB" dirty="0"/>
          </a:p>
          <a:p>
            <a:r>
              <a:rPr lang="en-GB" dirty="0"/>
              <a:t>Occasionally on production</a:t>
            </a:r>
            <a:br>
              <a:rPr lang="en-GB" dirty="0"/>
            </a:br>
            <a:r>
              <a:rPr lang="en-GB" dirty="0"/>
              <a:t>should be caught and reported by users / business</a:t>
            </a:r>
          </a:p>
          <a:p>
            <a:r>
              <a:rPr lang="en-GB" dirty="0"/>
              <a:t>Hard to spot issues find in dev/test </a:t>
            </a:r>
            <a:br>
              <a:rPr lang="en-GB" dirty="0"/>
            </a:br>
            <a:r>
              <a:rPr lang="en-GB" dirty="0"/>
              <a:t>if not </a:t>
            </a:r>
            <a:r>
              <a:rPr lang="en-GB" b="1" i="1" dirty="0"/>
              <a:t>representative</a:t>
            </a:r>
            <a:r>
              <a:rPr lang="en-GB" dirty="0"/>
              <a:t> of production</a:t>
            </a:r>
          </a:p>
          <a:p>
            <a:r>
              <a:rPr lang="en-GB" dirty="0"/>
              <a:t>Hard to find in unit tests due to mocking</a:t>
            </a:r>
            <a:br>
              <a:rPr lang="en-GB" dirty="0"/>
            </a:br>
            <a:r>
              <a:rPr lang="en-GB" dirty="0"/>
              <a:t>Normally Integration testing is required</a:t>
            </a:r>
          </a:p>
          <a:p>
            <a:pPr marL="342900" indent="-342900">
              <a:buFontTx/>
              <a:buChar char="-"/>
            </a:pP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GB" b="1" dirty="0"/>
              <a:t>Bug Types: </a:t>
            </a:r>
            <a:r>
              <a:rPr lang="en-GB" dirty="0"/>
              <a:t>Integration Bugs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342900" indent="-342900">
              <a:buFontTx/>
              <a:buChar char="-"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7B6980-3C50-4E68-8E35-48AD064D78AD}"/>
              </a:ext>
            </a:extLst>
          </p:cNvPr>
          <p:cNvSpPr/>
          <p:nvPr/>
        </p:nvSpPr>
        <p:spPr>
          <a:xfrm>
            <a:off x="1767921" y="6399313"/>
            <a:ext cx="17091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Tx/>
            </a:pPr>
            <a:r>
              <a:rPr lang="en-US" sz="900" kern="1200" dirty="0">
                <a:solidFill>
                  <a:srgbClr val="45325D"/>
                </a:solidFill>
                <a:latin typeface="RN House Sans Light" panose="020B0404020203020204" pitchFamily="34" charset="77"/>
                <a:ea typeface="+mn-ea"/>
                <a:cs typeface="+mn-cs"/>
              </a:rPr>
              <a:t>Information classiﬁcation: Public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E3164-58D8-4EB2-A28D-2950010A3621}"/>
              </a:ext>
            </a:extLst>
          </p:cNvPr>
          <p:cNvSpPr txBox="1"/>
          <p:nvPr/>
        </p:nvSpPr>
        <p:spPr>
          <a:xfrm>
            <a:off x="12309446" y="73612"/>
            <a:ext cx="1895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</a:pPr>
            <a:r>
              <a:rPr lang="en-GB" sz="1800" kern="1200" dirty="0">
                <a:solidFill>
                  <a:srgbClr val="D73C5F"/>
                </a:solidFill>
                <a:latin typeface="RN House Sans Regular"/>
                <a:ea typeface="+mn-ea"/>
                <a:cs typeface="+mn-cs"/>
              </a:rPr>
              <a:t>FOR INTERNAL USE ONLY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037" y="2200917"/>
            <a:ext cx="10115458" cy="882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9345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97864" y="2225529"/>
            <a:ext cx="6524600" cy="792800"/>
          </a:xfrm>
        </p:spPr>
        <p:txBody>
          <a:bodyPr/>
          <a:lstStyle/>
          <a:p>
            <a:pPr lvl="0" algn="r"/>
            <a:r>
              <a:rPr lang="en-GB" sz="6000" dirty="0"/>
              <a:t>Basically what are bugs</a:t>
            </a:r>
          </a:p>
        </p:txBody>
      </p:sp>
    </p:spTree>
    <p:extLst>
      <p:ext uri="{BB962C8B-B14F-4D97-AF65-F5344CB8AC3E}">
        <p14:creationId xmlns:p14="http://schemas.microsoft.com/office/powerpoint/2010/main" val="31570490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5D7176-ECDF-CFB3-0E3B-0357E1761B18}"/>
              </a:ext>
            </a:extLst>
          </p:cNvPr>
          <p:cNvSpPr txBox="1">
            <a:spLocks/>
          </p:cNvSpPr>
          <p:nvPr/>
        </p:nvSpPr>
        <p:spPr>
          <a:xfrm>
            <a:off x="867607" y="1553250"/>
            <a:ext cx="9304089" cy="435133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These are Errors that occur when the code is working correctly but not doing the correct thing </a:t>
            </a:r>
            <a:br>
              <a:rPr lang="en-GB" dirty="0"/>
            </a:b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Should be caught by code review or business testing</a:t>
            </a:r>
          </a:p>
          <a:p>
            <a:r>
              <a:rPr lang="en-GB" dirty="0"/>
              <a:t>Important that release items are retested before release in a test environment</a:t>
            </a:r>
          </a:p>
          <a:p>
            <a:r>
              <a:rPr lang="en-GB" dirty="0"/>
              <a:t>Due normally to poor communication or misunderstandings between people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GB" b="1" dirty="0"/>
              <a:t>Bug Types: </a:t>
            </a:r>
            <a:r>
              <a:rPr lang="en-GB" dirty="0"/>
              <a:t>Requirements Bugs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7B6980-3C50-4E68-8E35-48AD064D78AD}"/>
              </a:ext>
            </a:extLst>
          </p:cNvPr>
          <p:cNvSpPr/>
          <p:nvPr/>
        </p:nvSpPr>
        <p:spPr>
          <a:xfrm>
            <a:off x="1767921" y="6399313"/>
            <a:ext cx="17091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Tx/>
            </a:pPr>
            <a:r>
              <a:rPr lang="en-US" sz="900" kern="1200" dirty="0">
                <a:solidFill>
                  <a:srgbClr val="45325D"/>
                </a:solidFill>
                <a:latin typeface="RN House Sans Light" panose="020B0404020203020204" pitchFamily="34" charset="77"/>
                <a:ea typeface="+mn-ea"/>
                <a:cs typeface="+mn-cs"/>
              </a:rPr>
              <a:t>Information classiﬁcation: Public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E3164-58D8-4EB2-A28D-2950010A3621}"/>
              </a:ext>
            </a:extLst>
          </p:cNvPr>
          <p:cNvSpPr txBox="1"/>
          <p:nvPr/>
        </p:nvSpPr>
        <p:spPr>
          <a:xfrm>
            <a:off x="12309446" y="73612"/>
            <a:ext cx="1895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</a:pPr>
            <a:r>
              <a:rPr lang="en-GB" sz="1800" kern="1200" dirty="0">
                <a:solidFill>
                  <a:srgbClr val="D73C5F"/>
                </a:solidFill>
                <a:latin typeface="RN House Sans Regular"/>
                <a:ea typeface="+mn-ea"/>
                <a:cs typeface="+mn-cs"/>
              </a:rPr>
              <a:t>FOR INTERNAL USE ONLY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648" y="2190749"/>
            <a:ext cx="5183204" cy="1919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4357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GB" b="1" dirty="0"/>
              <a:t>Bug Types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7B6980-3C50-4E68-8E35-48AD064D78AD}"/>
              </a:ext>
            </a:extLst>
          </p:cNvPr>
          <p:cNvSpPr/>
          <p:nvPr/>
        </p:nvSpPr>
        <p:spPr>
          <a:xfrm>
            <a:off x="1767921" y="6399313"/>
            <a:ext cx="17091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Tx/>
            </a:pPr>
            <a:r>
              <a:rPr lang="en-US" sz="900" kern="1200" dirty="0">
                <a:solidFill>
                  <a:srgbClr val="45325D"/>
                </a:solidFill>
                <a:latin typeface="RN House Sans Light" panose="020B0404020203020204" pitchFamily="34" charset="77"/>
                <a:ea typeface="+mn-ea"/>
                <a:cs typeface="+mn-cs"/>
              </a:rPr>
              <a:t>Information classiﬁcation: Public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E3164-58D8-4EB2-A28D-2950010A3621}"/>
              </a:ext>
            </a:extLst>
          </p:cNvPr>
          <p:cNvSpPr txBox="1"/>
          <p:nvPr/>
        </p:nvSpPr>
        <p:spPr>
          <a:xfrm>
            <a:off x="12309446" y="73612"/>
            <a:ext cx="1895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</a:pPr>
            <a:r>
              <a:rPr lang="en-GB" sz="1800" kern="1200" dirty="0">
                <a:solidFill>
                  <a:srgbClr val="D73C5F"/>
                </a:solidFill>
                <a:latin typeface="RN House Sans Regular"/>
                <a:ea typeface="+mn-ea"/>
                <a:cs typeface="+mn-cs"/>
              </a:rPr>
              <a:t>FOR INTERNAL USE ONLY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D15C1E-5A03-A0FA-8BF5-D223938DA28A}"/>
              </a:ext>
            </a:extLst>
          </p:cNvPr>
          <p:cNvSpPr txBox="1">
            <a:spLocks/>
          </p:cNvSpPr>
          <p:nvPr/>
        </p:nvSpPr>
        <p:spPr>
          <a:xfrm>
            <a:off x="867607" y="1553250"/>
            <a:ext cx="9304089" cy="435133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Bugs are hard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identify bug behaviour to discover type of bug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Type of bug will determine root cause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Type of bug will fix for bug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Type of bug will aid retrospective to prevent future types of that bug</a:t>
            </a:r>
          </a:p>
        </p:txBody>
      </p:sp>
    </p:spTree>
    <p:extLst>
      <p:ext uri="{BB962C8B-B14F-4D97-AF65-F5344CB8AC3E}">
        <p14:creationId xmlns:p14="http://schemas.microsoft.com/office/powerpoint/2010/main" val="6349096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2000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7B6980-3C50-4E68-8E35-48AD064D78AD}"/>
              </a:ext>
            </a:extLst>
          </p:cNvPr>
          <p:cNvSpPr/>
          <p:nvPr/>
        </p:nvSpPr>
        <p:spPr>
          <a:xfrm>
            <a:off x="1767921" y="6399313"/>
            <a:ext cx="17091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Tx/>
            </a:pPr>
            <a:r>
              <a:rPr lang="en-US" sz="900" kern="1200" dirty="0">
                <a:solidFill>
                  <a:srgbClr val="45325D"/>
                </a:solidFill>
                <a:latin typeface="RN House Sans Light" panose="020B0404020203020204" pitchFamily="34" charset="77"/>
                <a:ea typeface="+mn-ea"/>
                <a:cs typeface="+mn-cs"/>
              </a:rPr>
              <a:t>Information classiﬁcation: Public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E3164-58D8-4EB2-A28D-2950010A3621}"/>
              </a:ext>
            </a:extLst>
          </p:cNvPr>
          <p:cNvSpPr txBox="1"/>
          <p:nvPr/>
        </p:nvSpPr>
        <p:spPr>
          <a:xfrm>
            <a:off x="12309446" y="73612"/>
            <a:ext cx="1895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</a:pPr>
            <a:r>
              <a:rPr lang="en-GB" sz="1800" kern="1200" dirty="0">
                <a:solidFill>
                  <a:srgbClr val="D73C5F"/>
                </a:solidFill>
                <a:latin typeface="RN House Sans Regular"/>
                <a:ea typeface="+mn-ea"/>
                <a:cs typeface="+mn-cs"/>
              </a:rPr>
              <a:t>FOR INTERNAL USE ONLY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4ACEEB7-C3F0-508A-2285-F6D282B56C57}"/>
              </a:ext>
            </a:extLst>
          </p:cNvPr>
          <p:cNvSpPr txBox="1">
            <a:spLocks/>
          </p:cNvSpPr>
          <p:nvPr/>
        </p:nvSpPr>
        <p:spPr>
          <a:xfrm>
            <a:off x="867607" y="1553250"/>
            <a:ext cx="9304089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Else onto when bugs happen</a:t>
            </a:r>
          </a:p>
        </p:txBody>
      </p:sp>
    </p:spTree>
    <p:extLst>
      <p:ext uri="{BB962C8B-B14F-4D97-AF65-F5344CB8AC3E}">
        <p14:creationId xmlns:p14="http://schemas.microsoft.com/office/powerpoint/2010/main" val="25655995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97864" y="2225529"/>
            <a:ext cx="6524600" cy="792800"/>
          </a:xfrm>
        </p:spPr>
        <p:txBody>
          <a:bodyPr/>
          <a:lstStyle/>
          <a:p>
            <a:pPr lvl="0" algn="r"/>
            <a:r>
              <a:rPr lang="en-GB" sz="6000" dirty="0"/>
              <a:t>When bugs bug</a:t>
            </a:r>
          </a:p>
        </p:txBody>
      </p:sp>
    </p:spTree>
    <p:extLst>
      <p:ext uri="{BB962C8B-B14F-4D97-AF65-F5344CB8AC3E}">
        <p14:creationId xmlns:p14="http://schemas.microsoft.com/office/powerpoint/2010/main" val="3772576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When Bugs Bug: Normal Situations</a:t>
            </a:r>
            <a:br>
              <a:rPr lang="en-GB" b="1" dirty="0"/>
            </a:b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 lang="en-GB" sz="3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E84000F-C4E6-9D31-CED9-98927CDBA6C3}"/>
              </a:ext>
            </a:extLst>
          </p:cNvPr>
          <p:cNvSpPr txBox="1">
            <a:spLocks/>
          </p:cNvSpPr>
          <p:nvPr/>
        </p:nvSpPr>
        <p:spPr>
          <a:xfrm>
            <a:off x="867607" y="1553250"/>
            <a:ext cx="9304089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These are the common times bugs occur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During Local Development</a:t>
            </a:r>
            <a:br>
              <a:rPr lang="en-GB" dirty="0"/>
            </a:br>
            <a:endParaRPr lang="en-GB" dirty="0"/>
          </a:p>
          <a:p>
            <a:r>
              <a:rPr lang="en-GB" dirty="0"/>
              <a:t>Non-Prod Environments</a:t>
            </a:r>
            <a:br>
              <a:rPr lang="en-GB" dirty="0"/>
            </a:br>
            <a:endParaRPr lang="en-GB" dirty="0"/>
          </a:p>
          <a:p>
            <a:r>
              <a:rPr lang="en-GB" dirty="0"/>
              <a:t>After Prod Release on Prod Box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08216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When Bugs Bug : Fun Situations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342900" indent="-342900">
              <a:buFontTx/>
              <a:buChar char="-"/>
            </a:pPr>
            <a:endParaRPr lang="en-GB" sz="3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5C5B25-21C0-4C3D-8885-CFCF4B8C801D}"/>
              </a:ext>
            </a:extLst>
          </p:cNvPr>
          <p:cNvSpPr txBox="1">
            <a:spLocks/>
          </p:cNvSpPr>
          <p:nvPr/>
        </p:nvSpPr>
        <p:spPr>
          <a:xfrm>
            <a:off x="867607" y="1553250"/>
            <a:ext cx="9304089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Also for fun…. Non-deterministically</a:t>
            </a:r>
            <a:br>
              <a:rPr lang="en-GB" dirty="0"/>
            </a:br>
            <a:endParaRPr lang="en-GB" dirty="0"/>
          </a:p>
          <a:p>
            <a:r>
              <a:rPr lang="en-GB" dirty="0"/>
              <a:t>Long after Code Changes</a:t>
            </a:r>
          </a:p>
          <a:p>
            <a:r>
              <a:rPr lang="en-GB" dirty="0"/>
              <a:t>After 3rd Party API Changes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43776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When Bugs Bug: </a:t>
            </a:r>
            <a:r>
              <a:rPr lang="en-GB" dirty="0"/>
              <a:t>On Local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C8C9B31-EB59-A39B-CF60-2827B5A09D85}"/>
              </a:ext>
            </a:extLst>
          </p:cNvPr>
          <p:cNvSpPr txBox="1">
            <a:spLocks/>
          </p:cNvSpPr>
          <p:nvPr/>
        </p:nvSpPr>
        <p:spPr>
          <a:xfrm>
            <a:off x="867607" y="1553250"/>
            <a:ext cx="9304089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Local Runtime errors are:</a:t>
            </a:r>
          </a:p>
          <a:p>
            <a:pPr marL="342900" indent="-342900">
              <a:buFontTx/>
              <a:buChar char="-"/>
            </a:pPr>
            <a:r>
              <a:rPr lang="en-GB" dirty="0"/>
              <a:t>Common in local</a:t>
            </a:r>
          </a:p>
          <a:p>
            <a:pPr marL="342900" indent="-342900">
              <a:buFontTx/>
              <a:buChar char="-"/>
            </a:pPr>
            <a:r>
              <a:rPr lang="en-GB" dirty="0"/>
              <a:t>Rare in dev/test/prod</a:t>
            </a:r>
          </a:p>
          <a:p>
            <a:pPr marL="342900" indent="-342900">
              <a:buFontTx/>
              <a:buChar char="-"/>
            </a:pPr>
            <a:r>
              <a:rPr lang="en-GB" dirty="0"/>
              <a:t>Normally due to inconsistent environments or developer error</a:t>
            </a:r>
          </a:p>
          <a:p>
            <a:pPr marL="342900" indent="-34290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76713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When Bugs Bug: </a:t>
            </a:r>
            <a:r>
              <a:rPr lang="en-GB" dirty="0"/>
              <a:t>Pre-Production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EC02650-ED24-0ED9-B1F5-8F00585289D9}"/>
              </a:ext>
            </a:extLst>
          </p:cNvPr>
          <p:cNvSpPr txBox="1">
            <a:spLocks/>
          </p:cNvSpPr>
          <p:nvPr/>
        </p:nvSpPr>
        <p:spPr>
          <a:xfrm>
            <a:off x="867607" y="1553250"/>
            <a:ext cx="9304089" cy="435133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Normal Errors in Non-Prod are a </a:t>
            </a:r>
            <a:r>
              <a:rPr lang="en-GB" b="1" i="1" dirty="0"/>
              <a:t>normal</a:t>
            </a:r>
            <a:r>
              <a:rPr lang="en-GB" dirty="0"/>
              <a:t> and </a:t>
            </a:r>
            <a:r>
              <a:rPr lang="en-GB" b="1" i="1" dirty="0"/>
              <a:t>common</a:t>
            </a:r>
            <a:r>
              <a:rPr lang="en-GB" dirty="0"/>
              <a:t> thing</a:t>
            </a:r>
          </a:p>
          <a:p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/>
              <a:t>Common in dev</a:t>
            </a:r>
          </a:p>
          <a:p>
            <a:pPr marL="342900" indent="-342900">
              <a:buFontTx/>
              <a:buChar char="-"/>
            </a:pPr>
            <a:r>
              <a:rPr lang="en-GB" dirty="0"/>
              <a:t>Rare in test</a:t>
            </a:r>
          </a:p>
          <a:p>
            <a:pPr marL="342900" indent="-342900">
              <a:buFontTx/>
              <a:buChar char="-"/>
            </a:pPr>
            <a:r>
              <a:rPr lang="en-GB" dirty="0"/>
              <a:t>Should be picked up by unit tests, business testing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* How normal / common will impact your productivity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63641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GB" dirty="0"/>
              <a:t>When Bugs Occur: Non-Prod Box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7FCBD65-A5C5-82BD-537F-984450862E36}"/>
              </a:ext>
            </a:extLst>
          </p:cNvPr>
          <p:cNvSpPr txBox="1">
            <a:spLocks/>
          </p:cNvSpPr>
          <p:nvPr/>
        </p:nvSpPr>
        <p:spPr>
          <a:xfrm>
            <a:off x="867607" y="1553250"/>
            <a:ext cx="9304089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Prevention:</a:t>
            </a:r>
          </a:p>
          <a:p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/>
              <a:t>Pairing / Peer Code Reviews</a:t>
            </a:r>
          </a:p>
          <a:p>
            <a:pPr marL="342900" indent="-342900">
              <a:buFontTx/>
              <a:buChar char="-"/>
            </a:pPr>
            <a:r>
              <a:rPr lang="en-GB" dirty="0"/>
              <a:t>Write unit tests to test new code</a:t>
            </a:r>
          </a:p>
          <a:p>
            <a:pPr marL="342900" indent="-342900">
              <a:buFontTx/>
              <a:buChar char="-"/>
            </a:pPr>
            <a:r>
              <a:rPr lang="en-GB" dirty="0"/>
              <a:t>Business Testing new features in business review</a:t>
            </a:r>
          </a:p>
          <a:p>
            <a:pPr marL="342900" indent="-342900">
              <a:buFontTx/>
              <a:buChar char="-"/>
            </a:pPr>
            <a:r>
              <a:rPr lang="en-GB" dirty="0"/>
              <a:t>Test out existing features in testing QA environment *</a:t>
            </a:r>
          </a:p>
          <a:p>
            <a:pPr marL="342900" indent="-342900">
              <a:buFontTx/>
              <a:buChar char="-"/>
            </a:pPr>
            <a:r>
              <a:rPr lang="en-GB" dirty="0"/>
              <a:t>Carry out regular automatic system e2e testing in dev</a:t>
            </a:r>
          </a:p>
          <a:p>
            <a:pPr marL="342900" indent="-342900">
              <a:buFontTx/>
              <a:buChar char="-"/>
            </a:pPr>
            <a:endParaRPr lang="en-GB" dirty="0"/>
          </a:p>
          <a:p>
            <a:pPr marL="0" indent="0">
              <a:buNone/>
            </a:pPr>
            <a:r>
              <a:rPr lang="en-GB" dirty="0"/>
              <a:t>* Called regression testing</a:t>
            </a:r>
          </a:p>
          <a:p>
            <a:pPr marL="342900" indent="-34290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88039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GB" b="1" dirty="0"/>
              <a:t>When Bugs Bug: </a:t>
            </a:r>
            <a:r>
              <a:rPr lang="en-GB" dirty="0"/>
              <a:t>After Prod Release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BAFD6C6-B5EA-AA63-A259-59FEAB84CDA5}"/>
              </a:ext>
            </a:extLst>
          </p:cNvPr>
          <p:cNvSpPr txBox="1">
            <a:spLocks/>
          </p:cNvSpPr>
          <p:nvPr/>
        </p:nvSpPr>
        <p:spPr>
          <a:xfrm>
            <a:off x="867607" y="1553250"/>
            <a:ext cx="9304089" cy="435133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These are called regression bugs, and are very high priority</a:t>
            </a:r>
          </a:p>
          <a:p>
            <a:endParaRPr lang="en-GB" dirty="0"/>
          </a:p>
          <a:p>
            <a:r>
              <a:rPr lang="en-GB" dirty="0"/>
              <a:t>Should be caught by business checkout</a:t>
            </a:r>
          </a:p>
          <a:p>
            <a:r>
              <a:rPr lang="en-GB" dirty="0"/>
              <a:t>Test scripts should help caught these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Service impacting bugs should be immediately </a:t>
            </a:r>
            <a:r>
              <a:rPr lang="en-GB" dirty="0" err="1"/>
              <a:t>hotfixed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Minor or Non Service impacting bugs should be put onto the next sprint’s backlog</a:t>
            </a:r>
          </a:p>
          <a:p>
            <a:pPr marL="342900" indent="-34290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3736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703407" y="1419225"/>
            <a:ext cx="495167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Audience participation </a:t>
            </a:r>
            <a:b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Question ? </a:t>
            </a:r>
            <a:b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What are bugs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C21DF-88D9-3FA0-C04E-FC44F6E8FE68}"/>
              </a:ext>
            </a:extLst>
          </p:cNvPr>
          <p:cNvSpPr txBox="1"/>
          <p:nvPr/>
        </p:nvSpPr>
        <p:spPr>
          <a:xfrm>
            <a:off x="703407" y="5401845"/>
            <a:ext cx="85647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GB" sz="1800" i="1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https://en.wikipedia.org/wiki/Bug_(engineering)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51656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GB" b="1" dirty="0"/>
              <a:t>When Bugs Bug: </a:t>
            </a:r>
            <a:r>
              <a:rPr lang="en-GB" dirty="0"/>
              <a:t>After Prod Release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342900" indent="-342900">
              <a:buFontTx/>
              <a:buChar char="-"/>
            </a:pP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1661F9-A2A6-E61B-D075-86410F033FF3}"/>
              </a:ext>
            </a:extLst>
          </p:cNvPr>
          <p:cNvSpPr txBox="1">
            <a:spLocks/>
          </p:cNvSpPr>
          <p:nvPr/>
        </p:nvSpPr>
        <p:spPr>
          <a:xfrm>
            <a:off x="867607" y="1553250"/>
            <a:ext cx="9304089" cy="4351338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Prevention:</a:t>
            </a:r>
          </a:p>
          <a:p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/>
              <a:t>Do Code Freeze before production release, to aid code stability</a:t>
            </a:r>
          </a:p>
          <a:p>
            <a:pPr marL="342900" indent="-342900">
              <a:buFontTx/>
              <a:buChar char="-"/>
            </a:pPr>
            <a:r>
              <a:rPr lang="en-GB" dirty="0"/>
              <a:t>Beta and A/B testing can help testing out code with sub set of users before main release</a:t>
            </a:r>
          </a:p>
          <a:p>
            <a:pPr marL="342900" indent="-342900">
              <a:buFontTx/>
              <a:buChar char="-"/>
            </a:pPr>
            <a:r>
              <a:rPr lang="en-GB" dirty="0"/>
              <a:t>Release out of hours to reduce outage/risks</a:t>
            </a:r>
          </a:p>
          <a:p>
            <a:pPr marL="342900" indent="-342900">
              <a:buFontTx/>
              <a:buChar char="-"/>
            </a:pPr>
            <a:r>
              <a:rPr lang="en-GB" dirty="0"/>
              <a:t>Carry out system e2e testing</a:t>
            </a:r>
          </a:p>
          <a:p>
            <a:pPr marL="342900" indent="-342900">
              <a:buFontTx/>
              <a:buChar char="-"/>
            </a:pPr>
            <a:r>
              <a:rPr lang="en-GB" dirty="0"/>
              <a:t>Test new features in testing environment</a:t>
            </a:r>
          </a:p>
          <a:p>
            <a:pPr marL="342900" indent="-342900">
              <a:buFontTx/>
              <a:buChar char="-"/>
            </a:pPr>
            <a:r>
              <a:rPr lang="en-GB" dirty="0"/>
              <a:t>Test out existing features in testing environment *</a:t>
            </a:r>
          </a:p>
          <a:p>
            <a:pPr marL="342900" indent="-342900">
              <a:buFontTx/>
              <a:buChar char="-"/>
            </a:pPr>
            <a:endParaRPr lang="en-GB" dirty="0"/>
          </a:p>
          <a:p>
            <a:pPr marL="0" indent="0">
              <a:buNone/>
            </a:pPr>
            <a:r>
              <a:rPr lang="en-GB" dirty="0"/>
              <a:t>* Called regression testing</a:t>
            </a:r>
          </a:p>
          <a:p>
            <a:pPr marL="342900" indent="-34290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39009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GB" b="1" dirty="0"/>
              <a:t>When Bugs Bug: </a:t>
            </a:r>
            <a:r>
              <a:rPr lang="en-GB" dirty="0"/>
              <a:t>Long after Prod Release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2E7BE7D-7DD6-7FCD-E8C7-827C6872A746}"/>
              </a:ext>
            </a:extLst>
          </p:cNvPr>
          <p:cNvSpPr txBox="1">
            <a:spLocks/>
          </p:cNvSpPr>
          <p:nvPr/>
        </p:nvSpPr>
        <p:spPr>
          <a:xfrm>
            <a:off x="867607" y="1553250"/>
            <a:ext cx="9304089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These are called post-launch production bugs</a:t>
            </a:r>
          </a:p>
          <a:p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/>
              <a:t>These often are low priority</a:t>
            </a:r>
            <a:br>
              <a:rPr lang="en-GB" dirty="0"/>
            </a:br>
            <a:r>
              <a:rPr lang="en-GB" dirty="0"/>
              <a:t>(or they would have been found sooner)</a:t>
            </a:r>
          </a:p>
          <a:p>
            <a:pPr marL="342900" indent="-342900">
              <a:buFontTx/>
              <a:buChar char="-"/>
            </a:pPr>
            <a:r>
              <a:rPr lang="en-GB" dirty="0"/>
              <a:t>Should be put in backlog for prioritisation and fixing</a:t>
            </a:r>
          </a:p>
          <a:p>
            <a:pPr marL="342900" indent="-34290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79091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GB" b="1" dirty="0"/>
              <a:t>When Bugs Bug: </a:t>
            </a:r>
            <a:r>
              <a:rPr lang="en-GB" dirty="0"/>
              <a:t>Long after Prod Release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A2AAEB8-C7C0-B973-54F2-202397531066}"/>
              </a:ext>
            </a:extLst>
          </p:cNvPr>
          <p:cNvSpPr txBox="1">
            <a:spLocks/>
          </p:cNvSpPr>
          <p:nvPr/>
        </p:nvSpPr>
        <p:spPr>
          <a:xfrm>
            <a:off x="867607" y="1553250"/>
            <a:ext cx="9304089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Prevention:</a:t>
            </a:r>
          </a:p>
          <a:p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/>
              <a:t>Test new features in testing environment before releases</a:t>
            </a:r>
          </a:p>
          <a:p>
            <a:pPr marL="342900" indent="-342900">
              <a:buFontTx/>
              <a:buChar char="-"/>
            </a:pPr>
            <a:r>
              <a:rPr lang="en-GB" dirty="0"/>
              <a:t>Test out existing features in testing environment * before releases</a:t>
            </a:r>
          </a:p>
          <a:p>
            <a:pPr marL="342900" indent="-342900">
              <a:buFontTx/>
              <a:buChar char="-"/>
            </a:pPr>
            <a:r>
              <a:rPr lang="en-GB" dirty="0"/>
              <a:t>Have mature error reporting mechanism to catch issues early</a:t>
            </a:r>
          </a:p>
          <a:p>
            <a:pPr marL="342900" indent="-342900">
              <a:buFontTx/>
              <a:buChar char="-"/>
            </a:pPr>
            <a:endParaRPr lang="en-GB" dirty="0"/>
          </a:p>
          <a:p>
            <a:pPr marL="0" indent="0">
              <a:buNone/>
            </a:pPr>
            <a:r>
              <a:rPr lang="en-GB" dirty="0"/>
              <a:t>* Called regression testing</a:t>
            </a:r>
          </a:p>
          <a:p>
            <a:pPr marL="342900" indent="-34290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81428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GB" b="1" dirty="0"/>
              <a:t>When Bugs Bug: </a:t>
            </a:r>
            <a:r>
              <a:rPr lang="en-GB" dirty="0"/>
              <a:t>After 3</a:t>
            </a:r>
            <a:r>
              <a:rPr lang="en-GB" baseline="30000" dirty="0"/>
              <a:t>rd</a:t>
            </a:r>
            <a:r>
              <a:rPr lang="en-GB" dirty="0"/>
              <a:t> Party API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342900" indent="-342900">
              <a:buFontTx/>
              <a:buChar char="-"/>
            </a:pP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131E57-075D-2FD1-892F-4909270A62F2}"/>
              </a:ext>
            </a:extLst>
          </p:cNvPr>
          <p:cNvSpPr txBox="1">
            <a:spLocks/>
          </p:cNvSpPr>
          <p:nvPr/>
        </p:nvSpPr>
        <p:spPr>
          <a:xfrm>
            <a:off x="867607" y="1553250"/>
            <a:ext cx="9304089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These are 3</a:t>
            </a:r>
            <a:r>
              <a:rPr lang="en-GB" baseline="30000" dirty="0"/>
              <a:t>rd</a:t>
            </a:r>
            <a:r>
              <a:rPr lang="en-GB" dirty="0"/>
              <a:t> Party / Vendor production bugs, and are high priority</a:t>
            </a:r>
          </a:p>
          <a:p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/>
              <a:t>These often not caught until production</a:t>
            </a:r>
          </a:p>
          <a:p>
            <a:pPr marL="342900" indent="-342900">
              <a:buFontTx/>
              <a:buChar char="-"/>
            </a:pPr>
            <a:r>
              <a:rPr lang="en-GB" dirty="0"/>
              <a:t>Should be immediately hot fixed, as often cause immediate and ongoing outage</a:t>
            </a:r>
          </a:p>
          <a:p>
            <a:endParaRPr lang="en-GB" dirty="0"/>
          </a:p>
          <a:p>
            <a:pPr marL="342900" indent="-34290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890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GB" b="1" dirty="0"/>
              <a:t>When Bugs Bug: </a:t>
            </a:r>
            <a:r>
              <a:rPr lang="en-GB" dirty="0"/>
              <a:t>After 3</a:t>
            </a:r>
            <a:r>
              <a:rPr lang="en-GB" baseline="30000" dirty="0"/>
              <a:t>rd</a:t>
            </a:r>
            <a:r>
              <a:rPr lang="en-GB" dirty="0"/>
              <a:t> Party API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342900" indent="-342900">
              <a:buFontTx/>
              <a:buChar char="-"/>
            </a:pP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E06C052-D5E4-5812-8D25-4C4EEA668488}"/>
              </a:ext>
            </a:extLst>
          </p:cNvPr>
          <p:cNvSpPr txBox="1">
            <a:spLocks/>
          </p:cNvSpPr>
          <p:nvPr/>
        </p:nvSpPr>
        <p:spPr>
          <a:xfrm>
            <a:off x="867607" y="1553250"/>
            <a:ext cx="9304089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Prevention:</a:t>
            </a:r>
          </a:p>
          <a:p>
            <a:pPr marL="342900" indent="-342900">
              <a:buFontTx/>
              <a:buChar char="-"/>
            </a:pPr>
            <a:r>
              <a:rPr lang="en-GB" dirty="0"/>
              <a:t>Contact 3</a:t>
            </a:r>
            <a:r>
              <a:rPr lang="en-GB" baseline="30000" dirty="0"/>
              <a:t>rd</a:t>
            </a:r>
            <a:r>
              <a:rPr lang="en-GB" dirty="0"/>
              <a:t> parties vendors and obtain release / upgrade schedule</a:t>
            </a:r>
          </a:p>
          <a:p>
            <a:pPr marL="342900" indent="-342900">
              <a:buFontTx/>
              <a:buChar char="-"/>
            </a:pPr>
            <a:r>
              <a:rPr lang="en-GB" dirty="0"/>
              <a:t>Carry out regular automatic system e2e testing</a:t>
            </a:r>
          </a:p>
          <a:p>
            <a:pPr marL="342900" indent="-342900">
              <a:buFontTx/>
              <a:buChar char="-"/>
            </a:pPr>
            <a:r>
              <a:rPr lang="en-GB" dirty="0"/>
              <a:t>Hook out dev to dev, test to test for 3</a:t>
            </a:r>
            <a:r>
              <a:rPr lang="en-GB" baseline="30000" dirty="0"/>
              <a:t>rd</a:t>
            </a:r>
            <a:r>
              <a:rPr lang="en-GB" dirty="0"/>
              <a:t> parties to catch bugs early*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* Can come with it’s own challenge dealing with others often broken environments</a:t>
            </a:r>
          </a:p>
          <a:p>
            <a:pPr marL="342900" indent="-342900">
              <a:buFontTx/>
              <a:buChar char="-"/>
            </a:pPr>
            <a:endParaRPr lang="en-GB" dirty="0"/>
          </a:p>
          <a:p>
            <a:pPr marL="342900" indent="-34290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35367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GB" b="1" dirty="0"/>
              <a:t>When Bugs Bug: </a:t>
            </a:r>
            <a:r>
              <a:rPr lang="en-GB" dirty="0" err="1"/>
              <a:t>Cliffnotes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342900" indent="-342900">
              <a:buFontTx/>
              <a:buChar char="-"/>
            </a:pP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02BC379-1D99-A7E9-2EB2-6887044DDDAF}"/>
              </a:ext>
            </a:extLst>
          </p:cNvPr>
          <p:cNvSpPr txBox="1">
            <a:spLocks/>
          </p:cNvSpPr>
          <p:nvPr/>
        </p:nvSpPr>
        <p:spPr>
          <a:xfrm>
            <a:off x="867607" y="1553250"/>
            <a:ext cx="9304089" cy="4351338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GB" dirty="0"/>
              <a:t>Prod Release Bugs are just non caught Dev/Test Bugs</a:t>
            </a:r>
          </a:p>
          <a:p>
            <a:pPr marL="342900" indent="-342900">
              <a:buFontTx/>
              <a:buChar char="-"/>
            </a:pPr>
            <a:r>
              <a:rPr lang="en-GB" b="1" dirty="0"/>
              <a:t>Prod Release Bugs are a nightmare</a:t>
            </a:r>
            <a:r>
              <a:rPr lang="en-GB" dirty="0"/>
              <a:t>, avoid at all costs</a:t>
            </a:r>
          </a:p>
          <a:p>
            <a:pPr marL="342900" indent="-342900">
              <a:buFontTx/>
              <a:buChar char="-"/>
            </a:pPr>
            <a:r>
              <a:rPr lang="en-GB" dirty="0"/>
              <a:t>Only Prod bugs “</a:t>
            </a:r>
            <a:r>
              <a:rPr lang="en-GB" b="1" i="1" dirty="0"/>
              <a:t>matter</a:t>
            </a:r>
            <a:r>
              <a:rPr lang="en-GB" dirty="0"/>
              <a:t>”*</a:t>
            </a:r>
          </a:p>
          <a:p>
            <a:pPr marL="342900" indent="-342900">
              <a:buFontTx/>
              <a:buChar char="-"/>
            </a:pPr>
            <a:r>
              <a:rPr lang="en-GB" dirty="0"/>
              <a:t>Keep </a:t>
            </a:r>
            <a:r>
              <a:rPr lang="en-GB" b="1" dirty="0"/>
              <a:t>good vendor contact </a:t>
            </a:r>
            <a:r>
              <a:rPr lang="en-GB" dirty="0"/>
              <a:t>to prevent Integration issues</a:t>
            </a:r>
          </a:p>
          <a:p>
            <a:pPr marL="342900" indent="-342900">
              <a:buFontTx/>
              <a:buChar char="-"/>
            </a:pPr>
            <a:r>
              <a:rPr lang="en-GB" b="1" dirty="0"/>
              <a:t>Regression Test </a:t>
            </a:r>
            <a:r>
              <a:rPr lang="en-GB" dirty="0"/>
              <a:t>to prevent going backwards</a:t>
            </a:r>
          </a:p>
          <a:p>
            <a:pPr marL="342900" indent="-342900">
              <a:buFontTx/>
              <a:buChar char="-"/>
            </a:pPr>
            <a:r>
              <a:rPr lang="en-GB" b="1" dirty="0"/>
              <a:t>Feature Test </a:t>
            </a:r>
            <a:r>
              <a:rPr lang="en-GB" dirty="0"/>
              <a:t>to ensure going forwards</a:t>
            </a:r>
          </a:p>
          <a:p>
            <a:pPr marL="342900" indent="-342900">
              <a:buFontTx/>
              <a:buChar char="-"/>
            </a:pPr>
            <a:r>
              <a:rPr lang="en-GB" b="1" i="1" dirty="0"/>
              <a:t>Most</a:t>
            </a:r>
            <a:r>
              <a:rPr lang="en-GB" dirty="0"/>
              <a:t>* bugs happen after releases</a:t>
            </a:r>
          </a:p>
          <a:p>
            <a:endParaRPr lang="en-GB" dirty="0"/>
          </a:p>
          <a:p>
            <a:pPr marL="342900" indent="-342900">
              <a:buFontTx/>
              <a:buChar char="-"/>
            </a:pPr>
            <a:endParaRPr lang="en-GB" dirty="0"/>
          </a:p>
          <a:p>
            <a:r>
              <a:rPr lang="en-GB" dirty="0"/>
              <a:t>* “</a:t>
            </a:r>
            <a:r>
              <a:rPr lang="en-GB" b="1" i="1" dirty="0"/>
              <a:t>matter</a:t>
            </a:r>
            <a:r>
              <a:rPr lang="en-GB" dirty="0"/>
              <a:t>” Dev/Test only matter to your productivity </a:t>
            </a:r>
            <a:r>
              <a:rPr lang="en-GB" dirty="0">
                <a:sym typeface="Wingdings" panose="05000000000000000000" pitchFamily="2" charset="2"/>
              </a:rPr>
              <a:t></a:t>
            </a:r>
          </a:p>
          <a:p>
            <a:r>
              <a:rPr lang="en-GB" dirty="0"/>
              <a:t>* </a:t>
            </a:r>
            <a:r>
              <a:rPr lang="en-GB" b="1" i="1" dirty="0"/>
              <a:t>Most </a:t>
            </a:r>
            <a:r>
              <a:rPr lang="en-GB" dirty="0"/>
              <a:t>up until working on Live </a:t>
            </a:r>
            <a:r>
              <a:rPr lang="en-GB" dirty="0" err="1"/>
              <a:t>Persion</a:t>
            </a:r>
            <a:r>
              <a:rPr lang="en-GB" dirty="0"/>
              <a:t> and </a:t>
            </a:r>
            <a:r>
              <a:rPr lang="en-GB" dirty="0" err="1"/>
              <a:t>IBMCloud</a:t>
            </a:r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482777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GB" b="1" dirty="0"/>
              <a:t>When Bugs Bug:</a:t>
            </a:r>
            <a:r>
              <a:rPr lang="en-GB" dirty="0"/>
              <a:t> Questions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342900" indent="-342900">
              <a:buFontTx/>
              <a:buChar char="-"/>
            </a:pPr>
            <a:r>
              <a:rPr lang="en-GB" dirty="0"/>
              <a:t>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A4FC83-966A-3284-BC03-883BD6089CC7}"/>
              </a:ext>
            </a:extLst>
          </p:cNvPr>
          <p:cNvSpPr txBox="1">
            <a:spLocks/>
          </p:cNvSpPr>
          <p:nvPr/>
        </p:nvSpPr>
        <p:spPr>
          <a:xfrm>
            <a:off x="867607" y="1553250"/>
            <a:ext cx="9304089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Onto</a:t>
            </a:r>
            <a:br>
              <a:rPr lang="en-GB" dirty="0"/>
            </a:br>
            <a:endParaRPr lang="en-GB" dirty="0"/>
          </a:p>
          <a:p>
            <a:r>
              <a:rPr lang="en-GB" dirty="0"/>
              <a:t>Schedule of Events</a:t>
            </a:r>
          </a:p>
          <a:p>
            <a:r>
              <a:rPr lang="en-GB" dirty="0"/>
              <a:t>Finding Bugs</a:t>
            </a:r>
          </a:p>
          <a:p>
            <a:r>
              <a:rPr lang="en-GB" dirty="0"/>
              <a:t>Reproduce Bugs</a:t>
            </a:r>
          </a:p>
          <a:p>
            <a:r>
              <a:rPr lang="en-GB" dirty="0"/>
              <a:t>Fix Bugs</a:t>
            </a:r>
          </a:p>
        </p:txBody>
      </p:sp>
    </p:spTree>
    <p:extLst>
      <p:ext uri="{BB962C8B-B14F-4D97-AF65-F5344CB8AC3E}">
        <p14:creationId xmlns:p14="http://schemas.microsoft.com/office/powerpoint/2010/main" val="12985350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97864" y="2225529"/>
            <a:ext cx="6524600" cy="792800"/>
          </a:xfrm>
        </p:spPr>
        <p:txBody>
          <a:bodyPr/>
          <a:lstStyle/>
          <a:p>
            <a:pPr lvl="0" algn="r"/>
            <a:r>
              <a:rPr lang="en-GB" sz="6000" dirty="0"/>
              <a:t>Schedule of Events</a:t>
            </a:r>
          </a:p>
        </p:txBody>
      </p:sp>
    </p:spTree>
    <p:extLst>
      <p:ext uri="{BB962C8B-B14F-4D97-AF65-F5344CB8AC3E}">
        <p14:creationId xmlns:p14="http://schemas.microsoft.com/office/powerpoint/2010/main" val="26853097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SCHEDULE OF EVENTS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304089" cy="435133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Rules of thumb</a:t>
            </a:r>
          </a:p>
          <a:p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/>
              <a:t>Prod bugs are much </a:t>
            </a:r>
            <a:r>
              <a:rPr lang="en-GB" dirty="0" err="1"/>
              <a:t>much</a:t>
            </a:r>
            <a:r>
              <a:rPr lang="en-GB" dirty="0"/>
              <a:t> worse than dev bugs</a:t>
            </a:r>
            <a:br>
              <a:rPr lang="en-GB" dirty="0"/>
            </a:br>
            <a:r>
              <a:rPr lang="en-GB" dirty="0"/>
              <a:t>(</a:t>
            </a:r>
            <a:r>
              <a:rPr lang="en-GB" dirty="0" err="1"/>
              <a:t>upto</a:t>
            </a:r>
            <a:r>
              <a:rPr lang="en-GB" dirty="0"/>
              <a:t> x20 more expensive to fix)</a:t>
            </a:r>
          </a:p>
          <a:p>
            <a:pPr marL="342900" indent="-342900">
              <a:buFontTx/>
              <a:buChar char="-"/>
            </a:pPr>
            <a:endParaRPr lang="en-GB" dirty="0"/>
          </a:p>
          <a:p>
            <a:pPr marL="342900" indent="-342900">
              <a:buFontTx/>
              <a:buChar char="-"/>
            </a:pPr>
            <a:r>
              <a:rPr lang="en-GB" i="1" dirty="0"/>
              <a:t>Comms must be clear and Efficient</a:t>
            </a:r>
            <a:br>
              <a:rPr lang="en-GB" i="1" dirty="0"/>
            </a:br>
            <a:r>
              <a:rPr lang="en-GB" i="1" dirty="0"/>
              <a:t>(otherwise the cost of updated and comms will delay fixes)</a:t>
            </a:r>
          </a:p>
          <a:p>
            <a:pPr marL="342900" indent="-342900">
              <a:buFontTx/>
              <a:buChar char="-"/>
            </a:pPr>
            <a:endParaRPr lang="en-GB" i="1" dirty="0"/>
          </a:p>
          <a:p>
            <a:pPr marL="342900" indent="-342900">
              <a:buFontTx/>
              <a:buChar char="-"/>
            </a:pPr>
            <a:r>
              <a:rPr lang="en-GB" i="1" dirty="0"/>
              <a:t>Responsibly of the leadership in the team to protect the support engineers</a:t>
            </a:r>
            <a:br>
              <a:rPr lang="en-GB" i="1" dirty="0"/>
            </a:br>
            <a:r>
              <a:rPr lang="en-GB" i="1" dirty="0"/>
              <a:t>(Get help comms are becoming a problem / getting overwhelmed)</a:t>
            </a:r>
          </a:p>
        </p:txBody>
      </p:sp>
    </p:spTree>
    <p:extLst>
      <p:ext uri="{BB962C8B-B14F-4D97-AF65-F5344CB8AC3E}">
        <p14:creationId xmlns:p14="http://schemas.microsoft.com/office/powerpoint/2010/main" val="406439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Idealised</a:t>
            </a:r>
            <a:br>
              <a:rPr lang="en-GB" dirty="0"/>
            </a:br>
            <a:r>
              <a:rPr lang="en-GB" dirty="0"/>
              <a:t>SCHEDULE OF EVENTS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304089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Steps:</a:t>
            </a:r>
          </a:p>
          <a:p>
            <a:pPr marL="342900" indent="-342900">
              <a:buFontTx/>
              <a:buChar char="-"/>
            </a:pPr>
            <a:r>
              <a:rPr lang="en-GB" i="1" dirty="0"/>
              <a:t>Discovery</a:t>
            </a:r>
          </a:p>
          <a:p>
            <a:pPr marL="342900" indent="-342900">
              <a:buFontTx/>
              <a:buChar char="-"/>
            </a:pPr>
            <a:r>
              <a:rPr lang="en-GB" i="1" dirty="0"/>
              <a:t>Reproduce</a:t>
            </a:r>
          </a:p>
          <a:p>
            <a:pPr marL="342900" indent="-342900">
              <a:buFontTx/>
              <a:buChar char="-"/>
            </a:pPr>
            <a:r>
              <a:rPr lang="en-GB" i="1" dirty="0"/>
              <a:t>Fix*</a:t>
            </a:r>
          </a:p>
        </p:txBody>
      </p:sp>
    </p:spTree>
    <p:extLst>
      <p:ext uri="{BB962C8B-B14F-4D97-AF65-F5344CB8AC3E}">
        <p14:creationId xmlns:p14="http://schemas.microsoft.com/office/powerpoint/2010/main" val="12138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Real Bugs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703407" y="1419225"/>
            <a:ext cx="495167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Used to be paper eating Insects 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That hid and </a:t>
            </a:r>
            <a:r>
              <a:rPr lang="en-GB" dirty="0"/>
              <a:t>ate the data storing paper</a:t>
            </a:r>
          </a:p>
          <a:p>
            <a:pPr marL="0" indent="0">
              <a:buNone/>
            </a:pPr>
            <a:br>
              <a:rPr lang="en-GB" i="1" dirty="0"/>
            </a:br>
            <a:endParaRPr lang="en-GB" sz="2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749B900-A7B9-4BCB-19D7-E0DC9179D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261" y="1419225"/>
            <a:ext cx="3785032" cy="289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FC21DF-88D9-3FA0-C04E-FC44F6E8FE68}"/>
              </a:ext>
            </a:extLst>
          </p:cNvPr>
          <p:cNvSpPr txBox="1"/>
          <p:nvPr/>
        </p:nvSpPr>
        <p:spPr>
          <a:xfrm>
            <a:off x="703407" y="5401845"/>
            <a:ext cx="85647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GB" sz="1800" i="1" dirty="0"/>
          </a:p>
          <a:p>
            <a:pPr marL="0" indent="0">
              <a:buNone/>
            </a:pPr>
            <a:r>
              <a:rPr lang="en-GB" dirty="0">
                <a:hlinkClick r:id="rId3"/>
              </a:rPr>
              <a:t>https://en.wikipedia.org/wiki/Bug_(engineering)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sz="1800" dirty="0">
                <a:hlinkClick r:id="rId4"/>
              </a:rPr>
              <a:t>https://en.wikipedia.org/wiki/Computer_programming_in_the_punched_card_era</a:t>
            </a:r>
            <a:r>
              <a:rPr lang="en-GB" sz="1800" dirty="0"/>
              <a:t> </a:t>
            </a:r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E44E81-B8CE-3331-4B2F-231D929B941E}"/>
              </a:ext>
            </a:extLst>
          </p:cNvPr>
          <p:cNvSpPr txBox="1"/>
          <p:nvPr/>
        </p:nvSpPr>
        <p:spPr>
          <a:xfrm>
            <a:off x="703407" y="5034802"/>
            <a:ext cx="9168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/>
              <a:t>Note </a:t>
            </a:r>
            <a:r>
              <a:rPr lang="en-GB" b="1" i="1" dirty="0"/>
              <a:t>*</a:t>
            </a:r>
            <a:r>
              <a:rPr lang="en-GB" i="1" dirty="0"/>
              <a:t>: the term has competing origin stories, I was told this personally by someone of the punch-card era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556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Schedule of Events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304089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Worked examples for :</a:t>
            </a:r>
          </a:p>
          <a:p>
            <a:endParaRPr lang="en-GB" dirty="0"/>
          </a:p>
          <a:p>
            <a:r>
              <a:rPr lang="en-GB" dirty="0"/>
              <a:t>NON-PROD/INCIDENT SCHEDULE OF EVENTS</a:t>
            </a:r>
          </a:p>
          <a:p>
            <a:r>
              <a:rPr lang="en-GB" dirty="0"/>
              <a:t>PROD INCIDENT SCHEDULE OF EVENTS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76914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NON-PROD/INCIDENT </a:t>
            </a:r>
            <a:br>
              <a:rPr lang="en-GB" dirty="0"/>
            </a:br>
            <a:r>
              <a:rPr lang="en-GB" dirty="0"/>
              <a:t>SCHEDULE OF EVENTS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304089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  <a:p>
            <a:pPr marL="0" indent="0">
              <a:buNone/>
            </a:pPr>
            <a:r>
              <a:rPr lang="en-GB" dirty="0"/>
              <a:t>Steps:</a:t>
            </a:r>
          </a:p>
          <a:p>
            <a:pPr marL="342900" indent="-342900">
              <a:buFontTx/>
              <a:buChar char="-"/>
            </a:pPr>
            <a:r>
              <a:rPr lang="en-GB" i="1" dirty="0"/>
              <a:t>Discovery</a:t>
            </a:r>
          </a:p>
          <a:p>
            <a:pPr marL="342900" indent="-342900">
              <a:buFontTx/>
              <a:buChar char="-"/>
            </a:pPr>
            <a:r>
              <a:rPr lang="en-GB" i="1" dirty="0"/>
              <a:t>Reproduce in Dev/Local</a:t>
            </a:r>
          </a:p>
          <a:p>
            <a:pPr marL="342900" indent="-342900">
              <a:buFontTx/>
              <a:buChar char="-"/>
            </a:pPr>
            <a:r>
              <a:rPr lang="en-GB" i="1" dirty="0"/>
              <a:t>Fix* in Dev/Local</a:t>
            </a:r>
          </a:p>
          <a:p>
            <a:pPr marL="342900" indent="-342900">
              <a:buFontTx/>
              <a:buChar char="-"/>
            </a:pPr>
            <a:r>
              <a:rPr lang="en-GB" i="1" dirty="0"/>
              <a:t>Profit</a:t>
            </a:r>
          </a:p>
          <a:p>
            <a:pPr marL="342900" indent="-342900">
              <a:buFontTx/>
              <a:buChar char="-"/>
            </a:pPr>
            <a:endParaRPr lang="en-GB" i="1" dirty="0"/>
          </a:p>
          <a:p>
            <a:pPr marL="342900" indent="-342900">
              <a:buFontTx/>
              <a:buChar char="-"/>
            </a:pPr>
            <a:endParaRPr lang="en-GB" i="1" dirty="0"/>
          </a:p>
          <a:p>
            <a:pPr marL="0" indent="0">
              <a:buNone/>
            </a:pPr>
            <a:r>
              <a:rPr lang="en-GB" i="1" dirty="0"/>
              <a:t>* Fix includes verification of fix by business / testers</a:t>
            </a:r>
          </a:p>
        </p:txBody>
      </p:sp>
    </p:spTree>
    <p:extLst>
      <p:ext uri="{BB962C8B-B14F-4D97-AF65-F5344CB8AC3E}">
        <p14:creationId xmlns:p14="http://schemas.microsoft.com/office/powerpoint/2010/main" val="167805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PROD INCIDENT </a:t>
            </a:r>
            <a:br>
              <a:rPr lang="en-GB" dirty="0"/>
            </a:br>
            <a:r>
              <a:rPr lang="en-GB" dirty="0"/>
              <a:t>SCHEDULE OF EVENTS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304089" cy="4351338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Steps:</a:t>
            </a:r>
          </a:p>
          <a:p>
            <a:pPr marL="342900" indent="-342900">
              <a:buFontTx/>
              <a:buChar char="-"/>
            </a:pPr>
            <a:r>
              <a:rPr lang="en-GB" dirty="0"/>
              <a:t>Discovery</a:t>
            </a:r>
          </a:p>
          <a:p>
            <a:pPr marL="342900" indent="-342900">
              <a:buFontTx/>
              <a:buChar char="-"/>
            </a:pPr>
            <a:r>
              <a:rPr lang="en-GB" dirty="0"/>
              <a:t>Reproduce in Dev/Local</a:t>
            </a:r>
          </a:p>
          <a:p>
            <a:pPr marL="342900" indent="-342900">
              <a:buFontTx/>
              <a:buChar char="-"/>
            </a:pPr>
            <a:r>
              <a:rPr lang="en-GB" dirty="0"/>
              <a:t>Fix in Dev/Local</a:t>
            </a:r>
          </a:p>
          <a:p>
            <a:pPr marL="342900" indent="-342900">
              <a:buFontTx/>
              <a:buChar char="-"/>
            </a:pPr>
            <a:r>
              <a:rPr lang="en-GB" i="1" dirty="0"/>
              <a:t>Reproduce in Test</a:t>
            </a:r>
          </a:p>
          <a:p>
            <a:pPr marL="342900" indent="-342900">
              <a:buFontTx/>
              <a:buChar char="-"/>
            </a:pPr>
            <a:r>
              <a:rPr lang="en-GB" i="1" dirty="0"/>
              <a:t>Fix In Test</a:t>
            </a:r>
          </a:p>
          <a:p>
            <a:pPr marL="342900" indent="-342900">
              <a:buFontTx/>
              <a:buChar char="-"/>
            </a:pPr>
            <a:r>
              <a:rPr lang="en-GB" i="1" dirty="0"/>
              <a:t>Paperwork…</a:t>
            </a:r>
          </a:p>
          <a:p>
            <a:pPr marL="342900" indent="-342900">
              <a:buFontTx/>
              <a:buChar char="-"/>
            </a:pPr>
            <a:r>
              <a:rPr lang="en-GB" i="1" dirty="0"/>
              <a:t>Reproduce in Prod</a:t>
            </a:r>
          </a:p>
          <a:p>
            <a:pPr marL="342900" indent="-342900">
              <a:buFontTx/>
              <a:buChar char="-"/>
            </a:pPr>
            <a:r>
              <a:rPr lang="en-GB" i="1" dirty="0"/>
              <a:t>Fix in Prod</a:t>
            </a:r>
          </a:p>
          <a:p>
            <a:pPr marL="342900" indent="-342900">
              <a:buFontTx/>
              <a:buChar char="-"/>
            </a:pPr>
            <a:r>
              <a:rPr lang="en-GB" i="1" dirty="0"/>
              <a:t>Being chewed out for creating bug in first place…</a:t>
            </a:r>
          </a:p>
          <a:p>
            <a:pPr marL="342900" indent="-342900">
              <a:buFontTx/>
              <a:buChar char="-"/>
            </a:pPr>
            <a:r>
              <a:rPr lang="en-GB" i="1" dirty="0"/>
              <a:t>Profit</a:t>
            </a:r>
          </a:p>
        </p:txBody>
      </p:sp>
    </p:spTree>
    <p:extLst>
      <p:ext uri="{BB962C8B-B14F-4D97-AF65-F5344CB8AC3E}">
        <p14:creationId xmlns:p14="http://schemas.microsoft.com/office/powerpoint/2010/main" val="362836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SCHEDULE OF EVENTS: </a:t>
            </a:r>
            <a:r>
              <a:rPr lang="en-GB" dirty="0" err="1"/>
              <a:t>Cliffnotes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304089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i="1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E0732E0-F24A-7440-4A2B-AC9FC7889B9F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9304089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Do through code reviews and unit testing</a:t>
            </a:r>
            <a:br>
              <a:rPr lang="en-GB" dirty="0"/>
            </a:br>
            <a:br>
              <a:rPr lang="en-GB" dirty="0"/>
            </a:br>
            <a:r>
              <a:rPr lang="en-GB" dirty="0"/>
              <a:t>Help your team with pre-release testing</a:t>
            </a:r>
            <a:br>
              <a:rPr lang="en-GB" dirty="0"/>
            </a:br>
            <a:br>
              <a:rPr lang="en-GB" dirty="0"/>
            </a:br>
            <a:r>
              <a:rPr lang="en-GB" dirty="0"/>
              <a:t>Cause:</a:t>
            </a:r>
            <a:br>
              <a:rPr lang="en-GB" dirty="0"/>
            </a:br>
            <a:br>
              <a:rPr lang="en-GB" dirty="0"/>
            </a:br>
            <a:r>
              <a:rPr lang="en-GB" dirty="0"/>
              <a:t>- Dev bugs ok</a:t>
            </a:r>
            <a:br>
              <a:rPr lang="en-GB" dirty="0"/>
            </a:br>
            <a:br>
              <a:rPr lang="en-GB" dirty="0"/>
            </a:br>
            <a:r>
              <a:rPr lang="en-GB" dirty="0"/>
              <a:t>- Production bugs bad</a:t>
            </a:r>
          </a:p>
          <a:p>
            <a:pPr marL="0" indent="0">
              <a:buNone/>
            </a:pP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00128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97864" y="2225529"/>
            <a:ext cx="6524600" cy="792800"/>
          </a:xfrm>
        </p:spPr>
        <p:txBody>
          <a:bodyPr/>
          <a:lstStyle/>
          <a:p>
            <a:pPr lvl="0" algn="r"/>
            <a:r>
              <a:rPr lang="en-GB" sz="6000" dirty="0"/>
              <a:t>How to find bugs</a:t>
            </a:r>
          </a:p>
        </p:txBody>
      </p:sp>
    </p:spTree>
    <p:extLst>
      <p:ext uri="{BB962C8B-B14F-4D97-AF65-F5344CB8AC3E}">
        <p14:creationId xmlns:p14="http://schemas.microsoft.com/office/powerpoint/2010/main" val="19615899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find Bugs: Overview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304089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Steps:</a:t>
            </a:r>
          </a:p>
          <a:p>
            <a:pPr marL="342900" indent="-342900">
              <a:buFontTx/>
              <a:buChar char="-"/>
            </a:pPr>
            <a:r>
              <a:rPr lang="en-GB" i="1" dirty="0"/>
              <a:t>Discovery*</a:t>
            </a:r>
          </a:p>
          <a:p>
            <a:pPr marL="342900" indent="-342900">
              <a:buFontTx/>
              <a:buChar char="-"/>
            </a:pPr>
            <a:r>
              <a:rPr lang="en-GB" i="1" dirty="0"/>
              <a:t>Reproduce</a:t>
            </a:r>
          </a:p>
          <a:p>
            <a:pPr marL="342900" indent="-342900">
              <a:buFontTx/>
              <a:buChar char="-"/>
            </a:pPr>
            <a:r>
              <a:rPr lang="en-GB" i="1" dirty="0"/>
              <a:t>Fix</a:t>
            </a:r>
          </a:p>
        </p:txBody>
      </p:sp>
    </p:spTree>
    <p:extLst>
      <p:ext uri="{BB962C8B-B14F-4D97-AF65-F5344CB8AC3E}">
        <p14:creationId xmlns:p14="http://schemas.microsoft.com/office/powerpoint/2010/main" val="7962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/>
              <a:t>Discovery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304089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Discovery happens through many means:</a:t>
            </a:r>
          </a:p>
          <a:p>
            <a:endParaRPr lang="en-GB" i="1" dirty="0"/>
          </a:p>
          <a:p>
            <a:pPr marL="342900" indent="-342900">
              <a:buFontTx/>
              <a:buChar char="-"/>
            </a:pPr>
            <a:r>
              <a:rPr lang="en-GB" i="1" dirty="0"/>
              <a:t>Customer reports</a:t>
            </a:r>
          </a:p>
          <a:p>
            <a:pPr marL="342900" indent="-342900">
              <a:buFontTx/>
              <a:buChar char="-"/>
            </a:pPr>
            <a:r>
              <a:rPr lang="en-GB" i="1" dirty="0"/>
              <a:t>System Testing</a:t>
            </a:r>
          </a:p>
          <a:p>
            <a:pPr marL="342900" indent="-342900">
              <a:buFontTx/>
              <a:buChar char="-"/>
            </a:pPr>
            <a:r>
              <a:rPr lang="en-GB" i="1" dirty="0"/>
              <a:t>Developer Testing</a:t>
            </a:r>
          </a:p>
          <a:p>
            <a:pPr marL="342900" indent="-342900">
              <a:buFontTx/>
              <a:buChar char="-"/>
            </a:pPr>
            <a:r>
              <a:rPr lang="en-GB" i="1" dirty="0"/>
              <a:t>Business Checkout</a:t>
            </a:r>
          </a:p>
          <a:p>
            <a:pPr marL="342900" indent="-342900">
              <a:buFontTx/>
              <a:buChar char="-"/>
            </a:pPr>
            <a:r>
              <a:rPr lang="en-GB" i="1" dirty="0"/>
              <a:t>System Alerts</a:t>
            </a:r>
          </a:p>
          <a:p>
            <a:pPr marL="342900" indent="-342900">
              <a:buFontTx/>
              <a:buChar char="-"/>
            </a:pPr>
            <a:endParaRPr lang="en-GB" i="1" dirty="0"/>
          </a:p>
          <a:p>
            <a:pPr marL="0" indent="0">
              <a:buNone/>
            </a:pPr>
            <a:r>
              <a:rPr lang="en-GB" i="1" dirty="0"/>
              <a:t>Remember the rules when handling Discovery</a:t>
            </a:r>
          </a:p>
        </p:txBody>
      </p:sp>
    </p:spTree>
    <p:extLst>
      <p:ext uri="{BB962C8B-B14F-4D97-AF65-F5344CB8AC3E}">
        <p14:creationId xmlns:p14="http://schemas.microsoft.com/office/powerpoint/2010/main" val="131028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/>
              <a:t>Discovery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304089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i="1" dirty="0"/>
              <a:t>Rule 1: DON’T PANIC </a:t>
            </a:r>
          </a:p>
          <a:p>
            <a:endParaRPr lang="en-GB" sz="2800" i="1" dirty="0"/>
          </a:p>
          <a:p>
            <a:r>
              <a:rPr lang="en-GB" sz="2800" i="1" dirty="0"/>
              <a:t>Rule 2: Communication &amp; Honest</a:t>
            </a:r>
            <a:br>
              <a:rPr lang="en-GB" sz="2800" i="1" dirty="0"/>
            </a:br>
            <a:r>
              <a:rPr lang="en-GB" sz="2800" i="1" dirty="0"/>
              <a:t>Report Issues immediately</a:t>
            </a:r>
          </a:p>
          <a:p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79413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/>
              <a:t>Discovery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304089" cy="435133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Discovery should result in:</a:t>
            </a:r>
          </a:p>
          <a:p>
            <a:endParaRPr lang="en-GB" i="1" dirty="0"/>
          </a:p>
          <a:p>
            <a:pPr marL="342900" indent="-342900">
              <a:buFontTx/>
              <a:buChar char="-"/>
            </a:pPr>
            <a:r>
              <a:rPr lang="en-GB" i="1" dirty="0"/>
              <a:t>Communications</a:t>
            </a:r>
          </a:p>
          <a:p>
            <a:pPr marL="342900" indent="-342900">
              <a:buFontTx/>
              <a:buChar char="-"/>
            </a:pPr>
            <a:r>
              <a:rPr lang="en-GB" i="1" dirty="0"/>
              <a:t>Tracking</a:t>
            </a:r>
          </a:p>
          <a:p>
            <a:pPr marL="342900" indent="-342900">
              <a:buFontTx/>
              <a:buChar char="-"/>
            </a:pPr>
            <a:r>
              <a:rPr lang="en-GB" i="1" dirty="0"/>
              <a:t>Audit Trail</a:t>
            </a:r>
          </a:p>
          <a:p>
            <a:pPr marL="342900" indent="-342900">
              <a:buFontTx/>
              <a:buChar char="-"/>
            </a:pPr>
            <a:endParaRPr lang="en-GB" i="1" dirty="0"/>
          </a:p>
          <a:p>
            <a:r>
              <a:rPr lang="en-GB" i="1" dirty="0"/>
              <a:t>(for prod)</a:t>
            </a:r>
            <a:br>
              <a:rPr lang="en-GB" i="1" dirty="0"/>
            </a:br>
            <a:r>
              <a:rPr lang="en-GB" i="1" dirty="0"/>
              <a:t>email to management</a:t>
            </a:r>
            <a:br>
              <a:rPr lang="en-GB" i="1" dirty="0"/>
            </a:br>
            <a:r>
              <a:rPr lang="en-GB" i="1" dirty="0"/>
              <a:t>email to stakeholder</a:t>
            </a:r>
            <a:br>
              <a:rPr lang="en-GB" i="1" dirty="0"/>
            </a:br>
            <a:r>
              <a:rPr lang="en-GB" i="1" dirty="0"/>
              <a:t>snow or </a:t>
            </a:r>
            <a:r>
              <a:rPr lang="en-GB" i="1" dirty="0" err="1"/>
              <a:t>jira</a:t>
            </a:r>
            <a:r>
              <a:rPr lang="en-GB" i="1" dirty="0"/>
              <a:t> incident</a:t>
            </a:r>
          </a:p>
          <a:p>
            <a:r>
              <a:rPr lang="en-GB" i="1" dirty="0"/>
              <a:t>Issue on outage page</a:t>
            </a:r>
          </a:p>
          <a:p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35151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/>
              <a:t>Discovery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304089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i="1" dirty="0"/>
              <a:t>On to reproducing bugs</a:t>
            </a:r>
          </a:p>
        </p:txBody>
      </p:sp>
    </p:spTree>
    <p:extLst>
      <p:ext uri="{BB962C8B-B14F-4D97-AF65-F5344CB8AC3E}">
        <p14:creationId xmlns:p14="http://schemas.microsoft.com/office/powerpoint/2010/main" val="211764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Bugs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703407" y="1419225"/>
            <a:ext cx="495167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Bugs are: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- Coding Mistakes</a:t>
            </a:r>
          </a:p>
          <a:p>
            <a:pPr>
              <a:buFontTx/>
              <a:buChar char="-"/>
            </a:pPr>
            <a:r>
              <a:rPr lang="en-GB" dirty="0"/>
              <a:t>Misinterpreted requirements</a:t>
            </a:r>
          </a:p>
          <a:p>
            <a:pPr>
              <a:buFontTx/>
              <a:buChar char="-"/>
            </a:pPr>
            <a:r>
              <a:rPr lang="en-GB" dirty="0"/>
              <a:t>Poorly Interacting systems</a:t>
            </a:r>
          </a:p>
          <a:p>
            <a:pPr>
              <a:buFontTx/>
              <a:buChar char="-"/>
            </a:pPr>
            <a:endParaRPr lang="en-GB" dirty="0"/>
          </a:p>
          <a:p>
            <a:pPr marL="0" indent="0">
              <a:buNone/>
            </a:pPr>
            <a:r>
              <a:rPr lang="en-GB" dirty="0"/>
              <a:t>Etc</a:t>
            </a:r>
          </a:p>
          <a:p>
            <a:pPr marL="0" indent="0">
              <a:buNone/>
            </a:pPr>
            <a:br>
              <a:rPr lang="en-GB" i="1" dirty="0"/>
            </a:b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C21DF-88D9-3FA0-C04E-FC44F6E8FE68}"/>
              </a:ext>
            </a:extLst>
          </p:cNvPr>
          <p:cNvSpPr txBox="1"/>
          <p:nvPr/>
        </p:nvSpPr>
        <p:spPr>
          <a:xfrm>
            <a:off x="703407" y="5779499"/>
            <a:ext cx="8564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800" i="1" dirty="0">
                <a:hlinkClick r:id="rId2"/>
              </a:rPr>
              <a:t>https://en.wikipedia.org/wiki/Software_bug</a:t>
            </a:r>
            <a:r>
              <a:rPr lang="en-GB" sz="1800" i="1" dirty="0"/>
              <a:t> 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71468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97864" y="2225529"/>
            <a:ext cx="6524600" cy="792800"/>
          </a:xfrm>
        </p:spPr>
        <p:txBody>
          <a:bodyPr/>
          <a:lstStyle/>
          <a:p>
            <a:pPr lvl="0" algn="r"/>
            <a:r>
              <a:rPr lang="en-GB" sz="6000" dirty="0"/>
              <a:t>How to verify bugs</a:t>
            </a:r>
          </a:p>
        </p:txBody>
      </p:sp>
    </p:spTree>
    <p:extLst>
      <p:ext uri="{BB962C8B-B14F-4D97-AF65-F5344CB8AC3E}">
        <p14:creationId xmlns:p14="http://schemas.microsoft.com/office/powerpoint/2010/main" val="14898909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/>
              <a:t>Reproduce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304089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i="1" dirty="0"/>
              <a:t>On to reproducing bugs, some things are :</a:t>
            </a:r>
            <a:br>
              <a:rPr lang="en-GB" i="1" dirty="0"/>
            </a:br>
            <a:endParaRPr lang="en-GB" i="1" dirty="0"/>
          </a:p>
          <a:p>
            <a:pPr>
              <a:buFontTx/>
              <a:buChar char="-"/>
            </a:pPr>
            <a:r>
              <a:rPr lang="en-GB" i="1" dirty="0"/>
              <a:t>Config</a:t>
            </a:r>
            <a:br>
              <a:rPr lang="en-GB" i="1" dirty="0"/>
            </a:br>
            <a:r>
              <a:rPr lang="en-GB" i="1" dirty="0"/>
              <a:t>aka easy</a:t>
            </a:r>
            <a:br>
              <a:rPr lang="en-GB" i="1" dirty="0"/>
            </a:br>
            <a:endParaRPr lang="en-GB" i="1" dirty="0"/>
          </a:p>
          <a:p>
            <a:pPr>
              <a:buFontTx/>
              <a:buChar char="-"/>
            </a:pPr>
            <a:r>
              <a:rPr lang="en-GB" i="1" dirty="0"/>
              <a:t>Code</a:t>
            </a:r>
            <a:br>
              <a:rPr lang="en-GB" i="1" dirty="0"/>
            </a:br>
            <a:r>
              <a:rPr lang="en-GB" i="1" dirty="0"/>
              <a:t>aka hard</a:t>
            </a:r>
            <a:br>
              <a:rPr lang="en-GB" i="1" dirty="0"/>
            </a:br>
            <a:endParaRPr lang="en-GB" i="1" dirty="0"/>
          </a:p>
          <a:p>
            <a:pPr>
              <a:buFontTx/>
              <a:buChar char="-"/>
            </a:pPr>
            <a:r>
              <a:rPr lang="en-GB" i="1" dirty="0"/>
              <a:t>External</a:t>
            </a:r>
            <a:br>
              <a:rPr lang="en-GB" i="1" dirty="0"/>
            </a:br>
            <a:r>
              <a:rPr lang="en-GB" i="1" dirty="0"/>
              <a:t>aka very hard</a:t>
            </a:r>
          </a:p>
          <a:p>
            <a:pPr>
              <a:buFontTx/>
              <a:buChar char="-"/>
            </a:pP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12315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/>
              <a:t>Reproduce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304089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i="1" dirty="0"/>
              <a:t>Here’s a 10 step guide to reproducing bugs</a:t>
            </a:r>
          </a:p>
        </p:txBody>
      </p:sp>
    </p:spTree>
    <p:extLst>
      <p:ext uri="{BB962C8B-B14F-4D97-AF65-F5344CB8AC3E}">
        <p14:creationId xmlns:p14="http://schemas.microsoft.com/office/powerpoint/2010/main" val="224185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/>
              <a:t>Reproduce: EASY STUFF</a:t>
            </a:r>
            <a:br>
              <a:rPr lang="en-GB" i="1" dirty="0"/>
            </a:b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304089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hlinkClick r:id="rId2"/>
              </a:rPr>
              <a:t>From https://sites.google.com/site/yacoset/Home/how-to-fix-bugs-step-by-step</a:t>
            </a:r>
            <a:endParaRPr lang="en-GB" dirty="0"/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i="1" dirty="0"/>
              <a:t>First, look for Configuration / Library / simple issues</a:t>
            </a:r>
          </a:p>
          <a:p>
            <a:pPr marL="0" indent="0">
              <a:buNone/>
            </a:pPr>
            <a:endParaRPr lang="en-GB" i="1" dirty="0"/>
          </a:p>
          <a:p>
            <a:r>
              <a:rPr lang="en-GB" i="1" dirty="0"/>
              <a:t>Step 1: Enter the bug in your case tracking system</a:t>
            </a:r>
          </a:p>
          <a:p>
            <a:endParaRPr lang="en-GB" i="1" dirty="0"/>
          </a:p>
          <a:p>
            <a:r>
              <a:rPr lang="en-GB" i="1" dirty="0"/>
              <a:t>Step 2: Google the error message</a:t>
            </a:r>
          </a:p>
          <a:p>
            <a:endParaRPr lang="en-GB" i="1" dirty="0"/>
          </a:p>
          <a:p>
            <a:endParaRPr lang="en-GB" i="1" dirty="0"/>
          </a:p>
          <a:p>
            <a:endParaRPr lang="en-GB" i="1" dirty="0"/>
          </a:p>
          <a:p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29163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/>
              <a:t>Reproduce: CODE STUFF</a:t>
            </a:r>
            <a:br>
              <a:rPr lang="en-GB" i="1" dirty="0"/>
            </a:br>
            <a:br>
              <a:rPr lang="en-GB" i="1" dirty="0"/>
            </a:b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304089" cy="4351338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i="1" dirty="0"/>
              <a:t>Second, look for code issues</a:t>
            </a:r>
          </a:p>
          <a:p>
            <a:pPr marL="0" indent="0">
              <a:buNone/>
            </a:pPr>
            <a:endParaRPr lang="en-GB" i="1" dirty="0"/>
          </a:p>
          <a:p>
            <a:r>
              <a:rPr lang="en-GB" i="1" dirty="0"/>
              <a:t>Step 3: Identify the immediate line of code where the bug occurs</a:t>
            </a:r>
          </a:p>
          <a:p>
            <a:endParaRPr lang="en-GB" i="1" dirty="0"/>
          </a:p>
          <a:p>
            <a:r>
              <a:rPr lang="en-GB" i="1" dirty="0"/>
              <a:t>Step 4: Identify the line of code where the bug actually occurs</a:t>
            </a:r>
          </a:p>
          <a:p>
            <a:endParaRPr lang="en-GB" i="1" dirty="0"/>
          </a:p>
          <a:p>
            <a:r>
              <a:rPr lang="en-GB" i="1" dirty="0"/>
              <a:t>Step 5: Identify the species of bug</a:t>
            </a:r>
          </a:p>
          <a:p>
            <a:endParaRPr lang="en-GB" i="1" dirty="0"/>
          </a:p>
          <a:p>
            <a:r>
              <a:rPr lang="en-GB" i="1" dirty="0"/>
              <a:t>Step 6: Use the process of elimination</a:t>
            </a:r>
          </a:p>
          <a:p>
            <a:endParaRPr lang="en-GB" i="1" dirty="0"/>
          </a:p>
          <a:p>
            <a:r>
              <a:rPr lang="en-GB" i="1" dirty="0"/>
              <a:t>Step 7: Log everything and analyse the logs</a:t>
            </a:r>
          </a:p>
        </p:txBody>
      </p:sp>
    </p:spTree>
    <p:extLst>
      <p:ext uri="{BB962C8B-B14F-4D97-AF65-F5344CB8AC3E}">
        <p14:creationId xmlns:p14="http://schemas.microsoft.com/office/powerpoint/2010/main" val="61291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/>
              <a:t>Reproduce: EXTERNAL STUFF</a:t>
            </a:r>
            <a:br>
              <a:rPr lang="en-GB" i="1" dirty="0"/>
            </a:br>
            <a:br>
              <a:rPr lang="en-GB" i="1" dirty="0"/>
            </a:br>
            <a:br>
              <a:rPr lang="en-GB" i="1" dirty="0"/>
            </a:b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304089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i="1" dirty="0"/>
              <a:t>3</a:t>
            </a:r>
            <a:r>
              <a:rPr lang="en-GB" i="1" baseline="30000" dirty="0"/>
              <a:t>rd</a:t>
            </a:r>
            <a:r>
              <a:rPr lang="en-GB" i="1" dirty="0"/>
              <a:t> and lastly drill into the external stuff</a:t>
            </a:r>
          </a:p>
          <a:p>
            <a:pPr marL="0" indent="0">
              <a:buNone/>
            </a:pPr>
            <a:endParaRPr lang="en-GB" i="1" dirty="0"/>
          </a:p>
          <a:p>
            <a:r>
              <a:rPr lang="en-GB" i="1" dirty="0"/>
              <a:t>Step 8: Eliminate the hardware, 3</a:t>
            </a:r>
            <a:r>
              <a:rPr lang="en-GB" i="1" baseline="30000" dirty="0"/>
              <a:t>rd</a:t>
            </a:r>
            <a:r>
              <a:rPr lang="en-GB" i="1" dirty="0"/>
              <a:t> party vendor Step 8: Eliminate the hardware or platform as a cause</a:t>
            </a:r>
          </a:p>
          <a:p>
            <a:endParaRPr lang="en-GB" i="1" dirty="0"/>
          </a:p>
          <a:p>
            <a:r>
              <a:rPr lang="en-GB" i="1" dirty="0"/>
              <a:t>Step 9: Look at </a:t>
            </a:r>
            <a:r>
              <a:rPr lang="en-GB" i="1"/>
              <a:t>the correlations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75131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/>
              <a:t>Reproduce: GET HELP</a:t>
            </a:r>
            <a:br>
              <a:rPr lang="en-GB" i="1" dirty="0"/>
            </a:br>
            <a:br>
              <a:rPr lang="en-GB" i="1" dirty="0"/>
            </a:br>
            <a:br>
              <a:rPr lang="en-GB" i="1" dirty="0"/>
            </a:b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304089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i="1" dirty="0"/>
              <a:t>LASTLY … DON’T PANIC, GET HELP</a:t>
            </a:r>
          </a:p>
          <a:p>
            <a:endParaRPr lang="en-GB" i="1" dirty="0"/>
          </a:p>
          <a:p>
            <a:r>
              <a:rPr lang="en-GB" i="1" dirty="0"/>
              <a:t>Step 10: Bring-in outside help</a:t>
            </a:r>
            <a:br>
              <a:rPr lang="en-GB" i="1" dirty="0"/>
            </a:br>
            <a:r>
              <a:rPr lang="en-GB" i="1" dirty="0"/>
              <a:t>Aka another colleague</a:t>
            </a:r>
          </a:p>
        </p:txBody>
      </p:sp>
    </p:spTree>
    <p:extLst>
      <p:ext uri="{BB962C8B-B14F-4D97-AF65-F5344CB8AC3E}">
        <p14:creationId xmlns:p14="http://schemas.microsoft.com/office/powerpoint/2010/main" val="141841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/>
              <a:t>Reproduce: </a:t>
            </a:r>
            <a:r>
              <a:rPr lang="en-GB" i="1" dirty="0" err="1"/>
              <a:t>Cliffnotes</a:t>
            </a:r>
            <a:br>
              <a:rPr lang="en-GB" i="1" dirty="0"/>
            </a:br>
            <a:br>
              <a:rPr lang="en-GB" i="1" dirty="0"/>
            </a:br>
            <a:br>
              <a:rPr lang="en-GB" i="1" dirty="0"/>
            </a:b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304089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i="1" dirty="0"/>
              <a:t>Don’t panic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i="1" dirty="0"/>
              <a:t>Go step by step verifying what went wrong and where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i="1" dirty="0"/>
              <a:t>Onto in-depth fixing guide</a:t>
            </a:r>
          </a:p>
        </p:txBody>
      </p:sp>
    </p:spTree>
    <p:extLst>
      <p:ext uri="{BB962C8B-B14F-4D97-AF65-F5344CB8AC3E}">
        <p14:creationId xmlns:p14="http://schemas.microsoft.com/office/powerpoint/2010/main" val="274332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97864" y="2225529"/>
            <a:ext cx="6524600" cy="792800"/>
          </a:xfrm>
        </p:spPr>
        <p:txBody>
          <a:bodyPr/>
          <a:lstStyle/>
          <a:p>
            <a:pPr lvl="0" algn="r"/>
            <a:r>
              <a:rPr lang="en-GB" sz="6000" dirty="0"/>
              <a:t>How to fix bugs</a:t>
            </a:r>
          </a:p>
        </p:txBody>
      </p:sp>
    </p:spTree>
    <p:extLst>
      <p:ext uri="{BB962C8B-B14F-4D97-AF65-F5344CB8AC3E}">
        <p14:creationId xmlns:p14="http://schemas.microsoft.com/office/powerpoint/2010/main" val="393392811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/>
              <a:t>Fixing bugs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304089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i="1" dirty="0"/>
              <a:t>This is the easy part</a:t>
            </a:r>
            <a:br>
              <a:rPr lang="en-GB" i="1" dirty="0"/>
            </a:br>
            <a:br>
              <a:rPr lang="en-GB" i="1" dirty="0"/>
            </a:br>
            <a:r>
              <a:rPr lang="en-GB" i="1" dirty="0"/>
              <a:t>“use the verification steps to see what is wrong</a:t>
            </a:r>
            <a:br>
              <a:rPr lang="en-GB" i="1" dirty="0"/>
            </a:br>
            <a:r>
              <a:rPr lang="en-GB" i="1" dirty="0"/>
              <a:t>and </a:t>
            </a:r>
            <a:r>
              <a:rPr lang="en-GB" b="1" i="1" dirty="0"/>
              <a:t>just</a:t>
            </a:r>
            <a:r>
              <a:rPr lang="en-GB" i="1" dirty="0"/>
              <a:t> fix it”</a:t>
            </a:r>
            <a:br>
              <a:rPr lang="en-GB" i="1" dirty="0"/>
            </a:br>
            <a:br>
              <a:rPr lang="en-GB" i="1" dirty="0"/>
            </a:br>
            <a:r>
              <a:rPr lang="en-GB" i="1" dirty="0"/>
              <a:t>“The Most Dangerous Word In Software Development”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i="1" dirty="0">
                <a:hlinkClick r:id="rId2"/>
              </a:rPr>
              <a:t>https://alistapart.com/blog/post/the-most-dangerous-word-in-software-development/</a:t>
            </a:r>
            <a:r>
              <a:rPr lang="en-GB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117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Neu Bugs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703407" y="1419225"/>
            <a:ext cx="495167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Audience participation </a:t>
            </a:r>
            <a:b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Question ? </a:t>
            </a:r>
            <a:b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When are bugs not a bug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C21DF-88D9-3FA0-C04E-FC44F6E8FE68}"/>
              </a:ext>
            </a:extLst>
          </p:cNvPr>
          <p:cNvSpPr txBox="1"/>
          <p:nvPr/>
        </p:nvSpPr>
        <p:spPr>
          <a:xfrm>
            <a:off x="703407" y="5401845"/>
            <a:ext cx="85647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GB" sz="1800" i="1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https://en.wikipedia.org/wiki/Bug_(engineering)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54626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97864" y="2225529"/>
            <a:ext cx="6524600" cy="792800"/>
          </a:xfrm>
        </p:spPr>
        <p:txBody>
          <a:bodyPr/>
          <a:lstStyle/>
          <a:p>
            <a:pPr lvl="0" algn="r"/>
            <a:r>
              <a:rPr lang="en-GB" sz="60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46226822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I’ve been Anthony </a:t>
            </a:r>
            <a:r>
              <a:rPr lang="en-GB" sz="2800" i="1" dirty="0"/>
              <a:t>“Zapper”</a:t>
            </a:r>
            <a:r>
              <a:rPr lang="en-GB" sz="2800" dirty="0"/>
              <a:t> M</a:t>
            </a:r>
            <a:r>
              <a:rPr lang="en-GB" sz="2800" baseline="30000" dirty="0"/>
              <a:t>c</a:t>
            </a:r>
            <a:r>
              <a:rPr lang="en-GB" sz="2800" dirty="0"/>
              <a:t>Kale</a:t>
            </a:r>
            <a:br>
              <a:rPr lang="en-GB" sz="2800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Hopefully I’ve </a:t>
            </a:r>
            <a:r>
              <a:rPr lang="en-GB" sz="2800" dirty="0"/>
              <a:t>Educated, Informed, and even Entertained</a:t>
            </a:r>
            <a:br>
              <a:rPr lang="en-GB" sz="2800" dirty="0"/>
            </a:br>
            <a:br>
              <a:rPr lang="en-GB" sz="2800" dirty="0"/>
            </a:br>
            <a:r>
              <a:rPr lang="en-GB" sz="2800" b="1" dirty="0"/>
              <a:t>Good</a:t>
            </a:r>
            <a:r>
              <a:rPr lang="en-GB" sz="2800" dirty="0"/>
              <a:t> Testing is </a:t>
            </a:r>
            <a:r>
              <a:rPr lang="en-GB" sz="2800" b="1" dirty="0"/>
              <a:t>Good</a:t>
            </a:r>
            <a:r>
              <a:rPr lang="en-GB" sz="2800" dirty="0"/>
              <a:t> Security is </a:t>
            </a:r>
            <a:r>
              <a:rPr lang="en-GB" sz="2800" b="1" dirty="0"/>
              <a:t>Good</a:t>
            </a:r>
            <a:r>
              <a:rPr lang="en-GB" sz="2800" dirty="0"/>
              <a:t> software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Google Shape;227;g99d0dd0f54_0_0">
            <a:extLst>
              <a:ext uri="{FF2B5EF4-FFF2-40B4-BE49-F238E27FC236}">
                <a16:creationId xmlns:a16="http://schemas.microsoft.com/office/drawing/2014/main" id="{32B84BC2-8887-44B7-B89A-77DA4EB0B7DE}"/>
              </a:ext>
            </a:extLst>
          </p:cNvPr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Questions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083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11" descr="A picture containing building, pers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6096" y="636720"/>
            <a:ext cx="2998574" cy="350532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1"/>
          <p:cNvSpPr txBox="1"/>
          <p:nvPr/>
        </p:nvSpPr>
        <p:spPr>
          <a:xfrm>
            <a:off x="1921603" y="2854703"/>
            <a:ext cx="6072188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GB" sz="6000" b="1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Thank you </a:t>
            </a:r>
            <a:endParaRPr sz="1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242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Neu Bugs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703407" y="1419225"/>
            <a:ext cx="495167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Audience participation </a:t>
            </a:r>
            <a:b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Question ? </a:t>
            </a:r>
            <a:b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When are bugs not a bug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C21DF-88D9-3FA0-C04E-FC44F6E8FE68}"/>
              </a:ext>
            </a:extLst>
          </p:cNvPr>
          <p:cNvSpPr txBox="1"/>
          <p:nvPr/>
        </p:nvSpPr>
        <p:spPr>
          <a:xfrm>
            <a:off x="703407" y="5401845"/>
            <a:ext cx="85647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GB" sz="1800" i="1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https://en.wikipedia.org/wiki/Bug_(engineering)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61047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Neu Bugs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703407" y="1419225"/>
            <a:ext cx="495167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When a bug is a feature</a:t>
            </a:r>
            <a:b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“It’s not a bug, it’s a feature”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C21DF-88D9-3FA0-C04E-FC44F6E8FE68}"/>
              </a:ext>
            </a:extLst>
          </p:cNvPr>
          <p:cNvSpPr txBox="1"/>
          <p:nvPr/>
        </p:nvSpPr>
        <p:spPr>
          <a:xfrm>
            <a:off x="703407" y="5401845"/>
            <a:ext cx="85647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GB" sz="1800" i="1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https://en.wikipedia.org/wiki/Bug_(engineering)</a:t>
            </a:r>
            <a:endParaRPr lang="en-GB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B4464B-74EC-4292-8A64-B6C07B3E7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390" y="2744788"/>
            <a:ext cx="8233203" cy="276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29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Body Slide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50745287EEBC42B15120CE6AF2921C" ma:contentTypeVersion="10" ma:contentTypeDescription="Create a new document." ma:contentTypeScope="" ma:versionID="facf5fad01900dc768ae8bb523b8e328">
  <xsd:schema xmlns:xsd="http://www.w3.org/2001/XMLSchema" xmlns:xs="http://www.w3.org/2001/XMLSchema" xmlns:p="http://schemas.microsoft.com/office/2006/metadata/properties" xmlns:ns2="fc39ede9-d662-4214-abef-05075cb9f20d" xmlns:ns3="39053a48-3087-4d98-913b-d6df0910e790" targetNamespace="http://schemas.microsoft.com/office/2006/metadata/properties" ma:root="true" ma:fieldsID="4eccccb6594ec463ffaefad14dc9d13e" ns2:_="" ns3:_="">
    <xsd:import namespace="fc39ede9-d662-4214-abef-05075cb9f20d"/>
    <xsd:import namespace="39053a48-3087-4d98-913b-d6df0910e79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39ede9-d662-4214-abef-05075cb9f2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053a48-3087-4d98-913b-d6df0910e7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c39ede9-d662-4214-abef-05075cb9f20d">
      <UserInfo>
        <DisplayName>Pablo Guilamo</DisplayName>
        <AccountId>61</AccountId>
        <AccountType/>
      </UserInfo>
      <UserInfo>
        <DisplayName>Peter Hunter</DisplayName>
        <AccountId>75</AccountId>
        <AccountType/>
      </UserInfo>
      <UserInfo>
        <DisplayName>Anthony McKale</DisplayName>
        <AccountId>71</AccountId>
        <AccountType/>
      </UserInfo>
      <UserInfo>
        <DisplayName>Vinaya Sheshadri</DisplayName>
        <AccountId>28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D6AE8F-19CF-4594-9068-9BA1990DBC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39ede9-d662-4214-abef-05075cb9f20d"/>
    <ds:schemaRef ds:uri="39053a48-3087-4d98-913b-d6df0910e79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525B32D-596C-4132-837C-754E77CD78EC}">
  <ds:schemaRefs>
    <ds:schemaRef ds:uri="http://purl.org/dc/terms/"/>
    <ds:schemaRef ds:uri="http://purl.org/dc/dcmitype/"/>
    <ds:schemaRef ds:uri="367f9480-5eac-4e72-9c26-27db9ea456de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9f7df9b7-97a3-446c-a44e-dbae37ef0b61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fc39ede9-d662-4214-abef-05075cb9f20d"/>
  </ds:schemaRefs>
</ds:datastoreItem>
</file>

<file path=customXml/itemProps3.xml><?xml version="1.0" encoding="utf-8"?>
<ds:datastoreItem xmlns:ds="http://schemas.openxmlformats.org/officeDocument/2006/customXml" ds:itemID="{7658AFD5-0CE3-4290-B697-70AF88112F0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5119</TotalTime>
  <Words>2478</Words>
  <Application>Microsoft Office PowerPoint</Application>
  <PresentationFormat>Widescreen</PresentationFormat>
  <Paragraphs>466</Paragraphs>
  <Slides>72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8" baseType="lpstr">
      <vt:lpstr>RN House Sans Regular</vt:lpstr>
      <vt:lpstr>Open Sans</vt:lpstr>
      <vt:lpstr>Arial</vt:lpstr>
      <vt:lpstr>Calibri</vt:lpstr>
      <vt:lpstr>RN House Sans Light</vt:lpstr>
      <vt:lpstr>Body Slides</vt:lpstr>
      <vt:lpstr>PowerPoint Presentation</vt:lpstr>
      <vt:lpstr>Table of Contents</vt:lpstr>
      <vt:lpstr>PowerPoint Presentation</vt:lpstr>
      <vt:lpstr>Bugs</vt:lpstr>
      <vt:lpstr>Real Bugs</vt:lpstr>
      <vt:lpstr>Software Bugs</vt:lpstr>
      <vt:lpstr>Neu Bugs</vt:lpstr>
      <vt:lpstr>Neu Bugs</vt:lpstr>
      <vt:lpstr>Neu Bugs</vt:lpstr>
      <vt:lpstr>PowerPoint Presentation</vt:lpstr>
      <vt:lpstr>Production bugs are scary</vt:lpstr>
      <vt:lpstr>Example</vt:lpstr>
      <vt:lpstr>Bug Psychology: PROD INCIDENT EXAMPLE</vt:lpstr>
      <vt:lpstr>Bug Psychology: REAL PROD INCIDENT</vt:lpstr>
      <vt:lpstr>Bug Psychology: REAL PROD INCIDENT</vt:lpstr>
      <vt:lpstr>Bug Psychology</vt:lpstr>
      <vt:lpstr>Bug Psychology</vt:lpstr>
      <vt:lpstr>Bug Psychology</vt:lpstr>
      <vt:lpstr>Bug Psychology</vt:lpstr>
      <vt:lpstr>Bug Psychology</vt:lpstr>
      <vt:lpstr>How to Fix Bugs : Discovery</vt:lpstr>
      <vt:lpstr>Bugs</vt:lpstr>
      <vt:lpstr>PowerPoint Presentation</vt:lpstr>
      <vt:lpstr>6 Types of Bug</vt:lpstr>
      <vt:lpstr>Bug Types: Compilation Bugs*</vt:lpstr>
      <vt:lpstr>Bug Types: Runtime Bugs</vt:lpstr>
      <vt:lpstr>Bug Types: Logic Bugs</vt:lpstr>
      <vt:lpstr>Bug Types: Race time Bugs</vt:lpstr>
      <vt:lpstr>Bug Types: Integration Bugs</vt:lpstr>
      <vt:lpstr>Bug Types: Requirements Bugs</vt:lpstr>
      <vt:lpstr>Bug Types</vt:lpstr>
      <vt:lpstr>Questions ?</vt:lpstr>
      <vt:lpstr>PowerPoint Presentation</vt:lpstr>
      <vt:lpstr>When Bugs Bug: Normal Situations </vt:lpstr>
      <vt:lpstr>When Bugs Bug : Fun Situations </vt:lpstr>
      <vt:lpstr>When Bugs Bug: On Local</vt:lpstr>
      <vt:lpstr>When Bugs Bug: Pre-Production </vt:lpstr>
      <vt:lpstr>When Bugs Occur: Non-Prod Box </vt:lpstr>
      <vt:lpstr>When Bugs Bug: After Prod Release</vt:lpstr>
      <vt:lpstr>When Bugs Bug: After Prod Release</vt:lpstr>
      <vt:lpstr>When Bugs Bug: Long after Prod Release</vt:lpstr>
      <vt:lpstr>When Bugs Bug: Long after Prod Release </vt:lpstr>
      <vt:lpstr>When Bugs Bug: After 3rd Party API Change</vt:lpstr>
      <vt:lpstr>When Bugs Bug: After 3rd Party API Change</vt:lpstr>
      <vt:lpstr>When Bugs Bug: Cliffnotes</vt:lpstr>
      <vt:lpstr>When Bugs Bug: Questions ?</vt:lpstr>
      <vt:lpstr>PowerPoint Presentation</vt:lpstr>
      <vt:lpstr>SCHEDULE OF EVENTS</vt:lpstr>
      <vt:lpstr>Idealised SCHEDULE OF EVENTS</vt:lpstr>
      <vt:lpstr>Schedule of Events</vt:lpstr>
      <vt:lpstr>NON-PROD/INCIDENT  SCHEDULE OF EVENTS</vt:lpstr>
      <vt:lpstr>PROD INCIDENT  SCHEDULE OF EVENTS</vt:lpstr>
      <vt:lpstr>SCHEDULE OF EVENTS: Cliffnotes</vt:lpstr>
      <vt:lpstr>PowerPoint Presentation</vt:lpstr>
      <vt:lpstr>How to find Bugs: Overview</vt:lpstr>
      <vt:lpstr>Discovery</vt:lpstr>
      <vt:lpstr>Discovery</vt:lpstr>
      <vt:lpstr>Discovery</vt:lpstr>
      <vt:lpstr>Discovery</vt:lpstr>
      <vt:lpstr>PowerPoint Presentation</vt:lpstr>
      <vt:lpstr>Reproduce</vt:lpstr>
      <vt:lpstr>Reproduce</vt:lpstr>
      <vt:lpstr>Reproduce: EASY STUFF </vt:lpstr>
      <vt:lpstr>Reproduce: CODE STUFF  </vt:lpstr>
      <vt:lpstr>Reproduce: EXTERNAL STUFF   </vt:lpstr>
      <vt:lpstr>Reproduce: GET HELP   </vt:lpstr>
      <vt:lpstr>Reproduce: Cliffnotes   </vt:lpstr>
      <vt:lpstr>PowerPoint Presentation</vt:lpstr>
      <vt:lpstr>Fixing bugs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Hannaford</dc:creator>
  <cp:lastModifiedBy>Anthony McKale</cp:lastModifiedBy>
  <cp:revision>52</cp:revision>
  <dcterms:created xsi:type="dcterms:W3CDTF">2020-04-16T10:42:13Z</dcterms:created>
  <dcterms:modified xsi:type="dcterms:W3CDTF">2022-09-16T10:12:15Z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0x0101007250745287EEBC42B15120CE6AF2921C</vt:lpwstr>
  </property>
</Properties>
</file>