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sldIdLst>
    <p:sldId id="298" r:id="rId5"/>
    <p:sldId id="332" r:id="rId6"/>
    <p:sldId id="418" r:id="rId7"/>
    <p:sldId id="419" r:id="rId8"/>
    <p:sldId id="422" r:id="rId9"/>
    <p:sldId id="423" r:id="rId10"/>
    <p:sldId id="421" r:id="rId11"/>
    <p:sldId id="424" r:id="rId12"/>
    <p:sldId id="420" r:id="rId13"/>
    <p:sldId id="426" r:id="rId14"/>
    <p:sldId id="427" r:id="rId15"/>
    <p:sldId id="428" r:id="rId16"/>
    <p:sldId id="429" r:id="rId17"/>
    <p:sldId id="304" r:id="rId18"/>
    <p:sldId id="431" r:id="rId19"/>
    <p:sldId id="432" r:id="rId20"/>
    <p:sldId id="430" r:id="rId21"/>
    <p:sldId id="433" r:id="rId22"/>
    <p:sldId id="434" r:id="rId23"/>
    <p:sldId id="435" r:id="rId24"/>
    <p:sldId id="436" r:id="rId25"/>
    <p:sldId id="437" r:id="rId26"/>
    <p:sldId id="345" r:id="rId27"/>
    <p:sldId id="438" r:id="rId28"/>
    <p:sldId id="439" r:id="rId29"/>
    <p:sldId id="440" r:id="rId30"/>
    <p:sldId id="368" r:id="rId31"/>
    <p:sldId id="442" r:id="rId32"/>
    <p:sldId id="448" r:id="rId33"/>
    <p:sldId id="443" r:id="rId34"/>
    <p:sldId id="444" r:id="rId35"/>
    <p:sldId id="445" r:id="rId36"/>
    <p:sldId id="446" r:id="rId37"/>
    <p:sldId id="447" r:id="rId38"/>
    <p:sldId id="372" r:id="rId39"/>
    <p:sldId id="326" r:id="rId40"/>
    <p:sldId id="30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332"/>
            <p14:sldId id="418"/>
          </p14:sldIdLst>
        </p14:section>
        <p14:section name="Quality Control &amp; Assurance History" id="{9F79B70B-E0ED-4ADE-8CB5-16953D1C6F81}">
          <p14:sldIdLst>
            <p14:sldId id="419"/>
            <p14:sldId id="422"/>
            <p14:sldId id="423"/>
            <p14:sldId id="421"/>
            <p14:sldId id="424"/>
          </p14:sldIdLst>
        </p14:section>
        <p14:section name="Quality Control vs Quality Assurance" id="{C8F6EE68-0F00-4F79-B880-B66F9CBE8DA6}">
          <p14:sldIdLst>
            <p14:sldId id="420"/>
            <p14:sldId id="426"/>
            <p14:sldId id="427"/>
            <p14:sldId id="428"/>
            <p14:sldId id="429"/>
          </p14:sldIdLst>
        </p14:section>
        <p14:section name="Pair Programming Styles" id="{D39C22EF-CCFF-49F4-A6D9-2E36F80DDFB2}">
          <p14:sldIdLst>
            <p14:sldId id="304"/>
            <p14:sldId id="431"/>
            <p14:sldId id="432"/>
            <p14:sldId id="430"/>
            <p14:sldId id="433"/>
            <p14:sldId id="434"/>
            <p14:sldId id="435"/>
            <p14:sldId id="436"/>
            <p14:sldId id="437"/>
          </p14:sldIdLst>
        </p14:section>
        <p14:section name="Common Pairing Practises" id="{9357B0D5-1125-44E1-8F96-F23A4FCB819A}">
          <p14:sldIdLst>
            <p14:sldId id="345"/>
            <p14:sldId id="438"/>
            <p14:sldId id="439"/>
            <p14:sldId id="440"/>
          </p14:sldIdLst>
        </p14:section>
        <p14:section name="Pairing Gotchas" id="{15A51A97-31D8-430C-97C9-B4F036D2273F}">
          <p14:sldIdLst>
            <p14:sldId id="368"/>
            <p14:sldId id="442"/>
            <p14:sldId id="448"/>
            <p14:sldId id="443"/>
            <p14:sldId id="444"/>
            <p14:sldId id="445"/>
            <p14:sldId id="446"/>
          </p14:sldIdLst>
        </p14:section>
        <p14:section name="Pairing Benefits and Cons" id="{94F0F04C-E4DB-41DB-A3B1-4CC4E852797F}">
          <p14:sldIdLst>
            <p14:sldId id="447"/>
            <p14:sldId id="372"/>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359" autoAdjust="0"/>
    <p:restoredTop sz="94651" autoAdjust="0"/>
  </p:normalViewPr>
  <p:slideViewPr>
    <p:cSldViewPr snapToGrid="0" snapToObjects="1">
      <p:cViewPr varScale="1">
        <p:scale>
          <a:sx n="114" d="100"/>
          <a:sy n="114" d="100"/>
        </p:scale>
        <p:origin x="1122" y="102"/>
      </p:cViewPr>
      <p:guideLst>
        <p:guide orient="horz" pos="3906"/>
        <p:guide pos="3674"/>
        <p:guide pos="226"/>
        <p:guide orient="horz" pos="2024"/>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13/10/2022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18881-DC08-4723-876B-2C8FEC75A98E}"/>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5" name="Footer Placeholder 4">
            <a:extLst>
              <a:ext uri="{FF2B5EF4-FFF2-40B4-BE49-F238E27FC236}">
                <a16:creationId xmlns:a16="http://schemas.microsoft.com/office/drawing/2014/main"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5A4C-21F3-42D0-B89C-4F4EF10D0527}"/>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5" name="Footer Placeholder 4">
            <a:extLst>
              <a:ext uri="{FF2B5EF4-FFF2-40B4-BE49-F238E27FC236}">
                <a16:creationId xmlns:a16="http://schemas.microsoft.com/office/drawing/2014/main"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78BCA-92B1-4306-826D-71188A187312}"/>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5" name="Footer Placeholder 4">
            <a:extLst>
              <a:ext uri="{FF2B5EF4-FFF2-40B4-BE49-F238E27FC236}">
                <a16:creationId xmlns:a16="http://schemas.microsoft.com/office/drawing/2014/main"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20847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85DE6-12D8-4DE4-92F3-6D82B16DE3F2}"/>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5" name="Footer Placeholder 4">
            <a:extLst>
              <a:ext uri="{FF2B5EF4-FFF2-40B4-BE49-F238E27FC236}">
                <a16:creationId xmlns:a16="http://schemas.microsoft.com/office/drawing/2014/main"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07A6DD-137F-4A3C-A7CD-FB07955C09F5}"/>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6" name="Footer Placeholder 5">
            <a:extLst>
              <a:ext uri="{FF2B5EF4-FFF2-40B4-BE49-F238E27FC236}">
                <a16:creationId xmlns:a16="http://schemas.microsoft.com/office/drawing/2014/main"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C913BE-259E-4D45-84F3-54C928CCF2B5}"/>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8" name="Footer Placeholder 7">
            <a:extLst>
              <a:ext uri="{FF2B5EF4-FFF2-40B4-BE49-F238E27FC236}">
                <a16:creationId xmlns:a16="http://schemas.microsoft.com/office/drawing/2014/main"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D29D95-1A30-4B9E-8BA5-C905DA45F32F}"/>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4" name="Footer Placeholder 3">
            <a:extLst>
              <a:ext uri="{FF2B5EF4-FFF2-40B4-BE49-F238E27FC236}">
                <a16:creationId xmlns:a16="http://schemas.microsoft.com/office/drawing/2014/main"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870F-B528-41B9-B4F2-D41AE9554B7B}"/>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3" name="Footer Placeholder 2">
            <a:extLst>
              <a:ext uri="{FF2B5EF4-FFF2-40B4-BE49-F238E27FC236}">
                <a16:creationId xmlns:a16="http://schemas.microsoft.com/office/drawing/2014/main"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9CC8CE0-7D56-41E9-AE62-9C400A5EE13C}"/>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6" name="Footer Placeholder 5">
            <a:extLst>
              <a:ext uri="{FF2B5EF4-FFF2-40B4-BE49-F238E27FC236}">
                <a16:creationId xmlns:a16="http://schemas.microsoft.com/office/drawing/2014/main"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3AB03CF-EF81-457E-ADFB-A122E0A7231E}"/>
              </a:ext>
            </a:extLst>
          </p:cNvPr>
          <p:cNvSpPr>
            <a:spLocks noGrp="1"/>
          </p:cNvSpPr>
          <p:nvPr>
            <p:ph type="dt" sz="half" idx="10"/>
          </p:nvPr>
        </p:nvSpPr>
        <p:spPr/>
        <p:txBody>
          <a:bodyPr/>
          <a:lstStyle/>
          <a:p>
            <a:fld id="{AFAF0A7F-2CF2-074E-A38D-5B351353F492}" type="datetimeFigureOut">
              <a:rPr lang="en-US" smtClean="0"/>
              <a:t>10/13/2022</a:t>
            </a:fld>
            <a:endParaRPr lang="en-US"/>
          </a:p>
        </p:txBody>
      </p:sp>
      <p:sp>
        <p:nvSpPr>
          <p:cNvPr id="6" name="Footer Placeholder 5">
            <a:extLst>
              <a:ext uri="{FF2B5EF4-FFF2-40B4-BE49-F238E27FC236}">
                <a16:creationId xmlns:a16="http://schemas.microsoft.com/office/drawing/2014/main"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10/13/2022</a:t>
            </a:fld>
            <a:endParaRPr lang="en-US"/>
          </a:p>
        </p:txBody>
      </p:sp>
      <p:sp>
        <p:nvSpPr>
          <p:cNvPr id="5" name="Footer Placeholder 4">
            <a:extLst>
              <a:ext uri="{FF2B5EF4-FFF2-40B4-BE49-F238E27FC236}">
                <a16:creationId xmlns:a16="http://schemas.microsoft.com/office/drawing/2014/main"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rtinfowler.com/articles/on-pair-programming.html#DriverAndNaviga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artinfowler.com/articles/on-pair-programming.html#PingPo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rtinfowler.com/tags/refactoring.html" TargetMode="External"/><Relationship Id="rId2" Type="http://schemas.openxmlformats.org/officeDocument/2006/relationships/hyperlink" Target="https://martinfowler.com/bliki/TestDrivenDevelopmen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artinfowler.com/articles/on-pair-programming.html#Strong-stylePai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rtinfowler.com/articles/on-pair-programming.html#PairDevelop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agile-outside-the-box/swarming-a-team-based-approach-to-getting-work-done-1434243f38b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edium.com/@markdalgarno/the-show-and-tell-what-its-for-and-how-to-do-it-right-32c2c7b3708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artinfowler.com/articles/on-pair-programming.html#PairDevelopm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artinfowler.com/articles/on-pair-programming.html#TimeManag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rtinfowler.com/articles/on-pair-programming.html#TimeManag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artinfowler.com/articles/on-pair-programming.html#PlanTheDa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rtinfowler.com/articles/on-pair-programming.html#RemotePairing" TargetMode="External"/><Relationship Id="rId2" Type="http://schemas.openxmlformats.org/officeDocument/2006/relationships/hyperlink" Target="https://martinfowler.com/articles/on-pair-programming.html#PhysicalSetu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artinfowler.com/articles/on-pair-programming.html#ThingsToAvoi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artinfowler.com/articles/on-pair-programming.html#Benefit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martinfowler.com/articles/on-pair-programming.html#Challen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Industrial_Revolu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Mass_produ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oyota_Production_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Quality_control" TargetMode="External"/><Relationship Id="rId2" Type="http://schemas.openxmlformats.org/officeDocument/2006/relationships/hyperlink" Target="https://en.wikipedia.org/wiki/Quality_assurance" TargetMode="External"/><Relationship Id="rId1" Type="http://schemas.openxmlformats.org/officeDocument/2006/relationships/slideLayout" Target="../slideLayouts/slideLayout2.xml"/><Relationship Id="rId4" Type="http://schemas.openxmlformats.org/officeDocument/2006/relationships/hyperlink" Target="https://en.wikipedia.org/wiki/QA/Q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id="{199BBC5C-0CA4-A946-A4F9-577A8B588A44}"/>
              </a:ext>
            </a:extLst>
          </p:cNvPr>
          <p:cNvSpPr txBox="1"/>
          <p:nvPr/>
        </p:nvSpPr>
        <p:spPr>
          <a:xfrm>
            <a:off x="206141" y="870565"/>
            <a:ext cx="5051659" cy="3354765"/>
          </a:xfrm>
          <a:prstGeom prst="rect">
            <a:avLst/>
          </a:prstGeom>
          <a:noFill/>
        </p:spPr>
        <p:txBody>
          <a:bodyPr wrap="square" rtlCol="0">
            <a:spAutoFit/>
          </a:bodyPr>
          <a:lstStyle/>
          <a:p>
            <a:r>
              <a:rPr lang="en-GB" sz="5000" dirty="0">
                <a:solidFill>
                  <a:srgbClr val="44195E"/>
                </a:solidFill>
                <a:latin typeface="RN House Sans Light" panose="020B0404020203020204" pitchFamily="34" charset="77"/>
              </a:rPr>
              <a:t>Peer Review and Pairing</a:t>
            </a:r>
          </a:p>
          <a:p>
            <a:r>
              <a:rPr lang="en-GB" sz="2800" dirty="0">
                <a:solidFill>
                  <a:srgbClr val="44195E"/>
                </a:solidFill>
                <a:latin typeface="RN House Sans Light" panose="020B0404020203020204" pitchFamily="34" charset="77"/>
              </a:rPr>
              <a:t>“Pair Programming 101”</a:t>
            </a:r>
          </a:p>
          <a:p>
            <a:endParaRPr lang="en-GB" sz="2800" dirty="0">
              <a:solidFill>
                <a:srgbClr val="44195E"/>
              </a:solidFill>
              <a:latin typeface="RN House Sans Light" panose="020B0404020203020204" pitchFamily="34" charset="77"/>
            </a:endParaRPr>
          </a:p>
          <a:p>
            <a:r>
              <a:rPr lang="en-GB" sz="2800" i="1" dirty="0">
                <a:solidFill>
                  <a:srgbClr val="44195E"/>
                </a:solidFill>
                <a:latin typeface="RN House Sans Light" panose="020B0404020203020204" pitchFamily="34" charset="77"/>
              </a:rPr>
              <a:t>… and the Quality Control vs Quality Assurance</a:t>
            </a:r>
            <a:endParaRPr lang="en-GB" sz="2800" i="1"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id="{A1FBEC54-B724-A643-BD15-7E520E8BF92C}"/>
              </a:ext>
            </a:extLst>
          </p:cNvPr>
          <p:cNvSpPr txBox="1"/>
          <p:nvPr/>
        </p:nvSpPr>
        <p:spPr>
          <a:xfrm>
            <a:off x="227870" y="4545013"/>
            <a:ext cx="4134842" cy="369332"/>
          </a:xfrm>
          <a:prstGeom prst="rect">
            <a:avLst/>
          </a:prstGeom>
          <a:noFill/>
        </p:spPr>
        <p:txBody>
          <a:bodyPr wrap="square" rtlCol="0">
            <a:spAutoFit/>
          </a:bodyPr>
          <a:lstStyle/>
          <a:p>
            <a:r>
              <a:rPr lang="en-GB">
                <a:solidFill>
                  <a:srgbClr val="5A287D"/>
                </a:solidFill>
                <a:latin typeface="RN House Sans Light" panose="020B0404020203020204" pitchFamily="34" charset="77"/>
              </a:rPr>
              <a:t>Anthony McKale</a:t>
            </a:r>
            <a:endParaRPr lang="en-GB" dirty="0">
              <a:solidFill>
                <a:srgbClr val="5A287D"/>
              </a:solidFill>
              <a:latin typeface="RN House Sans Light" panose="020B0404020203020204" pitchFamily="34" charset="77"/>
            </a:endParaRPr>
          </a:p>
        </p:txBody>
      </p:sp>
    </p:spTree>
    <p:extLst>
      <p:ext uri="{BB962C8B-B14F-4D97-AF65-F5344CB8AC3E}">
        <p14:creationId xmlns:p14="http://schemas.microsoft.com/office/powerpoint/2010/main" val="62317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Automated Quality Control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Automated Quality Control used in our Software</a:t>
            </a:r>
          </a:p>
          <a:p>
            <a:endParaRPr lang="en-GB" dirty="0"/>
          </a:p>
          <a:p>
            <a:r>
              <a:rPr lang="en-GB" dirty="0"/>
              <a:t>- integration tests</a:t>
            </a:r>
          </a:p>
          <a:p>
            <a:r>
              <a:rPr lang="en-GB" dirty="0"/>
              <a:t>  * </a:t>
            </a:r>
            <a:r>
              <a:rPr lang="en-GB" i="1" dirty="0"/>
              <a:t>on Release code in </a:t>
            </a:r>
            <a:r>
              <a:rPr lang="en-GB" b="1" i="1" dirty="0"/>
              <a:t>Test / Prod</a:t>
            </a:r>
            <a:r>
              <a:rPr lang="en-GB" i="1" dirty="0"/>
              <a:t> Environments</a:t>
            </a:r>
          </a:p>
          <a:p>
            <a:endParaRPr lang="en-GB" dirty="0"/>
          </a:p>
          <a:p>
            <a:pPr marL="342900" indent="-342900">
              <a:buFontTx/>
              <a:buChar char="-"/>
            </a:pPr>
            <a:r>
              <a:rPr lang="en-GB" dirty="0"/>
              <a:t>smoke tests</a:t>
            </a:r>
          </a:p>
          <a:p>
            <a:pPr marL="342900" indent="-342900">
              <a:buFontTx/>
              <a:buChar char="-"/>
            </a:pPr>
            <a:endParaRPr lang="en-GB" dirty="0"/>
          </a:p>
          <a:p>
            <a:pPr marL="342900" indent="-342900">
              <a:buFontTx/>
              <a:buChar char="-"/>
            </a:pPr>
            <a:r>
              <a:rPr lang="en-GB" dirty="0"/>
              <a:t>pre-commit hooks (to ensure running)</a:t>
            </a:r>
          </a:p>
          <a:p>
            <a:endParaRPr lang="en-GB" dirty="0"/>
          </a:p>
          <a:p>
            <a:r>
              <a:rPr lang="en-GB" dirty="0"/>
              <a:t>- Continuous integration </a:t>
            </a:r>
            <a:br>
              <a:rPr lang="en-GB" dirty="0"/>
            </a:br>
            <a:r>
              <a:rPr lang="en-GB" dirty="0"/>
              <a:t>  </a:t>
            </a:r>
            <a:r>
              <a:rPr lang="en-GB" i="1" dirty="0"/>
              <a:t>* to ensure </a:t>
            </a:r>
            <a:r>
              <a:rPr lang="en-GB" i="1" dirty="0" err="1"/>
              <a:t>qa</a:t>
            </a:r>
            <a:r>
              <a:rPr lang="en-GB" i="1" dirty="0"/>
              <a:t> environment regularly updated</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32077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Manual Quality Control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Manual Quality Control used in our Software</a:t>
            </a:r>
          </a:p>
          <a:p>
            <a:endParaRPr lang="en-GB" dirty="0"/>
          </a:p>
          <a:p>
            <a:r>
              <a:rPr lang="en-GB" dirty="0"/>
              <a:t>- hand testing new features</a:t>
            </a:r>
          </a:p>
          <a:p>
            <a:r>
              <a:rPr lang="en-GB" dirty="0"/>
              <a:t>  </a:t>
            </a:r>
            <a:r>
              <a:rPr lang="en-GB" i="1" dirty="0"/>
              <a:t>* on Release code in </a:t>
            </a:r>
            <a:r>
              <a:rPr lang="en-GB" b="1" i="1" dirty="0"/>
              <a:t>Test / Prod </a:t>
            </a:r>
            <a:r>
              <a:rPr lang="en-GB" i="1" dirty="0"/>
              <a:t>Environments</a:t>
            </a:r>
          </a:p>
          <a:p>
            <a:endParaRPr lang="en-GB" i="1" dirty="0"/>
          </a:p>
          <a:p>
            <a:r>
              <a:rPr lang="en-GB" dirty="0"/>
              <a:t>- hand testing regression checking</a:t>
            </a:r>
          </a:p>
          <a:p>
            <a:r>
              <a:rPr lang="en-GB" dirty="0"/>
              <a:t>  </a:t>
            </a:r>
            <a:r>
              <a:rPr lang="en-GB" i="1" dirty="0"/>
              <a:t>* on Release code in </a:t>
            </a:r>
            <a:r>
              <a:rPr lang="en-GB" b="1" i="1" dirty="0"/>
              <a:t>Test / Prod </a:t>
            </a:r>
            <a:r>
              <a:rPr lang="en-GB" i="1" dirty="0"/>
              <a:t>Environments</a:t>
            </a:r>
          </a:p>
          <a:p>
            <a:endParaRPr lang="en-GB" dirty="0"/>
          </a:p>
          <a:p>
            <a:r>
              <a:rPr lang="en-GB" dirty="0"/>
              <a:t>- hand testing by business on Environments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94645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Automated Quality Assurance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10000"/>
          </a:bodyPr>
          <a:lstStyle/>
          <a:p>
            <a:r>
              <a:rPr lang="en-GB" dirty="0"/>
              <a:t>Automated Quality Assurance used in our Software</a:t>
            </a:r>
          </a:p>
          <a:p>
            <a:endParaRPr lang="en-GB" dirty="0"/>
          </a:p>
          <a:p>
            <a:pPr marL="342900" indent="-342900">
              <a:buFontTx/>
              <a:buChar char="-"/>
            </a:pPr>
            <a:r>
              <a:rPr lang="en-GB" dirty="0" err="1"/>
              <a:t>linting</a:t>
            </a:r>
            <a:r>
              <a:rPr lang="en-GB" dirty="0"/>
              <a:t> styling tests</a:t>
            </a:r>
          </a:p>
          <a:p>
            <a:endParaRPr lang="en-GB" dirty="0"/>
          </a:p>
          <a:p>
            <a:pPr marL="342900" indent="-342900">
              <a:buFontTx/>
              <a:buChar char="-"/>
            </a:pPr>
            <a:r>
              <a:rPr lang="en-GB" dirty="0"/>
              <a:t>unit tests</a:t>
            </a:r>
          </a:p>
          <a:p>
            <a:endParaRPr lang="en-GB" dirty="0"/>
          </a:p>
          <a:p>
            <a:r>
              <a:rPr lang="en-GB" dirty="0"/>
              <a:t>- integration tests</a:t>
            </a:r>
          </a:p>
          <a:p>
            <a:r>
              <a:rPr lang="en-GB" dirty="0"/>
              <a:t>  * on Dev Environments</a:t>
            </a:r>
          </a:p>
          <a:p>
            <a:endParaRPr lang="en-GB" dirty="0"/>
          </a:p>
          <a:p>
            <a:pPr marL="342900" indent="-342900">
              <a:buFontTx/>
              <a:buChar char="-"/>
            </a:pPr>
            <a:r>
              <a:rPr lang="en-GB" dirty="0"/>
              <a:t>pre-commit hooks (to ensure running)</a:t>
            </a:r>
          </a:p>
          <a:p>
            <a:endParaRPr lang="en-GB" dirty="0"/>
          </a:p>
          <a:p>
            <a:pPr marL="342900" indent="-342900">
              <a:buFontTx/>
              <a:buChar char="-"/>
            </a:pPr>
            <a:r>
              <a:rPr lang="en-GB" dirty="0"/>
              <a:t>continuous integration </a:t>
            </a:r>
          </a:p>
          <a:p>
            <a:r>
              <a:rPr lang="en-GB" dirty="0"/>
              <a:t>  * to ensure </a:t>
            </a:r>
            <a:r>
              <a:rPr lang="en-GB" dirty="0" err="1"/>
              <a:t>qa</a:t>
            </a:r>
            <a:r>
              <a:rPr lang="en-GB" dirty="0"/>
              <a:t>/dev environment regularly updated</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93515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Manual Quality Assurance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Manual Quality Assurance used in our Software</a:t>
            </a:r>
          </a:p>
          <a:p>
            <a:endParaRPr lang="en-GB" dirty="0"/>
          </a:p>
          <a:p>
            <a:pPr marL="342900" indent="-342900">
              <a:buFontTx/>
              <a:buChar char="-"/>
            </a:pPr>
            <a:r>
              <a:rPr lang="en-GB" dirty="0"/>
              <a:t>hand testing new features</a:t>
            </a:r>
          </a:p>
          <a:p>
            <a:pPr marL="342900" indent="-342900">
              <a:buFontTx/>
              <a:buChar char="-"/>
            </a:pPr>
            <a:endParaRPr lang="en-GB" dirty="0"/>
          </a:p>
          <a:p>
            <a:pPr marL="342900" indent="-342900">
              <a:buFontTx/>
              <a:buChar char="-"/>
            </a:pPr>
            <a:r>
              <a:rPr lang="en-GB" dirty="0"/>
              <a:t>merge requests + code review</a:t>
            </a:r>
          </a:p>
          <a:p>
            <a:pPr marL="342900" indent="-342900">
              <a:buFontTx/>
              <a:buChar char="-"/>
            </a:pPr>
            <a:endParaRPr lang="en-GB" dirty="0"/>
          </a:p>
          <a:p>
            <a:r>
              <a:rPr lang="en-GB" dirty="0"/>
              <a:t>- Running a continuous improvement development methodology</a:t>
            </a:r>
          </a:p>
          <a:p>
            <a:r>
              <a:rPr lang="en-GB" i="1" dirty="0"/>
              <a:t>  * aka Scrum in our case</a:t>
            </a:r>
          </a:p>
          <a:p>
            <a:endParaRPr lang="en-GB" dirty="0"/>
          </a:p>
          <a:p>
            <a:r>
              <a:rPr lang="en-GB" dirty="0"/>
              <a:t>- … pair programming</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8755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Styles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Styles</a:t>
            </a:r>
          </a:p>
          <a:p>
            <a:r>
              <a:rPr lang="en-GB" dirty="0"/>
              <a:t>- Driver and Navigator</a:t>
            </a:r>
          </a:p>
          <a:p>
            <a:r>
              <a:rPr lang="en-GB" dirty="0"/>
              <a:t>- Ping Pong</a:t>
            </a:r>
          </a:p>
          <a:p>
            <a:r>
              <a:rPr lang="en-GB" dirty="0"/>
              <a:t>- Strong-Style Pairing</a:t>
            </a:r>
          </a:p>
          <a:p>
            <a:r>
              <a:rPr lang="en-GB" dirty="0"/>
              <a:t>- (2+ pairing) Swarming, whole team based pairing</a:t>
            </a:r>
          </a:p>
          <a:p>
            <a:r>
              <a:rPr lang="en-GB" dirty="0"/>
              <a:t>- (1 to many KT) "Show and Tell" team, team based knowledge sharing</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48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Driver and Navigator</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fontAlgn="base"/>
            <a:endParaRPr lang="en-GB" dirty="0">
              <a:hlinkClick r:id="rId2"/>
            </a:endParaRPr>
          </a:p>
          <a:p>
            <a:pPr fontAlgn="base"/>
            <a:endParaRPr lang="en-GB" dirty="0">
              <a:hlinkClick r:id="rId2"/>
            </a:endParaRPr>
          </a:p>
          <a:p>
            <a:pPr fontAlgn="base"/>
            <a:endParaRPr lang="en-GB" dirty="0">
              <a:hlinkClick r:id="rId2"/>
            </a:endParaRPr>
          </a:p>
          <a:p>
            <a:pPr fontAlgn="base"/>
            <a:endParaRPr lang="en-GB" dirty="0">
              <a:hlinkClick r:id="rId2"/>
            </a:endParaRPr>
          </a:p>
          <a:p>
            <a:pPr fontAlgn="base"/>
            <a:endParaRPr lang="en-GB" dirty="0">
              <a:hlinkClick r:id="rId2"/>
            </a:endParaRPr>
          </a:p>
          <a:p>
            <a:pPr fontAlgn="base"/>
            <a:endParaRPr lang="en-GB" dirty="0">
              <a:hlinkClick r:id="rId2"/>
            </a:endParaRPr>
          </a:p>
          <a:p>
            <a:pPr fontAlgn="base"/>
            <a:endParaRPr lang="en-GB" dirty="0">
              <a:hlinkClick r:id="rId2"/>
            </a:endParaRPr>
          </a:p>
          <a:p>
            <a:pPr fontAlgn="base"/>
            <a:endParaRPr lang="en-GB" dirty="0">
              <a:hlinkClick r:id="rId2"/>
            </a:endParaRPr>
          </a:p>
          <a:p>
            <a:pPr fontAlgn="base"/>
            <a:r>
              <a:rPr lang="en-GB" dirty="0">
                <a:hlinkClick r:id="rId2"/>
              </a:rPr>
              <a:t>https://martinfowler.com/articles/on-pair-programming.html#DriverAndNavigator</a:t>
            </a:r>
            <a:endParaRPr lang="en-GB" b="1"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362" y="1462087"/>
            <a:ext cx="4802072" cy="3069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03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Driver and Navigator</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fontAlgn="base"/>
            <a:r>
              <a:rPr lang="en-GB" dirty="0"/>
              <a:t>These classic pair programming role definitions can be applied in some way or other to many of the approaches to pairing.</a:t>
            </a:r>
          </a:p>
          <a:p>
            <a:pPr fontAlgn="base"/>
            <a:endParaRPr lang="en-GB" dirty="0"/>
          </a:p>
          <a:p>
            <a:pPr fontAlgn="base"/>
            <a:r>
              <a:rPr lang="en-GB" dirty="0"/>
              <a:t>The </a:t>
            </a:r>
            <a:r>
              <a:rPr lang="en-GB" b="1" dirty="0"/>
              <a:t>Driver</a:t>
            </a:r>
            <a:r>
              <a:rPr lang="en-GB" dirty="0"/>
              <a:t> is the person at the wheel, i.e. the keyboard. She is focussed on completing the tiny goal at hand, ignoring larger issues for the moment. A driver should always talk through what she is doing while doing it.</a:t>
            </a:r>
          </a:p>
          <a:p>
            <a:pPr fontAlgn="base"/>
            <a:endParaRPr lang="en-GB" dirty="0"/>
          </a:p>
          <a:p>
            <a:pPr fontAlgn="base"/>
            <a:r>
              <a:rPr lang="en-GB" dirty="0"/>
              <a:t>The </a:t>
            </a:r>
            <a:r>
              <a:rPr lang="en-GB" b="1" dirty="0"/>
              <a:t>Navigator</a:t>
            </a:r>
            <a:r>
              <a:rPr lang="en-GB" dirty="0"/>
              <a:t> is in the observer position, while the driver is typing. She reviews the code on-the-go, gives directions and shares thoughts. The navigator also has an eye on the larger issues, bugs, and makes notes of potential next steps or obstacles.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50961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Ping Pong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fontAlgn="base"/>
            <a:endParaRPr lang="en-GB" dirty="0"/>
          </a:p>
          <a:p>
            <a:pPr fontAlgn="base"/>
            <a:endParaRPr lang="en-GB" dirty="0"/>
          </a:p>
          <a:p>
            <a:pPr fontAlgn="base"/>
            <a:endParaRPr lang="en-GB" dirty="0"/>
          </a:p>
          <a:p>
            <a:pPr fontAlgn="base"/>
            <a:endParaRPr lang="en-GB" dirty="0"/>
          </a:p>
          <a:p>
            <a:pPr fontAlgn="base"/>
            <a:endParaRPr lang="en-GB" dirty="0"/>
          </a:p>
          <a:p>
            <a:pPr fontAlgn="base"/>
            <a:endParaRPr lang="en-GB" dirty="0"/>
          </a:p>
          <a:p>
            <a:pPr fontAlgn="base"/>
            <a:endParaRPr lang="en-GB" dirty="0"/>
          </a:p>
          <a:p>
            <a:pPr fontAlgn="base"/>
            <a:endParaRPr lang="en-GB" dirty="0"/>
          </a:p>
          <a:p>
            <a:pPr fontAlgn="base"/>
            <a:endParaRPr lang="en-GB" dirty="0"/>
          </a:p>
          <a:p>
            <a:pPr fontAlgn="base"/>
            <a:r>
              <a:rPr lang="en-GB" dirty="0">
                <a:hlinkClick r:id="rId2"/>
              </a:rPr>
              <a:t>https://martinfowler.com/articles/on-pair-programming.html#PingPong</a:t>
            </a:r>
            <a:r>
              <a:rPr lang="en-GB"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158" y="1540817"/>
            <a:ext cx="4698336" cy="3472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98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Ping Pong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a:bodyPr>
          <a:lstStyle/>
          <a:p>
            <a:pPr fontAlgn="base"/>
            <a:r>
              <a:rPr lang="en-GB" dirty="0"/>
              <a:t>This technique embraces </a:t>
            </a:r>
            <a:r>
              <a:rPr lang="en-GB" dirty="0">
                <a:hlinkClick r:id="rId2"/>
              </a:rPr>
              <a:t>Test-Driven Development</a:t>
            </a:r>
            <a:r>
              <a:rPr lang="en-GB" dirty="0"/>
              <a:t> (TDD) and is perfect when you have a clearly defined task that can be implemented in a test-driven way.</a:t>
            </a:r>
          </a:p>
          <a:p>
            <a:pPr fontAlgn="base"/>
            <a:endParaRPr lang="en-GB" dirty="0"/>
          </a:p>
          <a:p>
            <a:pPr fontAlgn="base"/>
            <a:r>
              <a:rPr lang="en-GB" dirty="0"/>
              <a:t>"Ping": Developer A writes a failing test</a:t>
            </a:r>
          </a:p>
          <a:p>
            <a:pPr fontAlgn="base"/>
            <a:r>
              <a:rPr lang="en-GB" dirty="0"/>
              <a:t>"Pong": Developer B writes the implementation to make it pass.</a:t>
            </a:r>
          </a:p>
          <a:p>
            <a:pPr fontAlgn="base"/>
            <a:endParaRPr lang="en-GB" dirty="0"/>
          </a:p>
          <a:p>
            <a:pPr fontAlgn="base"/>
            <a:r>
              <a:rPr lang="en-GB" dirty="0"/>
              <a:t>Developer B then starts the next "Ping", i.e. the next failing test.</a:t>
            </a:r>
          </a:p>
          <a:p>
            <a:pPr fontAlgn="base"/>
            <a:endParaRPr lang="en-GB" dirty="0"/>
          </a:p>
          <a:p>
            <a:pPr fontAlgn="base"/>
            <a:r>
              <a:rPr lang="en-GB" dirty="0"/>
              <a:t>Each "Pong" can also be followed by refactoring the code together, before you move on to the next failing test. This way you follow the "Red - Green - Refactor" approach: Write a failing test (red), make it pass with the minimum necessary means (green), and then </a:t>
            </a:r>
            <a:r>
              <a:rPr lang="en-GB" dirty="0">
                <a:hlinkClick r:id="rId3"/>
              </a:rPr>
              <a:t>refactor</a:t>
            </a:r>
            <a:r>
              <a:rPr lang="en-GB" dirty="0"/>
              <a:t>.</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10098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Style-Style Pairing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10000"/>
          </a:bodyPr>
          <a:lstStyle/>
          <a:p>
            <a:pPr fontAlgn="base"/>
            <a:r>
              <a:rPr lang="en-GB" dirty="0"/>
              <a:t>This is a technique particularly useful for knowledge transfer.</a:t>
            </a:r>
          </a:p>
          <a:p>
            <a:pPr fontAlgn="base"/>
            <a:r>
              <a:rPr lang="en-GB" dirty="0"/>
              <a:t>The rule: "For an idea to go from your head into the computer it MUST go through someone else's hands". In this style, the navigator is usually the person much more experienced with the setup or task at hand, while the driver is a novice (with the language, the tool, the codebase, ...). The experienced person mostly stays in the navigator role and guides the novice.</a:t>
            </a:r>
          </a:p>
          <a:p>
            <a:pPr fontAlgn="base"/>
            <a:r>
              <a:rPr lang="en-GB" dirty="0"/>
              <a:t>An important aspect of this is the idea that the driver totally trusts the navigator and should be "comfortable with incomplete understanding". Questions of "why", and challenges to the solution should be discussed after the implementation session. In a setting where one person is a total novice, this can make the pairing much more effective.</a:t>
            </a:r>
          </a:p>
          <a:p>
            <a:pPr fontAlgn="base"/>
            <a:endParaRPr lang="en-GB" dirty="0"/>
          </a:p>
          <a:p>
            <a:pPr fontAlgn="base"/>
            <a:r>
              <a:rPr lang="en-GB" dirty="0">
                <a:hlinkClick r:id="rId2"/>
              </a:rPr>
              <a:t>https://martinfowler.com/articles/on-pair-programming.html#Strong-stylePairing</a:t>
            </a:r>
            <a:r>
              <a:rPr lang="en-GB"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6561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Pair Programming 101</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628650" y="1825625"/>
            <a:ext cx="6686550" cy="4351338"/>
          </a:xfrm>
        </p:spPr>
        <p:txBody>
          <a:bodyPr>
            <a:normAutofit/>
          </a:bodyPr>
          <a:lstStyle/>
          <a:p>
            <a:r>
              <a:rPr lang="en-GB" dirty="0"/>
              <a:t>PROVISO :</a:t>
            </a:r>
          </a:p>
          <a:p>
            <a:endParaRPr lang="en-GB" dirty="0"/>
          </a:p>
          <a:p>
            <a:r>
              <a:rPr lang="en-GB" dirty="0"/>
              <a:t>THIS TALK IS HEAVILY (“HEAVILY”) BASED OFF MARTIN FOWLER’S EXCELLENT ARTICLE</a:t>
            </a:r>
          </a:p>
          <a:p>
            <a:endParaRPr lang="en-GB" dirty="0"/>
          </a:p>
          <a:p>
            <a:r>
              <a:rPr lang="en-GB" dirty="0"/>
              <a:t>I RECOMMEND EVERYONE READS THIS</a:t>
            </a:r>
          </a:p>
          <a:p>
            <a:endParaRPr lang="en-GB" dirty="0"/>
          </a:p>
          <a:p>
            <a:r>
              <a:rPr lang="en-GB" dirty="0">
                <a:hlinkClick r:id="rId2"/>
              </a:rPr>
              <a:t>https://martinfowler.com/articles/on-pair-programming.html#PairDevelopment</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2385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2+ Programming: Swarming</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fontAlgn="base"/>
            <a:r>
              <a:rPr lang="en-GB" dirty="0"/>
              <a:t>Advanced Technique for large project, often used in emergencies to get a whole team onto a critical problem.</a:t>
            </a:r>
          </a:p>
          <a:p>
            <a:pPr fontAlgn="base"/>
            <a:endParaRPr lang="en-GB" dirty="0"/>
          </a:p>
          <a:p>
            <a:pPr fontAlgn="base"/>
            <a:r>
              <a:rPr lang="en-GB" dirty="0"/>
              <a:t>Multi programmers working on the same problems to get multiple view points.</a:t>
            </a:r>
          </a:p>
          <a:p>
            <a:pPr fontAlgn="base"/>
            <a:endParaRPr lang="en-GB" dirty="0"/>
          </a:p>
          <a:p>
            <a:pPr fontAlgn="base"/>
            <a:r>
              <a:rPr lang="en-GB" dirty="0">
                <a:hlinkClick r:id="rId2"/>
              </a:rPr>
              <a:t>https://medium.com/agile-outside-the-box/swarming-a-team-based-approach-to-getting-work-done-1434243f38b8</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64572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1 to Many KT: Show and Tell</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fontAlgn="base"/>
            <a:r>
              <a:rPr lang="en-GB" dirty="0"/>
              <a:t>A related technique of quality assurance is “Show and Tell”.</a:t>
            </a:r>
          </a:p>
          <a:p>
            <a:pPr fontAlgn="base"/>
            <a:endParaRPr lang="en-GB" dirty="0"/>
          </a:p>
          <a:p>
            <a:pPr fontAlgn="base"/>
            <a:r>
              <a:rPr lang="en-GB" dirty="0"/>
              <a:t>Often done as part of a sprint cycle, this allows the whole team to learn about new work or existing sub systems</a:t>
            </a:r>
          </a:p>
          <a:p>
            <a:pPr fontAlgn="base"/>
            <a:endParaRPr lang="en-GB" dirty="0"/>
          </a:p>
          <a:p>
            <a:pPr fontAlgn="base"/>
            <a:r>
              <a:rPr lang="en-GB" dirty="0">
                <a:hlinkClick r:id="rId2"/>
              </a:rPr>
              <a:t>https://medium.com/@markdalgarno/the-show-and-tell-what-its-for-and-how-to-do-it-right-32c2c7b3708b</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73474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a:bodyPr>
          <a:lstStyle/>
          <a:p>
            <a:pPr marL="342900" indent="-342900"/>
            <a:r>
              <a:rPr lang="en-GB" dirty="0"/>
              <a:t>Pair Programming Styles Overview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628649" y="1825625"/>
            <a:ext cx="8349095" cy="4351338"/>
          </a:xfrm>
        </p:spPr>
        <p:txBody>
          <a:bodyPr>
            <a:normAutofit fontScale="92500" lnSpcReduction="10000"/>
          </a:bodyPr>
          <a:lstStyle/>
          <a:p>
            <a:pPr marL="342900" indent="-342900">
              <a:buFont typeface="Arial" panose="020B0604020202020204" pitchFamily="34" charset="0"/>
              <a:buChar char="•"/>
            </a:pPr>
            <a:r>
              <a:rPr lang="en-GB" dirty="0"/>
              <a:t>Driver and Navigator</a:t>
            </a:r>
            <a:br>
              <a:rPr lang="en-GB" dirty="0"/>
            </a:br>
            <a:r>
              <a:rPr lang="en-GB" i="1" dirty="0"/>
              <a:t>Classical non TDD pair programming, requires </a:t>
            </a:r>
            <a:r>
              <a:rPr lang="en-GB" b="1" i="1" dirty="0"/>
              <a:t>good communication</a:t>
            </a:r>
          </a:p>
          <a:p>
            <a:pPr marL="342900" indent="-342900">
              <a:buFont typeface="Arial" panose="020B0604020202020204" pitchFamily="34" charset="0"/>
              <a:buChar char="•"/>
            </a:pPr>
            <a:endParaRPr lang="en-GB" b="1" i="1" dirty="0"/>
          </a:p>
          <a:p>
            <a:pPr marL="342900" indent="-342900">
              <a:buFont typeface="Arial" panose="020B0604020202020204" pitchFamily="34" charset="0"/>
              <a:buChar char="•"/>
            </a:pPr>
            <a:r>
              <a:rPr lang="en-GB" dirty="0"/>
              <a:t>Ping Pong</a:t>
            </a:r>
            <a:br>
              <a:rPr lang="en-GB" dirty="0"/>
            </a:br>
            <a:r>
              <a:rPr lang="en-GB" i="1" dirty="0"/>
              <a:t>Classic TDD pair programming, requires </a:t>
            </a:r>
            <a:r>
              <a:rPr lang="en-GB" b="1" i="1" dirty="0"/>
              <a:t>good specification</a:t>
            </a:r>
          </a:p>
          <a:p>
            <a:pPr marL="342900" indent="-342900">
              <a:buFont typeface="Arial" panose="020B0604020202020204" pitchFamily="34" charset="0"/>
              <a:buChar char="•"/>
            </a:pPr>
            <a:endParaRPr lang="en-GB" b="1" i="1" dirty="0"/>
          </a:p>
          <a:p>
            <a:pPr marL="342900" indent="-342900">
              <a:buFont typeface="Arial" panose="020B0604020202020204" pitchFamily="34" charset="0"/>
              <a:buChar char="•"/>
            </a:pPr>
            <a:r>
              <a:rPr lang="en-GB" dirty="0"/>
              <a:t>Strong-Style Pairing</a:t>
            </a:r>
          </a:p>
          <a:p>
            <a:pPr marL="342900" lvl="1" indent="0">
              <a:buNone/>
            </a:pPr>
            <a:r>
              <a:rPr lang="en-GB" i="1" dirty="0"/>
              <a:t>KT pair programming, </a:t>
            </a:r>
            <a:r>
              <a:rPr lang="en-GB" b="1" i="1" dirty="0"/>
              <a:t>good for knowledge sharing </a:t>
            </a:r>
            <a:r>
              <a:rPr lang="en-GB" i="1" dirty="0"/>
              <a:t>/ new starters</a:t>
            </a:r>
          </a:p>
          <a:p>
            <a:pPr marL="342900" lvl="1" indent="0">
              <a:buNone/>
            </a:pPr>
            <a:endParaRPr lang="en-GB" i="1" dirty="0"/>
          </a:p>
          <a:p>
            <a:pPr marL="342900" indent="-342900">
              <a:buFont typeface="Arial" panose="020B0604020202020204" pitchFamily="34" charset="0"/>
              <a:buChar char="•"/>
            </a:pPr>
            <a:r>
              <a:rPr lang="en-GB" dirty="0"/>
              <a:t>(2+ pairing) Swarming</a:t>
            </a:r>
            <a:br>
              <a:rPr lang="en-GB" dirty="0"/>
            </a:br>
            <a:r>
              <a:rPr lang="en-GB" i="1" dirty="0"/>
              <a:t>Good for </a:t>
            </a:r>
            <a:r>
              <a:rPr lang="en-GB" b="1" i="1" dirty="0"/>
              <a:t>emergencies</a:t>
            </a:r>
            <a:r>
              <a:rPr lang="en-GB" i="1" dirty="0"/>
              <a:t> or large problems, should only be used rarely</a:t>
            </a:r>
          </a:p>
          <a:p>
            <a:pPr marL="342900" indent="-342900">
              <a:buFont typeface="Arial" panose="020B0604020202020204" pitchFamily="34" charset="0"/>
              <a:buChar char="•"/>
            </a:pPr>
            <a:endParaRPr lang="en-GB" i="1" dirty="0"/>
          </a:p>
          <a:p>
            <a:pPr marL="342900" indent="-342900">
              <a:buFont typeface="Arial" panose="020B0604020202020204" pitchFamily="34" charset="0"/>
              <a:buChar char="•"/>
            </a:pPr>
            <a:r>
              <a:rPr lang="en-GB" dirty="0"/>
              <a:t>(1 to many KT) "Show and Tell" team</a:t>
            </a:r>
            <a:br>
              <a:rPr lang="en-GB" dirty="0"/>
            </a:br>
            <a:r>
              <a:rPr lang="en-GB" i="1" dirty="0"/>
              <a:t>Excellent for team based </a:t>
            </a:r>
            <a:r>
              <a:rPr lang="en-GB" b="1" i="1" dirty="0"/>
              <a:t>knowledge sharing</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10245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Common Pairing Practises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(pre-coding practise) Pair Development</a:t>
            </a:r>
          </a:p>
          <a:p>
            <a:r>
              <a:rPr lang="en-GB" sz="2000" dirty="0"/>
              <a:t>- (practise) Pair Rotation</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02863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 Development</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85000" lnSpcReduction="10000"/>
          </a:bodyPr>
          <a:lstStyle/>
          <a:p>
            <a:r>
              <a:rPr lang="en-GB" sz="2000" dirty="0"/>
              <a:t>When pairing and working on projects where the specifications are not perfect or need work. </a:t>
            </a:r>
          </a:p>
          <a:p>
            <a:endParaRPr lang="en-GB" sz="2000" dirty="0"/>
          </a:p>
          <a:p>
            <a:r>
              <a:rPr lang="en-GB" sz="2000" dirty="0"/>
              <a:t>Often </a:t>
            </a:r>
            <a:r>
              <a:rPr lang="en-GB" sz="2000" dirty="0" err="1"/>
              <a:t>pairers</a:t>
            </a:r>
            <a:r>
              <a:rPr lang="en-GB" sz="2000" dirty="0"/>
              <a:t> will pair together before starting work to plan, shape and harden the specification, technical solution, and criteria of the ticket.</a:t>
            </a:r>
          </a:p>
          <a:p>
            <a:endParaRPr lang="en-GB" sz="2000" dirty="0"/>
          </a:p>
          <a:p>
            <a:r>
              <a:rPr lang="en-GB" sz="2000" dirty="0"/>
              <a:t>More common in teams without dedicated business analysists or developers in test.</a:t>
            </a:r>
          </a:p>
          <a:p>
            <a:endParaRPr lang="en-GB" sz="2000" dirty="0"/>
          </a:p>
          <a:p>
            <a:r>
              <a:rPr lang="en-GB" sz="2000" dirty="0"/>
              <a:t>This practise can be done in isolation or as part of pair programming </a:t>
            </a:r>
            <a:br>
              <a:rPr lang="en-GB" sz="2000" dirty="0"/>
            </a:br>
            <a:r>
              <a:rPr lang="en-GB" sz="2000" dirty="0"/>
              <a:t>(aka pairs of developers can shape up tickets for individuals to work on)</a:t>
            </a:r>
          </a:p>
          <a:p>
            <a:endParaRPr lang="en-GB" sz="2000" dirty="0"/>
          </a:p>
          <a:p>
            <a:endParaRPr lang="en-GB" sz="2000" dirty="0"/>
          </a:p>
          <a:p>
            <a:r>
              <a:rPr lang="en-GB" sz="2000" dirty="0">
                <a:hlinkClick r:id="rId2"/>
              </a:rPr>
              <a:t>https://martinfowler.com/articles/on-pair-programming.html#PairDevelopment</a:t>
            </a:r>
            <a:endParaRPr lang="en-GB" sz="2000" dirty="0"/>
          </a:p>
          <a:p>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37331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 Rotation</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70000" lnSpcReduction="20000"/>
          </a:bodyPr>
          <a:lstStyle/>
          <a:p>
            <a:r>
              <a:rPr lang="en-GB" sz="2000" dirty="0"/>
              <a:t>WARNING: rotations less than 1-2 days can result in poor team performance!</a:t>
            </a:r>
          </a:p>
          <a:p>
            <a:endParaRPr lang="en-GB" sz="2000" dirty="0"/>
          </a:p>
          <a:p>
            <a:r>
              <a:rPr lang="en-GB" sz="2000" dirty="0"/>
              <a:t>Another practise for large tickets of work, is for developers to be swapped out to improve the knowledge transfer.</a:t>
            </a:r>
          </a:p>
          <a:p>
            <a:endParaRPr lang="en-GB" sz="2000" dirty="0"/>
          </a:p>
          <a:p>
            <a:r>
              <a:rPr lang="en-GB" sz="2000" dirty="0"/>
              <a:t>Advanced technique done by large teams.</a:t>
            </a:r>
          </a:p>
          <a:p>
            <a:endParaRPr lang="en-GB" sz="2000" dirty="0"/>
          </a:p>
          <a:p>
            <a:r>
              <a:rPr lang="en-GB" sz="2000" dirty="0"/>
              <a:t>Benefits:</a:t>
            </a:r>
          </a:p>
          <a:p>
            <a:pPr marL="342900" indent="-342900">
              <a:buFontTx/>
              <a:buChar char="-"/>
            </a:pPr>
            <a:r>
              <a:rPr lang="en-GB" sz="2000" dirty="0"/>
              <a:t>improves code ownership</a:t>
            </a:r>
          </a:p>
          <a:p>
            <a:pPr marL="342900" indent="-342900">
              <a:buFontTx/>
              <a:buChar char="-"/>
            </a:pPr>
            <a:r>
              <a:rPr lang="en-GB" sz="2000" dirty="0"/>
              <a:t>Good for knowledge sharing </a:t>
            </a:r>
          </a:p>
          <a:p>
            <a:endParaRPr lang="en-GB" sz="2000" dirty="0"/>
          </a:p>
          <a:p>
            <a:r>
              <a:rPr lang="en-GB" sz="2000" dirty="0"/>
              <a:t>Costs: </a:t>
            </a:r>
          </a:p>
          <a:p>
            <a:pPr marL="342900" indent="-342900">
              <a:buFontTx/>
              <a:buChar char="-"/>
            </a:pPr>
            <a:r>
              <a:rPr lang="en-GB" sz="2000" dirty="0"/>
              <a:t>Decreased development efficiency</a:t>
            </a:r>
          </a:p>
          <a:p>
            <a:pPr marL="342900" indent="-342900">
              <a:buFontTx/>
              <a:buChar char="-"/>
            </a:pPr>
            <a:r>
              <a:rPr lang="en-GB" sz="2000" dirty="0"/>
              <a:t>Increased developer disruption and context switching</a:t>
            </a:r>
          </a:p>
          <a:p>
            <a:endParaRPr lang="en-GB" sz="2000" dirty="0"/>
          </a:p>
          <a:p>
            <a:endParaRPr lang="en-GB" sz="2000" dirty="0"/>
          </a:p>
          <a:p>
            <a:r>
              <a:rPr lang="en-GB" sz="2000" dirty="0"/>
              <a:t>https://martinfowler.com/articles/on-pair-programming.html#PairRotations</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76725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Common Pairing Practises Overview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marL="342900" indent="-342900">
              <a:buFontTx/>
              <a:buChar char="-"/>
            </a:pPr>
            <a:r>
              <a:rPr lang="en-GB" sz="2000" dirty="0"/>
              <a:t>(pre-coding practise) Pair Development</a:t>
            </a:r>
            <a:br>
              <a:rPr lang="en-GB" sz="2000" dirty="0"/>
            </a:br>
            <a:r>
              <a:rPr lang="en-GB" sz="2000" dirty="0"/>
              <a:t>Useful for improvement specifications</a:t>
            </a:r>
            <a:br>
              <a:rPr lang="en-GB" sz="2000" dirty="0"/>
            </a:br>
            <a:r>
              <a:rPr lang="en-GB" sz="2000" i="1" dirty="0"/>
              <a:t>* especially useful for ping-pong style pairing with poor specifications</a:t>
            </a:r>
          </a:p>
          <a:p>
            <a:pPr marL="342900" indent="-342900">
              <a:buFontTx/>
              <a:buChar char="-"/>
            </a:pPr>
            <a:r>
              <a:rPr lang="en-GB" sz="2000" dirty="0"/>
              <a:t>(practise) Pair Rotation</a:t>
            </a:r>
            <a:br>
              <a:rPr lang="en-GB" sz="2000" dirty="0"/>
            </a:br>
            <a:r>
              <a:rPr lang="en-GB" sz="2000" dirty="0"/>
              <a:t>Useful for increasing knowledge transfer, if over-used can dramatically reduce team productivity</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39991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a:t>
            </a:r>
            <a:r>
              <a:rPr lang="en-GB" dirty="0" err="1"/>
              <a:t>Gotchas</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pPr marL="342900" indent="-342900">
              <a:buFont typeface="Arial" panose="020B0604020202020204" pitchFamily="34" charset="0"/>
              <a:buChar char="•"/>
            </a:pPr>
            <a:r>
              <a:rPr lang="en-GB" sz="2000" dirty="0"/>
              <a:t>Time management</a:t>
            </a:r>
          </a:p>
          <a:p>
            <a:pPr marL="342900" indent="-342900">
              <a:buFont typeface="Arial" panose="020B0604020202020204" pitchFamily="34" charset="0"/>
              <a:buChar char="•"/>
            </a:pPr>
            <a:r>
              <a:rPr lang="en-GB" sz="2000" dirty="0"/>
              <a:t>Plan the Day</a:t>
            </a:r>
          </a:p>
          <a:p>
            <a:pPr marL="342900" indent="-342900">
              <a:buFont typeface="Arial" panose="020B0604020202020204" pitchFamily="34" charset="0"/>
              <a:buChar char="•"/>
            </a:pPr>
            <a:r>
              <a:rPr lang="en-GB" sz="2000" dirty="0"/>
              <a:t>Physical Setup</a:t>
            </a:r>
          </a:p>
          <a:p>
            <a:pPr marL="342900" indent="-342900">
              <a:buFont typeface="Arial" panose="020B0604020202020204" pitchFamily="34" charset="0"/>
              <a:buChar char="•"/>
            </a:pPr>
            <a:r>
              <a:rPr lang="en-GB" sz="2000" dirty="0"/>
              <a:t>Things to Avoid</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4242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a:t>
            </a:r>
            <a:r>
              <a:rPr lang="en-GB" dirty="0" err="1"/>
              <a:t>Gotchas</a:t>
            </a:r>
            <a:r>
              <a:rPr lang="en-GB" dirty="0"/>
              <a:t>: Time management</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Pairing is very tiring and intensive, it’s easy for pairs to get overwhelmed by tasks or each other!</a:t>
            </a:r>
          </a:p>
          <a:p>
            <a:endParaRPr lang="en-GB" sz="2000" dirty="0"/>
          </a:p>
          <a:p>
            <a:r>
              <a:rPr lang="en-GB" sz="2000" dirty="0"/>
              <a:t>- Plan work into 25 mins small chunks</a:t>
            </a:r>
          </a:p>
          <a:p>
            <a:pPr marL="342900" indent="-342900">
              <a:buFontTx/>
              <a:buChar char="-"/>
            </a:pPr>
            <a:r>
              <a:rPr lang="en-GB" sz="2000" dirty="0"/>
              <a:t>Only work in 25 minute bursts on a single chunk</a:t>
            </a:r>
          </a:p>
          <a:p>
            <a:pPr marL="342900" indent="-342900">
              <a:buFontTx/>
              <a:buChar char="-"/>
            </a:pPr>
            <a:r>
              <a:rPr lang="en-GB" sz="2000" dirty="0"/>
              <a:t>Make sure you take coffee breaks between burst !</a:t>
            </a:r>
          </a:p>
          <a:p>
            <a:endParaRPr lang="en-GB" sz="2000" dirty="0"/>
          </a:p>
          <a:p>
            <a:r>
              <a:rPr lang="en-GB" sz="2000" dirty="0"/>
              <a:t>These steps should reduce tension between </a:t>
            </a:r>
            <a:r>
              <a:rPr lang="en-GB" sz="2000" dirty="0" err="1"/>
              <a:t>pairers</a:t>
            </a:r>
            <a:r>
              <a:rPr lang="en-GB" sz="2000" dirty="0"/>
              <a:t> and make the work easier for both.</a:t>
            </a:r>
          </a:p>
          <a:p>
            <a:endParaRPr lang="en-GB" sz="2000" dirty="0"/>
          </a:p>
          <a:p>
            <a:r>
              <a:rPr lang="en-GB" sz="2000" dirty="0">
                <a:hlinkClick r:id="rId2"/>
              </a:rPr>
              <a:t>https://martinfowler.com/articles/on-pair-programming.html#TimeManagement</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079773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a:t>
            </a:r>
            <a:r>
              <a:rPr lang="en-GB" dirty="0" err="1"/>
              <a:t>Gotchas</a:t>
            </a:r>
            <a:r>
              <a:rPr lang="en-GB" dirty="0"/>
              <a:t>: Time management</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hlinkClick r:id="rId2"/>
              </a:rPr>
              <a:t>https://martinfowler.com/articles/on-pair-programming.html#TimeManagement</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42" name="Picture 2" descr="https://martinfowler.com/articles/on-pair-programming/take_brea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197" y="1088968"/>
            <a:ext cx="3303580" cy="41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72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Pair Programming 101</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Table of Contents</a:t>
            </a:r>
          </a:p>
          <a:p>
            <a:endParaRPr lang="en-GB" dirty="0"/>
          </a:p>
          <a:p>
            <a:pPr marL="342900" indent="-342900">
              <a:buFontTx/>
              <a:buChar char="-"/>
            </a:pPr>
            <a:r>
              <a:rPr lang="en-GB" dirty="0"/>
              <a:t>Quality Control &amp; Assurance History</a:t>
            </a:r>
          </a:p>
          <a:p>
            <a:pPr marL="342900" indent="-342900">
              <a:buFontTx/>
              <a:buChar char="-"/>
            </a:pPr>
            <a:r>
              <a:rPr lang="en-GB" dirty="0"/>
              <a:t>Quality Control vs Quality Assurance</a:t>
            </a:r>
          </a:p>
          <a:p>
            <a:pPr marL="342900" indent="-342900">
              <a:buFontTx/>
              <a:buChar char="-"/>
            </a:pPr>
            <a:r>
              <a:rPr lang="en-GB" dirty="0"/>
              <a:t>Pair Programming Styles</a:t>
            </a:r>
          </a:p>
          <a:p>
            <a:pPr marL="342900" indent="-342900">
              <a:buFontTx/>
              <a:buChar char="-"/>
            </a:pPr>
            <a:r>
              <a:rPr lang="en-GB" dirty="0"/>
              <a:t>Pair Programming </a:t>
            </a:r>
            <a:r>
              <a:rPr lang="en-GB" dirty="0" err="1"/>
              <a:t>Gotchas</a:t>
            </a:r>
            <a:endParaRPr lang="en-GB" dirty="0"/>
          </a:p>
          <a:p>
            <a:pPr marL="342900" indent="-342900">
              <a:buFontTx/>
              <a:buChar char="-"/>
            </a:pPr>
            <a:r>
              <a:rPr lang="en-GB" dirty="0"/>
              <a:t>Pair Programming Benefits</a:t>
            </a:r>
          </a:p>
          <a:p>
            <a:pPr marL="342900" indent="-342900">
              <a:buFontTx/>
              <a:buChar char="-"/>
            </a:pPr>
            <a:r>
              <a:rPr lang="en-GB" dirty="0"/>
              <a:t>Pair Programming Challenges</a:t>
            </a:r>
          </a:p>
          <a:p>
            <a:endParaRPr lang="en-GB" i="1" dirty="0"/>
          </a:p>
          <a:p>
            <a:r>
              <a:rPr lang="en-GB" dirty="0"/>
              <a:t>Will be aimed at the developer knowledge level</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5791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a:t>
            </a:r>
            <a:r>
              <a:rPr lang="en-GB" dirty="0" err="1"/>
              <a:t>Gotchas</a:t>
            </a:r>
            <a:r>
              <a:rPr lang="en-GB" dirty="0"/>
              <a:t>: Plan the Day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err="1"/>
              <a:t>Pairers</a:t>
            </a:r>
            <a:r>
              <a:rPr lang="en-GB" sz="2000" dirty="0"/>
              <a:t> need to be working together</a:t>
            </a:r>
          </a:p>
          <a:p>
            <a:endParaRPr lang="en-GB" sz="2000" dirty="0"/>
          </a:p>
          <a:p>
            <a:r>
              <a:rPr lang="en-GB" sz="2000" dirty="0"/>
              <a:t>Common solutions:</a:t>
            </a:r>
          </a:p>
          <a:p>
            <a:pPr marL="342900" indent="-342900">
              <a:buFontTx/>
              <a:buChar char="-"/>
            </a:pPr>
            <a:r>
              <a:rPr lang="en-GB" sz="2000" dirty="0"/>
              <a:t>working the same hours</a:t>
            </a:r>
            <a:br>
              <a:rPr lang="en-GB" sz="2000" dirty="0"/>
            </a:br>
            <a:r>
              <a:rPr lang="en-GB" sz="2000" i="1" dirty="0"/>
              <a:t>* some teams dictate team core coding hours where no meetings can take place</a:t>
            </a:r>
          </a:p>
          <a:p>
            <a:pPr marL="342900" indent="-342900">
              <a:buFontTx/>
              <a:buChar char="-"/>
            </a:pPr>
            <a:r>
              <a:rPr lang="en-GB" sz="2000" dirty="0"/>
              <a:t>Individual </a:t>
            </a:r>
            <a:r>
              <a:rPr lang="en-GB" sz="2000" dirty="0" err="1"/>
              <a:t>pairer</a:t>
            </a:r>
            <a:r>
              <a:rPr lang="en-GB" sz="2000" dirty="0"/>
              <a:t> meetings and disruptions should be avoided</a:t>
            </a:r>
          </a:p>
          <a:p>
            <a:pPr marL="342900" indent="-342900">
              <a:buFontTx/>
              <a:buChar char="-"/>
            </a:pPr>
            <a:r>
              <a:rPr lang="en-GB" sz="2000" dirty="0"/>
              <a:t>Make sure </a:t>
            </a:r>
            <a:r>
              <a:rPr lang="en-GB" sz="2000" dirty="0" err="1"/>
              <a:t>everyones</a:t>
            </a:r>
            <a:r>
              <a:rPr lang="en-GB" sz="2000" dirty="0"/>
              <a:t> aware of each other’s holidays</a:t>
            </a:r>
          </a:p>
          <a:p>
            <a:endParaRPr lang="en-GB" sz="2000" dirty="0"/>
          </a:p>
          <a:p>
            <a:endParaRPr lang="en-GB" sz="2000" dirty="0"/>
          </a:p>
          <a:p>
            <a:r>
              <a:rPr lang="en-GB" sz="2000" dirty="0">
                <a:hlinkClick r:id="rId2"/>
              </a:rPr>
              <a:t>https://martinfowler.com/articles/on-pair-programming.html#PlanTheDay</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04386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a:t>
            </a:r>
            <a:r>
              <a:rPr lang="en-GB" dirty="0" err="1"/>
              <a:t>Gotchas</a:t>
            </a:r>
            <a:r>
              <a:rPr lang="en-GB" dirty="0"/>
              <a:t>: Physical Setup</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20000"/>
          </a:bodyPr>
          <a:lstStyle/>
          <a:p>
            <a:r>
              <a:rPr lang="en-GB" sz="2000" dirty="0"/>
              <a:t>Best way to pair is co-located, however remote is possible…</a:t>
            </a:r>
          </a:p>
          <a:p>
            <a:endParaRPr lang="en-GB" sz="2000" dirty="0"/>
          </a:p>
          <a:p>
            <a:r>
              <a:rPr lang="en-GB" sz="2000" dirty="0"/>
              <a:t>Basic rules</a:t>
            </a:r>
          </a:p>
          <a:p>
            <a:pPr marL="342900" indent="-342900">
              <a:buFontTx/>
              <a:buChar char="-"/>
            </a:pPr>
            <a:r>
              <a:rPr lang="en-GB" sz="2000" dirty="0"/>
              <a:t>Respect each others space</a:t>
            </a:r>
          </a:p>
          <a:p>
            <a:pPr marL="342900" indent="-342900">
              <a:buFontTx/>
              <a:buChar char="-"/>
            </a:pPr>
            <a:r>
              <a:rPr lang="en-GB" sz="2000" dirty="0"/>
              <a:t>Keep in constant contact while pairing</a:t>
            </a:r>
            <a:br>
              <a:rPr lang="en-GB" sz="2000" dirty="0"/>
            </a:br>
            <a:r>
              <a:rPr lang="en-GB" sz="2000" i="1" dirty="0"/>
              <a:t>* in-person / skype / zoom </a:t>
            </a:r>
            <a:r>
              <a:rPr lang="en-GB" sz="2000" i="1" dirty="0" err="1"/>
              <a:t>etc</a:t>
            </a:r>
            <a:endParaRPr lang="en-GB" sz="2000" i="1" dirty="0"/>
          </a:p>
          <a:p>
            <a:pPr marL="342900" indent="-342900">
              <a:buFontTx/>
              <a:buChar char="-"/>
            </a:pPr>
            <a:r>
              <a:rPr lang="en-GB" sz="2000" dirty="0"/>
              <a:t>Be respectful of each other </a:t>
            </a:r>
            <a:br>
              <a:rPr lang="en-GB" sz="2000" dirty="0"/>
            </a:br>
            <a:r>
              <a:rPr lang="en-GB" sz="2000" dirty="0"/>
              <a:t>( don’t be afraid to apologises and accepting of said apology )</a:t>
            </a:r>
            <a:br>
              <a:rPr lang="en-GB" sz="2000" dirty="0"/>
            </a:br>
            <a:r>
              <a:rPr lang="en-GB" sz="2000" i="1" dirty="0"/>
              <a:t>* inter-personal conflicts are easy to happen when working so closely, especially when working remotely</a:t>
            </a:r>
          </a:p>
          <a:p>
            <a:pPr marL="342900" indent="-342900">
              <a:buFontTx/>
              <a:buChar char="-"/>
            </a:pPr>
            <a:endParaRPr lang="en-GB" sz="2000" dirty="0"/>
          </a:p>
          <a:p>
            <a:endParaRPr lang="en-GB" sz="2000" dirty="0"/>
          </a:p>
          <a:p>
            <a:r>
              <a:rPr lang="en-GB" sz="2000" dirty="0">
                <a:hlinkClick r:id="rId2"/>
              </a:rPr>
              <a:t>https://martinfowler.com/articles/on-pair-programming.html#PhysicalSetup</a:t>
            </a:r>
            <a:endParaRPr lang="en-GB" sz="2000" dirty="0"/>
          </a:p>
          <a:p>
            <a:r>
              <a:rPr lang="en-GB" sz="2000" dirty="0">
                <a:hlinkClick r:id="rId3"/>
              </a:rPr>
              <a:t>https://martinfowler.com/articles/on-pair-programming.html#RemotePairing</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2036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a:t>
            </a:r>
            <a:r>
              <a:rPr lang="en-GB" dirty="0" err="1"/>
              <a:t>Gotchas</a:t>
            </a:r>
            <a:r>
              <a:rPr lang="en-GB" dirty="0"/>
              <a:t>: Physical Setup Cont..</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lnSpcReduction="10000"/>
          </a:bodyPr>
          <a:lstStyle/>
          <a:p>
            <a:r>
              <a:rPr lang="en-GB" sz="2000" dirty="0"/>
              <a:t>If you ever get annoyed at your pair, always count to 10</a:t>
            </a:r>
          </a:p>
          <a:p>
            <a:r>
              <a:rPr lang="en-GB" sz="2000" dirty="0"/>
              <a:t>and read the agile prime directive</a:t>
            </a:r>
          </a:p>
          <a:p>
            <a:endParaRPr lang="en-GB" sz="2000" dirty="0"/>
          </a:p>
          <a:p>
            <a:r>
              <a:rPr lang="en-GB" sz="2000" dirty="0"/>
              <a:t>“Regardless of what we discover,</a:t>
            </a:r>
          </a:p>
          <a:p>
            <a:r>
              <a:rPr lang="en-GB" sz="2000" dirty="0"/>
              <a:t>we understand and truly believe that everyone did the best job they could,</a:t>
            </a:r>
          </a:p>
          <a:p>
            <a:r>
              <a:rPr lang="en-GB" sz="2000" dirty="0"/>
              <a:t>given what they knew at the time,</a:t>
            </a:r>
          </a:p>
          <a:p>
            <a:r>
              <a:rPr lang="en-GB" sz="2000" dirty="0"/>
              <a:t>their skills and abilities,</a:t>
            </a:r>
          </a:p>
          <a:p>
            <a:r>
              <a:rPr lang="en-GB" sz="2000" dirty="0"/>
              <a:t>the resources available,</a:t>
            </a:r>
          </a:p>
          <a:p>
            <a:r>
              <a:rPr lang="en-GB" sz="2000" dirty="0"/>
              <a:t>and the situation at hand.”</a:t>
            </a:r>
          </a:p>
          <a:p>
            <a:endParaRPr lang="en-GB" sz="2000" dirty="0"/>
          </a:p>
          <a:p>
            <a:r>
              <a:rPr lang="en-GB" sz="2000" dirty="0"/>
              <a:t>REMOVED LINK</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77434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Pairing </a:t>
            </a:r>
            <a:r>
              <a:rPr lang="en-GB" dirty="0" err="1"/>
              <a:t>Gotchas</a:t>
            </a:r>
            <a:r>
              <a:rPr lang="en-GB" dirty="0"/>
              <a:t>: Things to Avoid</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Some pitfalls to avoid:</a:t>
            </a:r>
          </a:p>
          <a:p>
            <a:pPr marL="342900" indent="-342900">
              <a:buFontTx/>
              <a:buChar char="-"/>
            </a:pPr>
            <a:r>
              <a:rPr lang="en-GB" sz="2000" dirty="0"/>
              <a:t>Drifting apart </a:t>
            </a:r>
            <a:br>
              <a:rPr lang="en-GB" sz="2000" dirty="0"/>
            </a:br>
            <a:r>
              <a:rPr lang="en-GB" sz="2000" i="1" dirty="0"/>
              <a:t>* keep good </a:t>
            </a:r>
            <a:r>
              <a:rPr lang="en-GB" sz="2000" i="1" dirty="0" err="1"/>
              <a:t>comms</a:t>
            </a:r>
            <a:endParaRPr lang="en-GB" sz="2000" i="1" dirty="0"/>
          </a:p>
          <a:p>
            <a:pPr marL="342900" indent="-342900">
              <a:buFontTx/>
              <a:buChar char="-"/>
            </a:pPr>
            <a:r>
              <a:rPr lang="en-GB" sz="2000" dirty="0"/>
              <a:t>Micro-Management Mode</a:t>
            </a:r>
          </a:p>
          <a:p>
            <a:pPr marL="342900" indent="-342900">
              <a:buFontTx/>
              <a:buChar char="-"/>
            </a:pPr>
            <a:r>
              <a:rPr lang="en-GB" sz="2000" dirty="0"/>
              <a:t>Impatience</a:t>
            </a:r>
          </a:p>
          <a:p>
            <a:pPr marL="342900" indent="-342900">
              <a:buFontTx/>
              <a:buChar char="-"/>
            </a:pPr>
            <a:r>
              <a:rPr lang="en-GB" sz="2000" dirty="0"/>
              <a:t>Keyboard / Navigator Hogging</a:t>
            </a:r>
          </a:p>
          <a:p>
            <a:pPr marL="342900" indent="-342900">
              <a:buFontTx/>
              <a:buChar char="-"/>
            </a:pPr>
            <a:r>
              <a:rPr lang="en-GB" sz="2000" dirty="0"/>
              <a:t>Full time pairing </a:t>
            </a:r>
            <a:br>
              <a:rPr lang="en-GB" sz="2000" dirty="0"/>
            </a:br>
            <a:r>
              <a:rPr lang="en-GB" sz="2000" i="1" dirty="0"/>
              <a:t>* don’t pair all 8 hours of the day or you’ll go mad !</a:t>
            </a:r>
          </a:p>
          <a:p>
            <a:endParaRPr lang="en-GB" sz="2000" dirty="0"/>
          </a:p>
          <a:p>
            <a:r>
              <a:rPr lang="en-GB" sz="2000" dirty="0">
                <a:hlinkClick r:id="rId2"/>
              </a:rPr>
              <a:t>https://martinfowler.com/articles/on-pair-programming.html#ThingsToAvoid</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56015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Pairing Benefits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xfrm>
            <a:off x="628649" y="1825625"/>
            <a:ext cx="8423911"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hlinkClick r:id="rId2"/>
              </a:rPr>
              <a:t>https://martinfowler.com/articles/on-pair-programming.html#Benefits</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5122" name="Picture 2" descr="https://martinfowler.com/articles/on-pair-programming/benefits_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83" y="1112774"/>
            <a:ext cx="6382167" cy="449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463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457200" indent="-457200"/>
            <a:r>
              <a:rPr lang="en-GB" dirty="0"/>
              <a:t>Common Pairing Challenges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lnSpcReduction="10000"/>
          </a:bodyPr>
          <a:lstStyle/>
          <a:p>
            <a:r>
              <a:rPr lang="en-GB" sz="2000" dirty="0"/>
              <a:t>- Pairing can be exhausting</a:t>
            </a:r>
          </a:p>
          <a:p>
            <a:r>
              <a:rPr lang="en-GB" sz="2000" dirty="0"/>
              <a:t>- Intense collaboration can be hard</a:t>
            </a:r>
          </a:p>
          <a:p>
            <a:r>
              <a:rPr lang="en-GB" sz="2000" dirty="0"/>
              <a:t>- Interruptions by meetings</a:t>
            </a:r>
          </a:p>
          <a:p>
            <a:r>
              <a:rPr lang="en-GB" sz="2000" dirty="0"/>
              <a:t>- Different skill levels</a:t>
            </a:r>
          </a:p>
          <a:p>
            <a:r>
              <a:rPr lang="en-GB" sz="2000" dirty="0"/>
              <a:t>- Power Dynamics / Personality clashes</a:t>
            </a:r>
          </a:p>
          <a:p>
            <a:r>
              <a:rPr lang="en-GB" sz="2000" dirty="0"/>
              <a:t>- Pairing with lots of Unknowns</a:t>
            </a:r>
          </a:p>
          <a:p>
            <a:r>
              <a:rPr lang="en-GB" sz="2000" dirty="0"/>
              <a:t>- No time for yourself</a:t>
            </a:r>
          </a:p>
          <a:p>
            <a:r>
              <a:rPr lang="en-GB" sz="2000" dirty="0"/>
              <a:t>- Rotations lead to context switching</a:t>
            </a:r>
          </a:p>
          <a:p>
            <a:r>
              <a:rPr lang="en-GB" sz="2000" dirty="0"/>
              <a:t>- Pairing </a:t>
            </a:r>
            <a:r>
              <a:rPr lang="en-GB" sz="2000"/>
              <a:t>requires vulnerability</a:t>
            </a:r>
            <a:endParaRPr lang="en-GB" sz="2000" dirty="0"/>
          </a:p>
          <a:p>
            <a:endParaRPr lang="en-GB" sz="2000" dirty="0"/>
          </a:p>
          <a:p>
            <a:r>
              <a:rPr lang="en-GB" sz="2000" dirty="0">
                <a:hlinkClick r:id="rId2"/>
              </a:rPr>
              <a:t>https://martinfowler.com/articles/on-pair-programming.html#Challenges</a:t>
            </a:r>
            <a:endParaRPr lang="en-GB" sz="12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919396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br>
              <a:rPr lang="en-GB" sz="2000" dirty="0"/>
            </a:br>
            <a:r>
              <a:rPr lang="en-GB" sz="2000" i="1" dirty="0"/>
              <a:t>“Wizard without Portfolio”</a:t>
            </a:r>
            <a:br>
              <a:rPr lang="en-GB" sz="2000" dirty="0"/>
            </a:b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331425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BC – 1800 AD </a:t>
            </a:r>
          </a:p>
          <a:p>
            <a:pPr lvl="1"/>
            <a:r>
              <a:rPr lang="en-GB" dirty="0"/>
              <a:t>Everything was hand made and bespoke</a:t>
            </a:r>
          </a:p>
          <a:p>
            <a:pPr lvl="1"/>
            <a:r>
              <a:rPr lang="en-GB" dirty="0"/>
              <a:t>Therefore there was no need for standardised control</a:t>
            </a:r>
          </a:p>
          <a:p>
            <a:pPr lvl="1"/>
            <a:r>
              <a:rPr lang="en-GB" dirty="0"/>
              <a:t>It was a time of milk and honey</a:t>
            </a:r>
          </a:p>
          <a:p>
            <a:pPr lvl="1"/>
            <a:endParaRPr lang="en-GB" dirty="0"/>
          </a:p>
          <a:p>
            <a:r>
              <a:rPr lang="en-GB" dirty="0"/>
              <a:t>Then came the Industrial Revolution…</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1499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1800 AD – 1900 AD</a:t>
            </a:r>
          </a:p>
          <a:p>
            <a:r>
              <a:rPr lang="en-GB" dirty="0"/>
              <a:t>	Industrial Revolution</a:t>
            </a:r>
          </a:p>
          <a:p>
            <a:pPr lvl="2"/>
            <a:r>
              <a:rPr lang="en-GB" dirty="0"/>
              <a:t>Brought great benefits mass manufacturing</a:t>
            </a:r>
          </a:p>
          <a:p>
            <a:pPr lvl="2"/>
            <a:r>
              <a:rPr lang="en-GB" dirty="0"/>
              <a:t>Quality was maintained by Master Engineers with great skill and learning</a:t>
            </a:r>
          </a:p>
          <a:p>
            <a:pPr lvl="2"/>
            <a:r>
              <a:rPr lang="en-GB" dirty="0"/>
              <a:t>You increased quality by poaching these great masters</a:t>
            </a:r>
          </a:p>
          <a:p>
            <a:endParaRPr lang="en-GB" dirty="0"/>
          </a:p>
          <a:p>
            <a:endParaRPr lang="en-GB" dirty="0"/>
          </a:p>
          <a:p>
            <a:endParaRPr lang="en-GB" dirty="0"/>
          </a:p>
          <a:p>
            <a:endParaRPr lang="en-GB" dirty="0"/>
          </a:p>
          <a:p>
            <a:endParaRPr lang="en-GB" dirty="0"/>
          </a:p>
          <a:p>
            <a:endParaRPr lang="en-GB" dirty="0"/>
          </a:p>
          <a:p>
            <a:r>
              <a:rPr lang="en-GB" dirty="0">
                <a:hlinkClick r:id="rId2"/>
              </a:rPr>
              <a:t>https://en.wikipedia.org/wiki/Industrial_Revolution</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162" y="3336780"/>
            <a:ext cx="35242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68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lnSpcReduction="10000"/>
          </a:bodyPr>
          <a:lstStyle/>
          <a:p>
            <a:r>
              <a:rPr lang="en-GB" dirty="0"/>
              <a:t>1920 AD </a:t>
            </a:r>
          </a:p>
          <a:p>
            <a:r>
              <a:rPr lang="en-GB" dirty="0"/>
              <a:t>	</a:t>
            </a:r>
            <a:r>
              <a:rPr lang="en-GB" sz="2200" dirty="0"/>
              <a:t>Henry Fords Mass Production</a:t>
            </a:r>
          </a:p>
          <a:p>
            <a:pPr lvl="2"/>
            <a:r>
              <a:rPr lang="en-GB" sz="1700" dirty="0"/>
              <a:t>Production was broken into small parts</a:t>
            </a:r>
          </a:p>
          <a:p>
            <a:pPr lvl="2"/>
            <a:r>
              <a:rPr lang="en-GB" sz="1700" dirty="0"/>
              <a:t>Part Production is heavily optimised and de-master skilled</a:t>
            </a:r>
          </a:p>
          <a:p>
            <a:pPr lvl="2"/>
            <a:r>
              <a:rPr lang="en-GB" sz="1700" dirty="0"/>
              <a:t>Final Product is combination of parts</a:t>
            </a:r>
          </a:p>
          <a:p>
            <a:pPr lvl="2"/>
            <a:r>
              <a:rPr lang="en-GB" sz="1700" dirty="0"/>
              <a:t>Final Product checked by Quality Control</a:t>
            </a:r>
          </a:p>
          <a:p>
            <a:endParaRPr lang="en-GB" dirty="0"/>
          </a:p>
          <a:p>
            <a:endParaRPr lang="en-GB" dirty="0"/>
          </a:p>
          <a:p>
            <a:endParaRPr lang="en-GB" dirty="0"/>
          </a:p>
          <a:p>
            <a:endParaRPr lang="en-GB" dirty="0"/>
          </a:p>
          <a:p>
            <a:endParaRPr lang="en-GB" dirty="0"/>
          </a:p>
          <a:p>
            <a:endParaRPr lang="en-GB" dirty="0"/>
          </a:p>
          <a:p>
            <a:r>
              <a:rPr lang="en-GB" dirty="0">
                <a:hlinkClick r:id="rId2"/>
              </a:rPr>
              <a:t>https://en.wikipedia.org/wiki/Mass_production</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476" y="3610552"/>
            <a:ext cx="2912487" cy="1982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28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ln>
            <a:solidFill>
              <a:schemeClr val="bg1"/>
            </a:solidFill>
          </a:ln>
        </p:spPr>
        <p:txBody>
          <a:bodyPr>
            <a:normAutofit fontScale="92500" lnSpcReduction="10000"/>
          </a:bodyPr>
          <a:lstStyle/>
          <a:p>
            <a:r>
              <a:rPr lang="en-GB" dirty="0"/>
              <a:t>1940-1970s AD </a:t>
            </a:r>
          </a:p>
          <a:p>
            <a:r>
              <a:rPr lang="en-GB" dirty="0"/>
              <a:t>	</a:t>
            </a:r>
            <a:r>
              <a:rPr lang="en-GB" sz="2200" dirty="0"/>
              <a:t>Toyota Production System</a:t>
            </a:r>
          </a:p>
          <a:p>
            <a:pPr marL="685800" lvl="2" indent="0">
              <a:buNone/>
            </a:pPr>
            <a:r>
              <a:rPr lang="en-GB" sz="1700" dirty="0"/>
              <a:t>Worked like Henry’s Mass Production but with…</a:t>
            </a:r>
          </a:p>
          <a:p>
            <a:pPr lvl="2"/>
            <a:r>
              <a:rPr lang="en-GB" sz="1700" dirty="0"/>
              <a:t>Sociology processes introduced to improve Team communication</a:t>
            </a:r>
          </a:p>
          <a:p>
            <a:pPr lvl="2"/>
            <a:r>
              <a:rPr lang="en-GB" sz="1700" dirty="0"/>
              <a:t>Continuous Improvement introduced into Processes</a:t>
            </a:r>
            <a:br>
              <a:rPr lang="en-GB" sz="1700" dirty="0"/>
            </a:br>
            <a:r>
              <a:rPr lang="en-GB" sz="1700" dirty="0"/>
              <a:t>* based on learnings from previous run’s errors</a:t>
            </a:r>
          </a:p>
          <a:p>
            <a:pPr lvl="2"/>
            <a:r>
              <a:rPr lang="en-GB" sz="1700" dirty="0"/>
              <a:t>Part Production checked and processes improved by Quality Assurance</a:t>
            </a:r>
          </a:p>
          <a:p>
            <a:pPr lvl="2"/>
            <a:r>
              <a:rPr lang="en-GB" sz="1700" dirty="0"/>
              <a:t>This was adapted to software as the LEAN process in the 80s</a:t>
            </a:r>
          </a:p>
          <a:p>
            <a:endParaRPr lang="en-GB" dirty="0"/>
          </a:p>
          <a:p>
            <a:endParaRPr lang="en-GB" dirty="0"/>
          </a:p>
          <a:p>
            <a:endParaRPr lang="en-GB" dirty="0"/>
          </a:p>
          <a:p>
            <a:endParaRPr lang="en-GB" dirty="0"/>
          </a:p>
          <a:p>
            <a:endParaRPr lang="en-GB" dirty="0"/>
          </a:p>
          <a:p>
            <a:r>
              <a:rPr lang="en-GB" dirty="0">
                <a:hlinkClick r:id="rId2"/>
              </a:rPr>
              <a:t>https://en.wikipedia.org/wiki/Toyota_Production_System</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64259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a:ln>
            <a:solidFill>
              <a:schemeClr val="accent1"/>
            </a:solidFill>
          </a:ln>
        </p:spPr>
        <p:txBody>
          <a:bodyPr>
            <a:normAutofit lnSpcReduction="10000"/>
          </a:bodyPr>
          <a:lstStyle/>
          <a:p>
            <a:r>
              <a:rPr lang="en-GB" dirty="0"/>
              <a:t>QC and QA</a:t>
            </a:r>
          </a:p>
          <a:p>
            <a:endParaRPr lang="en-GB" dirty="0"/>
          </a:p>
          <a:p>
            <a:r>
              <a:rPr lang="en-GB" dirty="0"/>
              <a:t>1800 AD – 1900 AD</a:t>
            </a:r>
          </a:p>
          <a:p>
            <a:r>
              <a:rPr lang="en-GB" dirty="0"/>
              <a:t>	Industrial Revolution</a:t>
            </a:r>
            <a:endParaRPr lang="en-GB" sz="2400" dirty="0"/>
          </a:p>
          <a:p>
            <a:r>
              <a:rPr lang="en-GB" sz="2400" dirty="0"/>
              <a:t>	introduced Mass Production</a:t>
            </a:r>
            <a:endParaRPr lang="en-GB" dirty="0"/>
          </a:p>
          <a:p>
            <a:r>
              <a:rPr lang="en-GB" dirty="0"/>
              <a:t>1920 AD </a:t>
            </a:r>
          </a:p>
          <a:p>
            <a:r>
              <a:rPr lang="en-GB" dirty="0"/>
              <a:t>	</a:t>
            </a:r>
            <a:r>
              <a:rPr lang="en-GB" sz="2000" dirty="0"/>
              <a:t>Henry Fords Mass Production</a:t>
            </a:r>
          </a:p>
          <a:p>
            <a:r>
              <a:rPr lang="en-GB" sz="2000" dirty="0"/>
              <a:t>	introduced QC and Division of labour</a:t>
            </a:r>
            <a:endParaRPr lang="en-GB" dirty="0"/>
          </a:p>
          <a:p>
            <a:endParaRPr lang="en-GB" dirty="0"/>
          </a:p>
          <a:p>
            <a:r>
              <a:rPr lang="en-GB" dirty="0"/>
              <a:t>1940-1970s AD </a:t>
            </a:r>
          </a:p>
          <a:p>
            <a:r>
              <a:rPr lang="en-GB" dirty="0"/>
              <a:t>	</a:t>
            </a:r>
            <a:r>
              <a:rPr lang="en-GB" sz="2200" dirty="0"/>
              <a:t>Toyota Production System</a:t>
            </a:r>
          </a:p>
          <a:p>
            <a:r>
              <a:rPr lang="en-GB" sz="2200" dirty="0"/>
              <a:t>	introduced QA and Continuous improvement</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23170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Quality Control vs Quality Assurance</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Quality Control</a:t>
            </a:r>
          </a:p>
          <a:p>
            <a:r>
              <a:rPr lang="en-GB" dirty="0"/>
              <a:t>- Checking the final product is right</a:t>
            </a:r>
          </a:p>
          <a:p>
            <a:endParaRPr lang="en-GB" dirty="0"/>
          </a:p>
          <a:p>
            <a:r>
              <a:rPr lang="en-GB" dirty="0"/>
              <a:t>Quality Assurance</a:t>
            </a:r>
          </a:p>
          <a:p>
            <a:r>
              <a:rPr lang="en-GB" dirty="0"/>
              <a:t>- Preventing mistakes and avoiding problems</a:t>
            </a:r>
          </a:p>
          <a:p>
            <a:endParaRPr lang="en-GB" dirty="0"/>
          </a:p>
          <a:p>
            <a:r>
              <a:rPr lang="en-GB" dirty="0">
                <a:hlinkClick r:id="rId2"/>
              </a:rPr>
              <a:t>https://en.wikipedia.org/wiki/Quality_assurance</a:t>
            </a:r>
            <a:endParaRPr lang="en-GB" dirty="0"/>
          </a:p>
          <a:p>
            <a:r>
              <a:rPr lang="en-GB" dirty="0">
                <a:hlinkClick r:id="rId3"/>
              </a:rPr>
              <a:t>https://en.wikipedia.org/wiki/Quality_control</a:t>
            </a:r>
            <a:endParaRPr lang="en-GB" dirty="0"/>
          </a:p>
          <a:p>
            <a:r>
              <a:rPr lang="en-GB" dirty="0">
                <a:hlinkClick r:id="rId4"/>
              </a:rPr>
              <a:t>https://en.wikipedia.org/wiki/QA/QC</a:t>
            </a:r>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24690837"/>
      </p:ext>
    </p:extLst>
  </p:cSld>
  <p:clrMapOvr>
    <a:masterClrMapping/>
  </p:clrMapOvr>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1951</TotalTime>
  <Words>2310</Words>
  <Application>Microsoft Office PowerPoint</Application>
  <PresentationFormat>On-screen Show (4:3)</PresentationFormat>
  <Paragraphs>415</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RN House Sans Light</vt:lpstr>
      <vt:lpstr>RN House Sans Regular</vt:lpstr>
      <vt:lpstr>Office Theme</vt:lpstr>
      <vt:lpstr>PowerPoint Presentation</vt:lpstr>
      <vt:lpstr>Pair Programming 101</vt:lpstr>
      <vt:lpstr>Pair Programming 101</vt:lpstr>
      <vt:lpstr>Quality Control &amp; Assurance History</vt:lpstr>
      <vt:lpstr>Quality Control &amp; Assurance History</vt:lpstr>
      <vt:lpstr>Quality Control &amp; Assurance History</vt:lpstr>
      <vt:lpstr>Quality Control &amp; Assurance History</vt:lpstr>
      <vt:lpstr>Quality Control &amp; Assurance History</vt:lpstr>
      <vt:lpstr>Quality Control vs Quality Assurance</vt:lpstr>
      <vt:lpstr>Automated Quality Control</vt:lpstr>
      <vt:lpstr>Manual Quality Control</vt:lpstr>
      <vt:lpstr>Automated Quality Assurance</vt:lpstr>
      <vt:lpstr>Manual Quality Assurance</vt:lpstr>
      <vt:lpstr>Pair Programming Styles</vt:lpstr>
      <vt:lpstr>Pair Programming: Driver and Navigator</vt:lpstr>
      <vt:lpstr>Pair Programming: Driver and Navigator</vt:lpstr>
      <vt:lpstr>Pair Programming: Ping Pong</vt:lpstr>
      <vt:lpstr>Pair Programming: Ping Pong</vt:lpstr>
      <vt:lpstr>Pair Programming: Style-Style Pairing</vt:lpstr>
      <vt:lpstr>2+ Programming: Swarming</vt:lpstr>
      <vt:lpstr>1 to Many KT: Show and Tell</vt:lpstr>
      <vt:lpstr>Pair Programming Styles Overview </vt:lpstr>
      <vt:lpstr>Common Pairing Practises </vt:lpstr>
      <vt:lpstr>Pair Development</vt:lpstr>
      <vt:lpstr>Pair Rotation</vt:lpstr>
      <vt:lpstr>Common Pairing Practises Overview </vt:lpstr>
      <vt:lpstr>Pairing Gotchas</vt:lpstr>
      <vt:lpstr>Pairing Gotchas: Time management</vt:lpstr>
      <vt:lpstr>Pairing Gotchas: Time management</vt:lpstr>
      <vt:lpstr>Pairing Gotchas: Plan the Day</vt:lpstr>
      <vt:lpstr>Pairing Gotchas: Physical Setup</vt:lpstr>
      <vt:lpstr>Pairing Gotchas: Physical Setup Cont..</vt:lpstr>
      <vt:lpstr>Pairing Gotchas: Things to Avoid</vt:lpstr>
      <vt:lpstr>Pairing Benefits</vt:lpstr>
      <vt:lpstr>Common Pairing Challenges</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Anthony McKale</cp:lastModifiedBy>
  <cp:revision>152</cp:revision>
  <cp:lastPrinted>2020-01-17T12:51:04Z</cp:lastPrinted>
  <dcterms:created xsi:type="dcterms:W3CDTF">2019-12-23T12:27:16Z</dcterms:created>
  <dcterms:modified xsi:type="dcterms:W3CDTF">2022-10-13T07:47:57Z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